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Robot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C43CBE-1C42-46E3-ADA9-3BDF62DBCA7D}">
  <a:tblStyle styleId="{95C43CBE-1C42-46E3-ADA9-3BDF62DBCA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bold.fntdata"/><Relationship Id="rId52" Type="http://schemas.openxmlformats.org/officeDocument/2006/relationships/font" Target="fonts/Roboto-regular.fntdata"/><Relationship Id="rId11" Type="http://schemas.openxmlformats.org/officeDocument/2006/relationships/slide" Target="slides/slide5.xml"/><Relationship Id="rId55" Type="http://schemas.openxmlformats.org/officeDocument/2006/relationships/font" Target="fonts/Roboto-boldItalic.fntdata"/><Relationship Id="rId10" Type="http://schemas.openxmlformats.org/officeDocument/2006/relationships/slide" Target="slides/slide4.xml"/><Relationship Id="rId54"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c9ff99f1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c9ff99f1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216807b91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216807b91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c9ff99f1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c9ff99f1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216807b91_0_1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216807b91_0_1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c9ff99f1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c9ff99f1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c9ff99f1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c9ff99f1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c9ff99f1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c9ff99f1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c9ff99f1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2c9ff99f1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c9ff99f1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2c9ff99f1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d6315498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d6315498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216807b9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216807b9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d631549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d631549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2d6315498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2d6315498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d6315498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2d6315498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d6315498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d6315498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2c9ff99f1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2c9ff99f1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2c9ff99f1b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2c9ff99f1b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c9ff99f1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2c9ff99f1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2cfd2c43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2cfd2c43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c9ff99f1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2c9ff99f1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2c9ff99f1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2c9ff99f1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8175793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8175793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2c9ff99f1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2c9ff99f1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c9ff99f1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c9ff99f1b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c9ff99f1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2c9ff99f1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c9ff99f1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2c9ff99f1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2d6315498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2d6315498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2d6315498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2d6315498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2d6315498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2d6315498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d6315498c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2d6315498c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2d6315498c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2d6315498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2c9ff99f1b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2c9ff99f1b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216807b9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216807b9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2c9ff99f1b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2c9ff99f1b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1216807b91_0_10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1216807b91_0_10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c9ff99f1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2c9ff99f1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34b24150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34b24150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2c9ff99f1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2c9ff99f1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4b241509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34b241509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216807b91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216807b91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216807b91_0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216807b91_0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14d629132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14d629132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216807b9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216807b9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216807b9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216807b9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9.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20.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gif"/><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5.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3.png"/><Relationship Id="rId4" Type="http://schemas.openxmlformats.org/officeDocument/2006/relationships/image" Target="../media/image48.png"/><Relationship Id="rId5"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 Id="rId4" Type="http://schemas.openxmlformats.org/officeDocument/2006/relationships/image" Target="../media/image49.png"/><Relationship Id="rId5"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55.png"/><Relationship Id="rId5"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1.png"/><Relationship Id="rId4" Type="http://schemas.openxmlformats.org/officeDocument/2006/relationships/image" Target="../media/image55.png"/><Relationship Id="rId5"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6.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6" name="Shape 66"/>
        <p:cNvGrpSpPr/>
        <p:nvPr/>
      </p:nvGrpSpPr>
      <p:grpSpPr>
        <a:xfrm>
          <a:off x="0" y="0"/>
          <a:ext cx="0" cy="0"/>
          <a:chOff x="0" y="0"/>
          <a:chExt cx="0" cy="0"/>
        </a:xfrm>
      </p:grpSpPr>
      <p:sp>
        <p:nvSpPr>
          <p:cNvPr id="67" name="Google Shape;67;p13"/>
          <p:cNvSpPr txBox="1"/>
          <p:nvPr>
            <p:ph idx="1" type="subTitle"/>
          </p:nvPr>
        </p:nvSpPr>
        <p:spPr>
          <a:xfrm>
            <a:off x="727950" y="3196225"/>
            <a:ext cx="7688100" cy="177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fr" sz="2000">
                <a:solidFill>
                  <a:schemeClr val="dk1"/>
                </a:solidFill>
              </a:rPr>
              <a:t>Niveau: Terminale STL SPCL</a:t>
            </a:r>
            <a:endParaRPr b="1" sz="2000">
              <a:solidFill>
                <a:schemeClr val="dk1"/>
              </a:solidFill>
            </a:endParaRPr>
          </a:p>
          <a:p>
            <a:pPr indent="0" lvl="0" marL="0" rtl="0" algn="l">
              <a:spcBef>
                <a:spcPts val="0"/>
              </a:spcBef>
              <a:spcAft>
                <a:spcPts val="0"/>
              </a:spcAft>
              <a:buNone/>
            </a:pPr>
            <a:r>
              <a:t/>
            </a:r>
            <a:endParaRPr b="1" u="sng">
              <a:solidFill>
                <a:schemeClr val="dk2"/>
              </a:solidFill>
            </a:endParaRPr>
          </a:p>
          <a:p>
            <a:pPr indent="0" lvl="0" marL="0" rtl="0" algn="l">
              <a:spcBef>
                <a:spcPts val="0"/>
              </a:spcBef>
              <a:spcAft>
                <a:spcPts val="0"/>
              </a:spcAft>
              <a:buNone/>
            </a:pPr>
            <a:r>
              <a:t/>
            </a:r>
            <a:endParaRPr b="1" u="sng">
              <a:solidFill>
                <a:schemeClr val="dk2"/>
              </a:solidFill>
            </a:endParaRPr>
          </a:p>
          <a:p>
            <a:pPr indent="0" lvl="0" marL="0" rtl="0" algn="l">
              <a:spcBef>
                <a:spcPts val="0"/>
              </a:spcBef>
              <a:spcAft>
                <a:spcPts val="0"/>
              </a:spcAft>
              <a:buNone/>
            </a:pPr>
            <a:r>
              <a:rPr b="1" lang="fr" sz="2000">
                <a:solidFill>
                  <a:schemeClr val="dk1"/>
                </a:solidFill>
              </a:rPr>
              <a:t>Elément imposé: Réaliser un dosage par étalonnage</a:t>
            </a:r>
            <a:endParaRPr sz="2000">
              <a:solidFill>
                <a:schemeClr val="dk1"/>
              </a:solidFill>
            </a:endParaRPr>
          </a:p>
        </p:txBody>
      </p:sp>
      <p:sp>
        <p:nvSpPr>
          <p:cNvPr id="68" name="Google Shape;68;p13"/>
          <p:cNvSpPr/>
          <p:nvPr/>
        </p:nvSpPr>
        <p:spPr>
          <a:xfrm>
            <a:off x="2140500" y="2010600"/>
            <a:ext cx="4863000" cy="11223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1995000" y="2248500"/>
            <a:ext cx="515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3000">
                <a:solidFill>
                  <a:schemeClr val="lt1"/>
                </a:solidFill>
                <a:latin typeface="Roboto"/>
                <a:ea typeface="Roboto"/>
                <a:cs typeface="Roboto"/>
                <a:sym typeface="Roboto"/>
              </a:rPr>
              <a:t>Analyses spectroscopiques</a:t>
            </a:r>
            <a:endParaRPr sz="3000">
              <a:solidFill>
                <a:schemeClr val="lt1"/>
              </a:solidFill>
              <a:latin typeface="Roboto"/>
              <a:ea typeface="Roboto"/>
              <a:cs typeface="Roboto"/>
              <a:sym typeface="Roboto"/>
            </a:endParaRPr>
          </a:p>
        </p:txBody>
      </p:sp>
      <p:pic>
        <p:nvPicPr>
          <p:cNvPr id="70" name="Google Shape;70;p13"/>
          <p:cNvPicPr preferRelativeResize="0"/>
          <p:nvPr/>
        </p:nvPicPr>
        <p:blipFill>
          <a:blip r:embed="rId3">
            <a:alphaModFix/>
          </a:blip>
          <a:stretch>
            <a:fillRect/>
          </a:stretch>
        </p:blipFill>
        <p:spPr>
          <a:xfrm>
            <a:off x="210775" y="86701"/>
            <a:ext cx="2994158" cy="1808475"/>
          </a:xfrm>
          <a:prstGeom prst="rect">
            <a:avLst/>
          </a:prstGeom>
          <a:noFill/>
          <a:ln>
            <a:noFill/>
          </a:ln>
        </p:spPr>
      </p:pic>
      <p:pic>
        <p:nvPicPr>
          <p:cNvPr id="71" name="Google Shape;71;p13"/>
          <p:cNvPicPr preferRelativeResize="0"/>
          <p:nvPr/>
        </p:nvPicPr>
        <p:blipFill>
          <a:blip r:embed="rId4">
            <a:alphaModFix/>
          </a:blip>
          <a:stretch>
            <a:fillRect/>
          </a:stretch>
        </p:blipFill>
        <p:spPr>
          <a:xfrm>
            <a:off x="6239676" y="86701"/>
            <a:ext cx="2659000" cy="1808475"/>
          </a:xfrm>
          <a:prstGeom prst="rect">
            <a:avLst/>
          </a:prstGeom>
          <a:noFill/>
          <a:ln>
            <a:noFill/>
          </a:ln>
        </p:spPr>
      </p:pic>
      <p:pic>
        <p:nvPicPr>
          <p:cNvPr id="72" name="Google Shape;72;p13"/>
          <p:cNvPicPr preferRelativeResize="0"/>
          <p:nvPr/>
        </p:nvPicPr>
        <p:blipFill>
          <a:blip r:embed="rId5">
            <a:alphaModFix/>
          </a:blip>
          <a:stretch>
            <a:fillRect/>
          </a:stretch>
        </p:blipFill>
        <p:spPr>
          <a:xfrm>
            <a:off x="83700" y="2010600"/>
            <a:ext cx="1988350" cy="1299050"/>
          </a:xfrm>
          <a:prstGeom prst="rect">
            <a:avLst/>
          </a:prstGeom>
          <a:noFill/>
          <a:ln>
            <a:noFill/>
          </a:ln>
        </p:spPr>
      </p:pic>
      <p:pic>
        <p:nvPicPr>
          <p:cNvPr id="73" name="Google Shape;73;p13"/>
          <p:cNvPicPr preferRelativeResize="0"/>
          <p:nvPr/>
        </p:nvPicPr>
        <p:blipFill>
          <a:blip r:embed="rId6">
            <a:alphaModFix/>
          </a:blip>
          <a:stretch>
            <a:fillRect/>
          </a:stretch>
        </p:blipFill>
        <p:spPr>
          <a:xfrm>
            <a:off x="7071950" y="1885250"/>
            <a:ext cx="2002025" cy="1849415"/>
          </a:xfrm>
          <a:prstGeom prst="rect">
            <a:avLst/>
          </a:prstGeom>
          <a:noFill/>
          <a:ln>
            <a:noFill/>
          </a:ln>
        </p:spPr>
      </p:pic>
      <p:pic>
        <p:nvPicPr>
          <p:cNvPr id="74" name="Google Shape;74;p13"/>
          <p:cNvPicPr preferRelativeResize="0"/>
          <p:nvPr/>
        </p:nvPicPr>
        <p:blipFill>
          <a:blip r:embed="rId7">
            <a:alphaModFix/>
          </a:blip>
          <a:stretch>
            <a:fillRect/>
          </a:stretch>
        </p:blipFill>
        <p:spPr>
          <a:xfrm>
            <a:off x="3306850" y="203376"/>
            <a:ext cx="2830888" cy="15751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276850" y="4374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Spectroscopie UV-Visible</a:t>
            </a:r>
            <a:endParaRPr sz="4000"/>
          </a:p>
        </p:txBody>
      </p:sp>
      <p:pic>
        <p:nvPicPr>
          <p:cNvPr id="132" name="Google Shape;132;p22"/>
          <p:cNvPicPr preferRelativeResize="0"/>
          <p:nvPr/>
        </p:nvPicPr>
        <p:blipFill>
          <a:blip r:embed="rId3">
            <a:alphaModFix/>
          </a:blip>
          <a:stretch>
            <a:fillRect/>
          </a:stretch>
        </p:blipFill>
        <p:spPr>
          <a:xfrm>
            <a:off x="1896338" y="1830575"/>
            <a:ext cx="5524575" cy="3261224"/>
          </a:xfrm>
          <a:prstGeom prst="rect">
            <a:avLst/>
          </a:prstGeom>
          <a:noFill/>
          <a:ln>
            <a:noFill/>
          </a:ln>
        </p:spPr>
      </p:pic>
      <p:sp>
        <p:nvSpPr>
          <p:cNvPr id="133" name="Google Shape;133;p22"/>
          <p:cNvSpPr txBox="1"/>
          <p:nvPr/>
        </p:nvSpPr>
        <p:spPr>
          <a:xfrm>
            <a:off x="3792825" y="2737425"/>
            <a:ext cx="54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4" name="Google Shape;134;p22"/>
          <p:cNvSpPr/>
          <p:nvPr/>
        </p:nvSpPr>
        <p:spPr>
          <a:xfrm>
            <a:off x="3565450" y="2737425"/>
            <a:ext cx="638700" cy="1407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nvSpPr>
        <p:spPr>
          <a:xfrm>
            <a:off x="501000" y="301025"/>
            <a:ext cx="15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0" name="Google Shape;140;p23"/>
          <p:cNvSpPr txBox="1"/>
          <p:nvPr/>
        </p:nvSpPr>
        <p:spPr>
          <a:xfrm>
            <a:off x="98400" y="140800"/>
            <a:ext cx="8947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3900">
                <a:solidFill>
                  <a:schemeClr val="lt1"/>
                </a:solidFill>
                <a:latin typeface="Roboto"/>
                <a:ea typeface="Roboto"/>
                <a:cs typeface="Roboto"/>
                <a:sym typeface="Roboto"/>
              </a:rPr>
              <a:t> Absorption d’énergie lumineuse par un échantillon dans le domaine UV-visible</a:t>
            </a:r>
            <a:endParaRPr sz="1300"/>
          </a:p>
        </p:txBody>
      </p:sp>
      <p:pic>
        <p:nvPicPr>
          <p:cNvPr id="141" name="Google Shape;141;p23"/>
          <p:cNvPicPr preferRelativeResize="0"/>
          <p:nvPr/>
        </p:nvPicPr>
        <p:blipFill>
          <a:blip r:embed="rId3">
            <a:alphaModFix/>
          </a:blip>
          <a:stretch>
            <a:fillRect/>
          </a:stretch>
        </p:blipFill>
        <p:spPr>
          <a:xfrm>
            <a:off x="325000" y="2068013"/>
            <a:ext cx="3248025" cy="1952625"/>
          </a:xfrm>
          <a:prstGeom prst="rect">
            <a:avLst/>
          </a:prstGeom>
          <a:noFill/>
          <a:ln>
            <a:noFill/>
          </a:ln>
        </p:spPr>
      </p:pic>
      <p:sp>
        <p:nvSpPr>
          <p:cNvPr id="142" name="Google Shape;142;p23"/>
          <p:cNvSpPr txBox="1"/>
          <p:nvPr/>
        </p:nvSpPr>
        <p:spPr>
          <a:xfrm>
            <a:off x="1302300" y="3008125"/>
            <a:ext cx="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3" name="Google Shape;143;p23"/>
          <p:cNvSpPr txBox="1"/>
          <p:nvPr/>
        </p:nvSpPr>
        <p:spPr>
          <a:xfrm>
            <a:off x="305388" y="1748863"/>
            <a:ext cx="86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Elle correspond à une </a:t>
            </a:r>
            <a:r>
              <a:rPr lang="fr" u="sng">
                <a:latin typeface="Roboto"/>
                <a:ea typeface="Roboto"/>
                <a:cs typeface="Roboto"/>
                <a:sym typeface="Roboto"/>
              </a:rPr>
              <a:t>transition entre niveaux électroniques</a:t>
            </a:r>
            <a:r>
              <a:rPr lang="fr">
                <a:latin typeface="Roboto"/>
                <a:ea typeface="Roboto"/>
                <a:cs typeface="Roboto"/>
                <a:sym typeface="Roboto"/>
              </a:rPr>
              <a:t> au sein des molécules de l’échantillon</a:t>
            </a:r>
            <a:endParaRPr>
              <a:latin typeface="Roboto"/>
              <a:ea typeface="Roboto"/>
              <a:cs typeface="Roboto"/>
              <a:sym typeface="Roboto"/>
            </a:endParaRPr>
          </a:p>
        </p:txBody>
      </p:sp>
      <p:pic>
        <p:nvPicPr>
          <p:cNvPr id="144" name="Google Shape;144;p23"/>
          <p:cNvPicPr preferRelativeResize="0"/>
          <p:nvPr/>
        </p:nvPicPr>
        <p:blipFill>
          <a:blip r:embed="rId4">
            <a:alphaModFix/>
          </a:blip>
          <a:stretch>
            <a:fillRect/>
          </a:stretch>
        </p:blipFill>
        <p:spPr>
          <a:xfrm>
            <a:off x="3957225" y="2419488"/>
            <a:ext cx="2828925" cy="400050"/>
          </a:xfrm>
          <a:prstGeom prst="rect">
            <a:avLst/>
          </a:prstGeom>
          <a:noFill/>
          <a:ln>
            <a:noFill/>
          </a:ln>
        </p:spPr>
      </p:pic>
      <p:pic>
        <p:nvPicPr>
          <p:cNvPr id="145" name="Google Shape;145;p23"/>
          <p:cNvPicPr preferRelativeResize="0"/>
          <p:nvPr/>
        </p:nvPicPr>
        <p:blipFill>
          <a:blip r:embed="rId5">
            <a:alphaModFix/>
          </a:blip>
          <a:stretch>
            <a:fillRect/>
          </a:stretch>
        </p:blipFill>
        <p:spPr>
          <a:xfrm>
            <a:off x="3913900" y="3013738"/>
            <a:ext cx="5186775" cy="731706"/>
          </a:xfrm>
          <a:prstGeom prst="rect">
            <a:avLst/>
          </a:prstGeom>
          <a:noFill/>
          <a:ln>
            <a:noFill/>
          </a:ln>
        </p:spPr>
      </p:pic>
      <p:pic>
        <p:nvPicPr>
          <p:cNvPr id="146" name="Google Shape;146;p23"/>
          <p:cNvPicPr preferRelativeResize="0"/>
          <p:nvPr/>
        </p:nvPicPr>
        <p:blipFill>
          <a:blip r:embed="rId6">
            <a:alphaModFix/>
          </a:blip>
          <a:stretch>
            <a:fillRect/>
          </a:stretch>
        </p:blipFill>
        <p:spPr>
          <a:xfrm>
            <a:off x="152388" y="3939625"/>
            <a:ext cx="8839201" cy="291903"/>
          </a:xfrm>
          <a:prstGeom prst="rect">
            <a:avLst/>
          </a:prstGeom>
          <a:noFill/>
          <a:ln>
            <a:noFill/>
          </a:ln>
        </p:spPr>
      </p:pic>
      <p:pic>
        <p:nvPicPr>
          <p:cNvPr id="147" name="Google Shape;147;p23"/>
          <p:cNvPicPr preferRelativeResize="0"/>
          <p:nvPr/>
        </p:nvPicPr>
        <p:blipFill>
          <a:blip r:embed="rId7">
            <a:alphaModFix/>
          </a:blip>
          <a:stretch>
            <a:fillRect/>
          </a:stretch>
        </p:blipFill>
        <p:spPr>
          <a:xfrm>
            <a:off x="98388" y="4267381"/>
            <a:ext cx="3409950" cy="295275"/>
          </a:xfrm>
          <a:prstGeom prst="rect">
            <a:avLst/>
          </a:prstGeom>
          <a:noFill/>
          <a:ln>
            <a:noFill/>
          </a:ln>
        </p:spPr>
      </p:pic>
      <p:sp>
        <p:nvSpPr>
          <p:cNvPr id="148" name="Google Shape;148;p23"/>
          <p:cNvSpPr txBox="1"/>
          <p:nvPr/>
        </p:nvSpPr>
        <p:spPr>
          <a:xfrm>
            <a:off x="2504250" y="5054700"/>
            <a:ext cx="623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49" name="Google Shape;149;p23"/>
          <p:cNvPicPr preferRelativeResize="0"/>
          <p:nvPr/>
        </p:nvPicPr>
        <p:blipFill>
          <a:blip r:embed="rId8">
            <a:alphaModFix/>
          </a:blip>
          <a:stretch>
            <a:fillRect/>
          </a:stretch>
        </p:blipFill>
        <p:spPr>
          <a:xfrm>
            <a:off x="98400" y="4526788"/>
            <a:ext cx="8753475" cy="581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27600" y="704350"/>
            <a:ext cx="84888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Origine microscopique: groupes d’atomes chromophores</a:t>
            </a:r>
            <a:endParaRPr sz="4000"/>
          </a:p>
        </p:txBody>
      </p:sp>
      <p:pic>
        <p:nvPicPr>
          <p:cNvPr id="155" name="Google Shape;155;p24"/>
          <p:cNvPicPr preferRelativeResize="0"/>
          <p:nvPr/>
        </p:nvPicPr>
        <p:blipFill>
          <a:blip r:embed="rId3">
            <a:alphaModFix/>
          </a:blip>
          <a:stretch>
            <a:fillRect/>
          </a:stretch>
        </p:blipFill>
        <p:spPr>
          <a:xfrm>
            <a:off x="96938" y="1762875"/>
            <a:ext cx="8554224" cy="1233625"/>
          </a:xfrm>
          <a:prstGeom prst="rect">
            <a:avLst/>
          </a:prstGeom>
          <a:noFill/>
          <a:ln>
            <a:noFill/>
          </a:ln>
        </p:spPr>
      </p:pic>
      <p:pic>
        <p:nvPicPr>
          <p:cNvPr id="156" name="Google Shape;156;p24"/>
          <p:cNvPicPr preferRelativeResize="0"/>
          <p:nvPr/>
        </p:nvPicPr>
        <p:blipFill>
          <a:blip r:embed="rId4">
            <a:alphaModFix/>
          </a:blip>
          <a:stretch>
            <a:fillRect/>
          </a:stretch>
        </p:blipFill>
        <p:spPr>
          <a:xfrm>
            <a:off x="2904900" y="2779849"/>
            <a:ext cx="4854724" cy="1917500"/>
          </a:xfrm>
          <a:prstGeom prst="rect">
            <a:avLst/>
          </a:prstGeom>
          <a:noFill/>
          <a:ln>
            <a:noFill/>
          </a:ln>
        </p:spPr>
      </p:pic>
      <p:sp>
        <p:nvSpPr>
          <p:cNvPr id="157" name="Google Shape;157;p24"/>
          <p:cNvSpPr txBox="1"/>
          <p:nvPr/>
        </p:nvSpPr>
        <p:spPr>
          <a:xfrm>
            <a:off x="165375" y="3538500"/>
            <a:ext cx="310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Exemple de la phénolphtaléine:</a:t>
            </a:r>
            <a:endParaRPr>
              <a:latin typeface="Roboto"/>
              <a:ea typeface="Roboto"/>
              <a:cs typeface="Roboto"/>
              <a:sym typeface="Roboto"/>
            </a:endParaRPr>
          </a:p>
        </p:txBody>
      </p:sp>
      <p:sp>
        <p:nvSpPr>
          <p:cNvPr id="158" name="Google Shape;158;p24"/>
          <p:cNvSpPr txBox="1"/>
          <p:nvPr/>
        </p:nvSpPr>
        <p:spPr>
          <a:xfrm>
            <a:off x="3273075" y="4697350"/>
            <a:ext cx="822900" cy="4002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incolore</a:t>
            </a:r>
            <a:endParaRPr>
              <a:latin typeface="Roboto"/>
              <a:ea typeface="Roboto"/>
              <a:cs typeface="Roboto"/>
              <a:sym typeface="Roboto"/>
            </a:endParaRPr>
          </a:p>
        </p:txBody>
      </p:sp>
      <p:sp>
        <p:nvSpPr>
          <p:cNvPr id="159" name="Google Shape;159;p24"/>
          <p:cNvSpPr txBox="1"/>
          <p:nvPr/>
        </p:nvSpPr>
        <p:spPr>
          <a:xfrm>
            <a:off x="6575725" y="4697338"/>
            <a:ext cx="530700" cy="40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rose</a:t>
            </a:r>
            <a:endParaRPr>
              <a:latin typeface="Roboto"/>
              <a:ea typeface="Roboto"/>
              <a:cs typeface="Roboto"/>
              <a:sym typeface="Roboto"/>
            </a:endParaRPr>
          </a:p>
        </p:txBody>
      </p:sp>
      <p:sp>
        <p:nvSpPr>
          <p:cNvPr id="160" name="Google Shape;160;p24"/>
          <p:cNvSpPr txBox="1"/>
          <p:nvPr/>
        </p:nvSpPr>
        <p:spPr>
          <a:xfrm>
            <a:off x="7182125" y="4297150"/>
            <a:ext cx="19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(effet batochrome)</a:t>
            </a:r>
            <a:endParaRPr>
              <a:latin typeface="Roboto"/>
              <a:ea typeface="Roboto"/>
              <a:cs typeface="Roboto"/>
              <a:sym typeface="Roboto"/>
            </a:endParaRPr>
          </a:p>
        </p:txBody>
      </p:sp>
      <p:sp>
        <p:nvSpPr>
          <p:cNvPr id="161" name="Google Shape;161;p24"/>
          <p:cNvSpPr txBox="1"/>
          <p:nvPr/>
        </p:nvSpPr>
        <p:spPr>
          <a:xfrm>
            <a:off x="137775" y="4569450"/>
            <a:ext cx="261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Autres: Complexes</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7150" y="7382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Absorbance d’une solution colorée à une longueur d’onde donnée</a:t>
            </a:r>
            <a:endParaRPr sz="4000"/>
          </a:p>
        </p:txBody>
      </p:sp>
      <p:pic>
        <p:nvPicPr>
          <p:cNvPr id="167" name="Google Shape;167;p25"/>
          <p:cNvPicPr preferRelativeResize="0"/>
          <p:nvPr/>
        </p:nvPicPr>
        <p:blipFill>
          <a:blip r:embed="rId3">
            <a:alphaModFix/>
          </a:blip>
          <a:stretch>
            <a:fillRect/>
          </a:stretch>
        </p:blipFill>
        <p:spPr>
          <a:xfrm>
            <a:off x="152400" y="1820825"/>
            <a:ext cx="8839200" cy="29184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317150" y="4459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Loi de Beer-lambert</a:t>
            </a:r>
            <a:endParaRPr sz="4000"/>
          </a:p>
        </p:txBody>
      </p:sp>
      <p:pic>
        <p:nvPicPr>
          <p:cNvPr id="173" name="Google Shape;173;p26"/>
          <p:cNvPicPr preferRelativeResize="0"/>
          <p:nvPr/>
        </p:nvPicPr>
        <p:blipFill rotWithShape="1">
          <a:blip r:embed="rId3">
            <a:alphaModFix/>
          </a:blip>
          <a:srcRect b="49428" l="0" r="56109" t="13490"/>
          <a:stretch/>
        </p:blipFill>
        <p:spPr>
          <a:xfrm>
            <a:off x="4700375" y="2243125"/>
            <a:ext cx="4346549" cy="1916625"/>
          </a:xfrm>
          <a:prstGeom prst="rect">
            <a:avLst/>
          </a:prstGeom>
          <a:noFill/>
          <a:ln>
            <a:noFill/>
          </a:ln>
        </p:spPr>
      </p:pic>
      <p:pic>
        <p:nvPicPr>
          <p:cNvPr id="174" name="Google Shape;174;p26"/>
          <p:cNvPicPr preferRelativeResize="0"/>
          <p:nvPr/>
        </p:nvPicPr>
        <p:blipFill>
          <a:blip r:embed="rId4">
            <a:alphaModFix/>
          </a:blip>
          <a:stretch>
            <a:fillRect/>
          </a:stretch>
        </p:blipFill>
        <p:spPr>
          <a:xfrm>
            <a:off x="28100" y="2243125"/>
            <a:ext cx="4543900" cy="20391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7150" y="4459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Spectrophotomètre UV-visible</a:t>
            </a:r>
            <a:endParaRPr sz="4000"/>
          </a:p>
        </p:txBody>
      </p:sp>
      <p:pic>
        <p:nvPicPr>
          <p:cNvPr id="180" name="Google Shape;180;p27"/>
          <p:cNvPicPr preferRelativeResize="0"/>
          <p:nvPr/>
        </p:nvPicPr>
        <p:blipFill>
          <a:blip r:embed="rId3">
            <a:alphaModFix/>
          </a:blip>
          <a:stretch>
            <a:fillRect/>
          </a:stretch>
        </p:blipFill>
        <p:spPr>
          <a:xfrm>
            <a:off x="17750" y="2116888"/>
            <a:ext cx="6386451" cy="2360200"/>
          </a:xfrm>
          <a:prstGeom prst="rect">
            <a:avLst/>
          </a:prstGeom>
          <a:noFill/>
          <a:ln>
            <a:noFill/>
          </a:ln>
        </p:spPr>
      </p:pic>
      <p:pic>
        <p:nvPicPr>
          <p:cNvPr id="181" name="Google Shape;181;p27"/>
          <p:cNvPicPr preferRelativeResize="0"/>
          <p:nvPr/>
        </p:nvPicPr>
        <p:blipFill>
          <a:blip r:embed="rId4">
            <a:alphaModFix/>
          </a:blip>
          <a:stretch>
            <a:fillRect/>
          </a:stretch>
        </p:blipFill>
        <p:spPr>
          <a:xfrm>
            <a:off x="6404200" y="1736163"/>
            <a:ext cx="2631775" cy="1973825"/>
          </a:xfrm>
          <a:prstGeom prst="rect">
            <a:avLst/>
          </a:prstGeom>
          <a:noFill/>
          <a:ln>
            <a:noFill/>
          </a:ln>
        </p:spPr>
      </p:pic>
      <p:pic>
        <p:nvPicPr>
          <p:cNvPr id="182" name="Google Shape;182;p27"/>
          <p:cNvPicPr preferRelativeResize="0"/>
          <p:nvPr/>
        </p:nvPicPr>
        <p:blipFill>
          <a:blip r:embed="rId5">
            <a:alphaModFix/>
          </a:blip>
          <a:stretch>
            <a:fillRect/>
          </a:stretch>
        </p:blipFill>
        <p:spPr>
          <a:xfrm>
            <a:off x="8249825" y="3525875"/>
            <a:ext cx="646800" cy="1214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317150" y="7382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Absorbance d’une solution colorée en fonction de la longueur d’onde</a:t>
            </a:r>
            <a:endParaRPr sz="4000"/>
          </a:p>
        </p:txBody>
      </p:sp>
      <p:pic>
        <p:nvPicPr>
          <p:cNvPr id="188" name="Google Shape;188;p28"/>
          <p:cNvPicPr preferRelativeResize="0"/>
          <p:nvPr/>
        </p:nvPicPr>
        <p:blipFill>
          <a:blip r:embed="rId3">
            <a:alphaModFix/>
          </a:blip>
          <a:stretch>
            <a:fillRect/>
          </a:stretch>
        </p:blipFill>
        <p:spPr>
          <a:xfrm>
            <a:off x="90575" y="1826200"/>
            <a:ext cx="5048125" cy="3226100"/>
          </a:xfrm>
          <a:prstGeom prst="rect">
            <a:avLst/>
          </a:prstGeom>
          <a:noFill/>
          <a:ln>
            <a:noFill/>
          </a:ln>
        </p:spPr>
      </p:pic>
      <p:pic>
        <p:nvPicPr>
          <p:cNvPr id="189" name="Google Shape;189;p28"/>
          <p:cNvPicPr preferRelativeResize="0"/>
          <p:nvPr/>
        </p:nvPicPr>
        <p:blipFill>
          <a:blip r:embed="rId4">
            <a:alphaModFix/>
          </a:blip>
          <a:stretch>
            <a:fillRect/>
          </a:stretch>
        </p:blipFill>
        <p:spPr>
          <a:xfrm>
            <a:off x="5138700" y="1863025"/>
            <a:ext cx="2010950" cy="2681258"/>
          </a:xfrm>
          <a:prstGeom prst="rect">
            <a:avLst/>
          </a:prstGeom>
          <a:noFill/>
          <a:ln>
            <a:noFill/>
          </a:ln>
        </p:spPr>
      </p:pic>
      <p:cxnSp>
        <p:nvCxnSpPr>
          <p:cNvPr id="190" name="Google Shape;190;p28"/>
          <p:cNvCxnSpPr>
            <a:stCxn id="191" idx="1"/>
          </p:cNvCxnSpPr>
          <p:nvPr/>
        </p:nvCxnSpPr>
        <p:spPr>
          <a:xfrm rot="10800000">
            <a:off x="1280700" y="2152825"/>
            <a:ext cx="1396800" cy="18000"/>
          </a:xfrm>
          <a:prstGeom prst="straightConnector1">
            <a:avLst/>
          </a:prstGeom>
          <a:noFill/>
          <a:ln cap="flat" cmpd="sng" w="9525">
            <a:solidFill>
              <a:srgbClr val="FF0000"/>
            </a:solidFill>
            <a:prstDash val="solid"/>
            <a:round/>
            <a:headEnd len="med" w="med" type="none"/>
            <a:tailEnd len="med" w="med" type="triangle"/>
          </a:ln>
        </p:spPr>
      </p:cxnSp>
      <p:sp>
        <p:nvSpPr>
          <p:cNvPr id="191" name="Google Shape;191;p28"/>
          <p:cNvSpPr txBox="1"/>
          <p:nvPr/>
        </p:nvSpPr>
        <p:spPr>
          <a:xfrm>
            <a:off x="2677500" y="1863025"/>
            <a:ext cx="2360700" cy="615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Absorption maximale dans le </a:t>
            </a:r>
            <a:r>
              <a:rPr lang="fr" u="sng">
                <a:latin typeface="Roboto"/>
                <a:ea typeface="Roboto"/>
                <a:cs typeface="Roboto"/>
                <a:sym typeface="Roboto"/>
              </a:rPr>
              <a:t>bleu-violet</a:t>
            </a:r>
            <a:r>
              <a:rPr lang="fr">
                <a:latin typeface="Roboto"/>
                <a:ea typeface="Roboto"/>
                <a:cs typeface="Roboto"/>
                <a:sym typeface="Roboto"/>
              </a:rPr>
              <a:t> (480 nm)</a:t>
            </a:r>
            <a:endParaRPr>
              <a:latin typeface="Roboto"/>
              <a:ea typeface="Roboto"/>
              <a:cs typeface="Roboto"/>
              <a:sym typeface="Roboto"/>
            </a:endParaRPr>
          </a:p>
        </p:txBody>
      </p:sp>
      <p:cxnSp>
        <p:nvCxnSpPr>
          <p:cNvPr id="192" name="Google Shape;192;p28"/>
          <p:cNvCxnSpPr>
            <a:stCxn id="193" idx="3"/>
          </p:cNvCxnSpPr>
          <p:nvPr/>
        </p:nvCxnSpPr>
        <p:spPr>
          <a:xfrm>
            <a:off x="4863888" y="3069825"/>
            <a:ext cx="1343400" cy="307800"/>
          </a:xfrm>
          <a:prstGeom prst="straightConnector1">
            <a:avLst/>
          </a:prstGeom>
          <a:noFill/>
          <a:ln cap="flat" cmpd="sng" w="9525">
            <a:solidFill>
              <a:srgbClr val="FF0000"/>
            </a:solidFill>
            <a:prstDash val="solid"/>
            <a:round/>
            <a:headEnd len="med" w="med" type="none"/>
            <a:tailEnd len="med" w="med" type="triangle"/>
          </a:ln>
        </p:spPr>
      </p:cxnSp>
      <p:sp>
        <p:nvSpPr>
          <p:cNvPr id="193" name="Google Shape;193;p28"/>
          <p:cNvSpPr txBox="1"/>
          <p:nvPr/>
        </p:nvSpPr>
        <p:spPr>
          <a:xfrm>
            <a:off x="3152988" y="2762025"/>
            <a:ext cx="1710900" cy="615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Solution de couleur </a:t>
            </a:r>
            <a:r>
              <a:rPr lang="fr" u="sng">
                <a:latin typeface="Roboto"/>
                <a:ea typeface="Roboto"/>
                <a:cs typeface="Roboto"/>
                <a:sym typeface="Roboto"/>
              </a:rPr>
              <a:t>jaune</a:t>
            </a:r>
            <a:endParaRPr u="sng">
              <a:latin typeface="Roboto"/>
              <a:ea typeface="Roboto"/>
              <a:cs typeface="Roboto"/>
              <a:sym typeface="Roboto"/>
            </a:endParaRPr>
          </a:p>
        </p:txBody>
      </p:sp>
      <p:pic>
        <p:nvPicPr>
          <p:cNvPr id="194" name="Google Shape;194;p28"/>
          <p:cNvPicPr preferRelativeResize="0"/>
          <p:nvPr/>
        </p:nvPicPr>
        <p:blipFill>
          <a:blip r:embed="rId5">
            <a:alphaModFix/>
          </a:blip>
          <a:stretch>
            <a:fillRect/>
          </a:stretch>
        </p:blipFill>
        <p:spPr>
          <a:xfrm>
            <a:off x="7250125" y="2392050"/>
            <a:ext cx="1834050" cy="1932000"/>
          </a:xfrm>
          <a:prstGeom prst="rect">
            <a:avLst/>
          </a:prstGeom>
          <a:noFill/>
          <a:ln>
            <a:noFill/>
          </a:ln>
        </p:spPr>
      </p:pic>
      <p:sp>
        <p:nvSpPr>
          <p:cNvPr id="195" name="Google Shape;195;p28"/>
          <p:cNvSpPr txBox="1"/>
          <p:nvPr/>
        </p:nvSpPr>
        <p:spPr>
          <a:xfrm>
            <a:off x="5406275" y="4621575"/>
            <a:ext cx="17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60450" y="684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Réaliser un dosage par étalonnage spectrophotométrique</a:t>
            </a:r>
            <a:endParaRPr sz="4000"/>
          </a:p>
        </p:txBody>
      </p:sp>
      <p:pic>
        <p:nvPicPr>
          <p:cNvPr id="201" name="Google Shape;201;p29"/>
          <p:cNvPicPr preferRelativeResize="0"/>
          <p:nvPr/>
        </p:nvPicPr>
        <p:blipFill>
          <a:blip r:embed="rId3">
            <a:alphaModFix/>
          </a:blip>
          <a:stretch>
            <a:fillRect/>
          </a:stretch>
        </p:blipFill>
        <p:spPr>
          <a:xfrm>
            <a:off x="1281500" y="1755850"/>
            <a:ext cx="6380000" cy="3330074"/>
          </a:xfrm>
          <a:prstGeom prst="rect">
            <a:avLst/>
          </a:prstGeom>
          <a:noFill/>
          <a:ln>
            <a:noFill/>
          </a:ln>
        </p:spPr>
      </p:pic>
      <p:sp>
        <p:nvSpPr>
          <p:cNvPr id="202" name="Google Shape;202;p29"/>
          <p:cNvSpPr txBox="1"/>
          <p:nvPr/>
        </p:nvSpPr>
        <p:spPr>
          <a:xfrm>
            <a:off x="6218425" y="2402400"/>
            <a:ext cx="217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000">
                <a:latin typeface="Roboto"/>
                <a:ea typeface="Roboto"/>
                <a:cs typeface="Roboto"/>
                <a:sym typeface="Roboto"/>
              </a:rPr>
              <a:t>à une longueur d’onde donnée</a:t>
            </a:r>
            <a:endParaRPr sz="10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60450" y="684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Réaliser un dosage par étalonnage spectrophotométrique</a:t>
            </a:r>
            <a:endParaRPr sz="4000"/>
          </a:p>
        </p:txBody>
      </p:sp>
      <p:pic>
        <p:nvPicPr>
          <p:cNvPr id="208" name="Google Shape;208;p30"/>
          <p:cNvPicPr preferRelativeResize="0"/>
          <p:nvPr/>
        </p:nvPicPr>
        <p:blipFill rotWithShape="1">
          <a:blip r:embed="rId3">
            <a:alphaModFix/>
          </a:blip>
          <a:srcRect b="2816" l="2009" r="893" t="42702"/>
          <a:stretch/>
        </p:blipFill>
        <p:spPr>
          <a:xfrm>
            <a:off x="83600" y="1890700"/>
            <a:ext cx="8976801" cy="2902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383275" y="627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500"/>
              <a:t>Exemple: Mesure de la concentration en ions permanganate d’une eau de Dakin</a:t>
            </a:r>
            <a:endParaRPr sz="3500"/>
          </a:p>
        </p:txBody>
      </p:sp>
      <p:pic>
        <p:nvPicPr>
          <p:cNvPr id="214" name="Google Shape;214;p31"/>
          <p:cNvPicPr preferRelativeResize="0"/>
          <p:nvPr/>
        </p:nvPicPr>
        <p:blipFill>
          <a:blip r:embed="rId3">
            <a:alphaModFix/>
          </a:blip>
          <a:stretch>
            <a:fillRect/>
          </a:stretch>
        </p:blipFill>
        <p:spPr>
          <a:xfrm>
            <a:off x="131950" y="1805550"/>
            <a:ext cx="2128349" cy="2987576"/>
          </a:xfrm>
          <a:prstGeom prst="rect">
            <a:avLst/>
          </a:prstGeom>
          <a:noFill/>
          <a:ln>
            <a:noFill/>
          </a:ln>
        </p:spPr>
      </p:pic>
      <p:pic>
        <p:nvPicPr>
          <p:cNvPr id="215" name="Google Shape;215;p31"/>
          <p:cNvPicPr preferRelativeResize="0"/>
          <p:nvPr/>
        </p:nvPicPr>
        <p:blipFill rotWithShape="1">
          <a:blip r:embed="rId4">
            <a:alphaModFix/>
          </a:blip>
          <a:srcRect b="0" l="0" r="58186" t="0"/>
          <a:stretch/>
        </p:blipFill>
        <p:spPr>
          <a:xfrm>
            <a:off x="7151525" y="2646875"/>
            <a:ext cx="1624950" cy="1304925"/>
          </a:xfrm>
          <a:prstGeom prst="rect">
            <a:avLst/>
          </a:prstGeom>
          <a:noFill/>
          <a:ln>
            <a:noFill/>
          </a:ln>
        </p:spPr>
      </p:pic>
      <p:pic>
        <p:nvPicPr>
          <p:cNvPr id="216" name="Google Shape;216;p31"/>
          <p:cNvPicPr preferRelativeResize="0"/>
          <p:nvPr/>
        </p:nvPicPr>
        <p:blipFill>
          <a:blip r:embed="rId5">
            <a:alphaModFix/>
          </a:blip>
          <a:stretch>
            <a:fillRect/>
          </a:stretch>
        </p:blipFill>
        <p:spPr>
          <a:xfrm>
            <a:off x="1935200" y="2167230"/>
            <a:ext cx="4606399" cy="2625900"/>
          </a:xfrm>
          <a:prstGeom prst="rect">
            <a:avLst/>
          </a:prstGeom>
          <a:noFill/>
          <a:ln>
            <a:noFill/>
          </a:ln>
        </p:spPr>
      </p:pic>
      <p:sp>
        <p:nvSpPr>
          <p:cNvPr id="217" name="Google Shape;217;p31"/>
          <p:cNvSpPr/>
          <p:nvPr/>
        </p:nvSpPr>
        <p:spPr>
          <a:xfrm>
            <a:off x="1858375" y="3276900"/>
            <a:ext cx="4154400" cy="230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57025" y="4270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Extraits du programme officiel</a:t>
            </a:r>
            <a:endParaRPr sz="4000"/>
          </a:p>
        </p:txBody>
      </p:sp>
      <p:sp>
        <p:nvSpPr>
          <p:cNvPr id="80" name="Google Shape;80;p14"/>
          <p:cNvSpPr txBox="1"/>
          <p:nvPr>
            <p:ph idx="1" type="body"/>
          </p:nvPr>
        </p:nvSpPr>
        <p:spPr>
          <a:xfrm>
            <a:off x="0" y="1695800"/>
            <a:ext cx="39999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a:solidFill>
                  <a:schemeClr val="dk1"/>
                </a:solidFill>
              </a:rPr>
              <a:t>Programme du niveau précédent</a:t>
            </a:r>
            <a:endParaRPr b="1">
              <a:solidFill>
                <a:schemeClr val="dk1"/>
              </a:solidFill>
            </a:endParaRPr>
          </a:p>
        </p:txBody>
      </p:sp>
      <p:sp>
        <p:nvSpPr>
          <p:cNvPr id="81" name="Google Shape;81;p14"/>
          <p:cNvSpPr txBox="1"/>
          <p:nvPr/>
        </p:nvSpPr>
        <p:spPr>
          <a:xfrm>
            <a:off x="-19475" y="4804800"/>
            <a:ext cx="8975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000" u="sng">
                <a:latin typeface="Roboto"/>
                <a:ea typeface="Roboto"/>
                <a:cs typeface="Roboto"/>
                <a:sym typeface="Roboto"/>
              </a:rPr>
              <a:t>Bulletin officiel de l’éducation nationale, Ministère de l'Éducation nationale et de la Jeunesse.</a:t>
            </a:r>
            <a:endParaRPr i="1" sz="1000" u="sng">
              <a:latin typeface="Roboto"/>
              <a:ea typeface="Roboto"/>
              <a:cs typeface="Roboto"/>
              <a:sym typeface="Roboto"/>
            </a:endParaRPr>
          </a:p>
        </p:txBody>
      </p:sp>
      <p:pic>
        <p:nvPicPr>
          <p:cNvPr id="82" name="Google Shape;82;p14"/>
          <p:cNvPicPr preferRelativeResize="0"/>
          <p:nvPr/>
        </p:nvPicPr>
        <p:blipFill>
          <a:blip r:embed="rId3">
            <a:alphaModFix/>
          </a:blip>
          <a:stretch>
            <a:fillRect/>
          </a:stretch>
        </p:blipFill>
        <p:spPr>
          <a:xfrm>
            <a:off x="125475" y="2350975"/>
            <a:ext cx="5483144" cy="2179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83275" y="627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500"/>
              <a:t>Exemple: Mesure de la concentration en ions permanganate d’une eau de Dakin</a:t>
            </a:r>
            <a:endParaRPr sz="3500"/>
          </a:p>
        </p:txBody>
      </p:sp>
      <p:pic>
        <p:nvPicPr>
          <p:cNvPr id="223" name="Google Shape;223;p32"/>
          <p:cNvPicPr preferRelativeResize="0"/>
          <p:nvPr/>
        </p:nvPicPr>
        <p:blipFill>
          <a:blip r:embed="rId3">
            <a:alphaModFix/>
          </a:blip>
          <a:stretch>
            <a:fillRect/>
          </a:stretch>
        </p:blipFill>
        <p:spPr>
          <a:xfrm>
            <a:off x="2156475" y="1939675"/>
            <a:ext cx="4675700" cy="2004706"/>
          </a:xfrm>
          <a:prstGeom prst="rect">
            <a:avLst/>
          </a:prstGeom>
          <a:noFill/>
          <a:ln>
            <a:noFill/>
          </a:ln>
        </p:spPr>
      </p:pic>
      <p:pic>
        <p:nvPicPr>
          <p:cNvPr id="224" name="Google Shape;224;p32"/>
          <p:cNvPicPr preferRelativeResize="0"/>
          <p:nvPr/>
        </p:nvPicPr>
        <p:blipFill>
          <a:blip r:embed="rId4">
            <a:alphaModFix/>
          </a:blip>
          <a:stretch>
            <a:fillRect/>
          </a:stretch>
        </p:blipFill>
        <p:spPr>
          <a:xfrm>
            <a:off x="844700" y="4096756"/>
            <a:ext cx="7299251" cy="710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383275" y="627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500"/>
              <a:t>Exemple: Mesure de la concentration en ions permanganate d’une eau de Dakin</a:t>
            </a:r>
            <a:endParaRPr sz="3500"/>
          </a:p>
        </p:txBody>
      </p:sp>
      <p:sp>
        <p:nvSpPr>
          <p:cNvPr id="230" name="Google Shape;230;p33"/>
          <p:cNvSpPr txBox="1"/>
          <p:nvPr/>
        </p:nvSpPr>
        <p:spPr>
          <a:xfrm>
            <a:off x="327750" y="1734750"/>
            <a:ext cx="82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Avec le spectromètre UV-Visible, on trace le spectre d’absorption d’une des solutions filles afin de déterminer la longueur d’onde d’absorption maximale de l’ion permanganate.</a:t>
            </a:r>
            <a:endParaRPr>
              <a:latin typeface="Roboto"/>
              <a:ea typeface="Roboto"/>
              <a:cs typeface="Roboto"/>
              <a:sym typeface="Roboto"/>
            </a:endParaRPr>
          </a:p>
        </p:txBody>
      </p:sp>
      <p:pic>
        <p:nvPicPr>
          <p:cNvPr id="231" name="Google Shape;231;p33"/>
          <p:cNvPicPr preferRelativeResize="0"/>
          <p:nvPr/>
        </p:nvPicPr>
        <p:blipFill rotWithShape="1">
          <a:blip r:embed="rId3">
            <a:alphaModFix/>
          </a:blip>
          <a:srcRect b="7089" l="0" r="0" t="0"/>
          <a:stretch/>
        </p:blipFill>
        <p:spPr>
          <a:xfrm>
            <a:off x="924725" y="2302650"/>
            <a:ext cx="5544974" cy="2513826"/>
          </a:xfrm>
          <a:prstGeom prst="rect">
            <a:avLst/>
          </a:prstGeom>
          <a:noFill/>
          <a:ln>
            <a:noFill/>
          </a:ln>
        </p:spPr>
      </p:pic>
      <p:cxnSp>
        <p:nvCxnSpPr>
          <p:cNvPr id="232" name="Google Shape;232;p33"/>
          <p:cNvCxnSpPr/>
          <p:nvPr/>
        </p:nvCxnSpPr>
        <p:spPr>
          <a:xfrm flipH="1">
            <a:off x="3251425" y="2528425"/>
            <a:ext cx="10800" cy="1851600"/>
          </a:xfrm>
          <a:prstGeom prst="straightConnector1">
            <a:avLst/>
          </a:prstGeom>
          <a:noFill/>
          <a:ln cap="flat" cmpd="sng" w="9525">
            <a:solidFill>
              <a:srgbClr val="FF0000"/>
            </a:solidFill>
            <a:prstDash val="solid"/>
            <a:round/>
            <a:headEnd len="med" w="med" type="none"/>
            <a:tailEnd len="med" w="med" type="none"/>
          </a:ln>
        </p:spPr>
      </p:cxnSp>
      <p:pic>
        <p:nvPicPr>
          <p:cNvPr id="233" name="Google Shape;233;p33"/>
          <p:cNvPicPr preferRelativeResize="0"/>
          <p:nvPr/>
        </p:nvPicPr>
        <p:blipFill rotWithShape="1">
          <a:blip r:embed="rId4">
            <a:alphaModFix/>
          </a:blip>
          <a:srcRect b="0" l="0" r="50884" t="0"/>
          <a:stretch/>
        </p:blipFill>
        <p:spPr>
          <a:xfrm>
            <a:off x="2655850" y="4644763"/>
            <a:ext cx="606375" cy="293625"/>
          </a:xfrm>
          <a:prstGeom prst="rect">
            <a:avLst/>
          </a:prstGeom>
          <a:noFill/>
          <a:ln>
            <a:noFill/>
          </a:ln>
        </p:spPr>
      </p:pic>
      <p:pic>
        <p:nvPicPr>
          <p:cNvPr id="234" name="Google Shape;234;p33"/>
          <p:cNvPicPr preferRelativeResize="0"/>
          <p:nvPr/>
        </p:nvPicPr>
        <p:blipFill>
          <a:blip r:embed="rId5">
            <a:alphaModFix/>
          </a:blip>
          <a:stretch>
            <a:fillRect/>
          </a:stretch>
        </p:blipFill>
        <p:spPr>
          <a:xfrm>
            <a:off x="6870047" y="2350350"/>
            <a:ext cx="2127503" cy="2241125"/>
          </a:xfrm>
          <a:prstGeom prst="rect">
            <a:avLst/>
          </a:prstGeom>
          <a:noFill/>
          <a:ln>
            <a:noFill/>
          </a:ln>
        </p:spPr>
      </p:pic>
      <p:sp>
        <p:nvSpPr>
          <p:cNvPr id="235" name="Google Shape;235;p33"/>
          <p:cNvSpPr txBox="1"/>
          <p:nvPr/>
        </p:nvSpPr>
        <p:spPr>
          <a:xfrm>
            <a:off x="3262213" y="4591463"/>
            <a:ext cx="106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526 nm</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83275" y="627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500"/>
              <a:t>Exemple: Mesure de la concentration en ions permanganate d’une eau de Dakin</a:t>
            </a:r>
            <a:endParaRPr sz="3500"/>
          </a:p>
        </p:txBody>
      </p:sp>
      <p:pic>
        <p:nvPicPr>
          <p:cNvPr id="241" name="Google Shape;241;p34"/>
          <p:cNvPicPr preferRelativeResize="0"/>
          <p:nvPr/>
        </p:nvPicPr>
        <p:blipFill>
          <a:blip r:embed="rId3">
            <a:alphaModFix/>
          </a:blip>
          <a:stretch>
            <a:fillRect/>
          </a:stretch>
        </p:blipFill>
        <p:spPr>
          <a:xfrm>
            <a:off x="6482985" y="2330025"/>
            <a:ext cx="2805065" cy="1497850"/>
          </a:xfrm>
          <a:prstGeom prst="rect">
            <a:avLst/>
          </a:prstGeom>
          <a:noFill/>
          <a:ln>
            <a:noFill/>
          </a:ln>
        </p:spPr>
      </p:pic>
      <p:pic>
        <p:nvPicPr>
          <p:cNvPr id="242" name="Google Shape;242;p34"/>
          <p:cNvPicPr preferRelativeResize="0"/>
          <p:nvPr/>
        </p:nvPicPr>
        <p:blipFill>
          <a:blip r:embed="rId4">
            <a:alphaModFix/>
          </a:blip>
          <a:stretch>
            <a:fillRect/>
          </a:stretch>
        </p:blipFill>
        <p:spPr>
          <a:xfrm>
            <a:off x="-16000" y="2634088"/>
            <a:ext cx="2587976" cy="1109600"/>
          </a:xfrm>
          <a:prstGeom prst="rect">
            <a:avLst/>
          </a:prstGeom>
          <a:noFill/>
          <a:ln>
            <a:noFill/>
          </a:ln>
        </p:spPr>
      </p:pic>
      <p:pic>
        <p:nvPicPr>
          <p:cNvPr id="243" name="Google Shape;243;p34"/>
          <p:cNvPicPr preferRelativeResize="0"/>
          <p:nvPr/>
        </p:nvPicPr>
        <p:blipFill>
          <a:blip r:embed="rId5">
            <a:alphaModFix/>
          </a:blip>
          <a:stretch>
            <a:fillRect/>
          </a:stretch>
        </p:blipFill>
        <p:spPr>
          <a:xfrm>
            <a:off x="2903762" y="1994925"/>
            <a:ext cx="1271251" cy="2387925"/>
          </a:xfrm>
          <a:prstGeom prst="rect">
            <a:avLst/>
          </a:prstGeom>
          <a:noFill/>
          <a:ln>
            <a:noFill/>
          </a:ln>
        </p:spPr>
      </p:pic>
      <p:pic>
        <p:nvPicPr>
          <p:cNvPr id="244" name="Google Shape;244;p34"/>
          <p:cNvPicPr preferRelativeResize="0"/>
          <p:nvPr/>
        </p:nvPicPr>
        <p:blipFill>
          <a:blip r:embed="rId6">
            <a:alphaModFix/>
          </a:blip>
          <a:stretch>
            <a:fillRect/>
          </a:stretch>
        </p:blipFill>
        <p:spPr>
          <a:xfrm>
            <a:off x="4506803" y="2410975"/>
            <a:ext cx="1781272" cy="1335950"/>
          </a:xfrm>
          <a:prstGeom prst="rect">
            <a:avLst/>
          </a:prstGeom>
          <a:noFill/>
          <a:ln>
            <a:noFill/>
          </a:ln>
        </p:spPr>
      </p:pic>
      <p:cxnSp>
        <p:nvCxnSpPr>
          <p:cNvPr id="245" name="Google Shape;245;p34"/>
          <p:cNvCxnSpPr>
            <a:stCxn id="242" idx="3"/>
            <a:endCxn id="243" idx="1"/>
          </p:cNvCxnSpPr>
          <p:nvPr/>
        </p:nvCxnSpPr>
        <p:spPr>
          <a:xfrm>
            <a:off x="2571976" y="3188887"/>
            <a:ext cx="331800" cy="0"/>
          </a:xfrm>
          <a:prstGeom prst="straightConnector1">
            <a:avLst/>
          </a:prstGeom>
          <a:noFill/>
          <a:ln cap="flat" cmpd="sng" w="38100">
            <a:solidFill>
              <a:srgbClr val="FF0000"/>
            </a:solidFill>
            <a:prstDash val="solid"/>
            <a:round/>
            <a:headEnd len="med" w="med" type="none"/>
            <a:tailEnd len="med" w="med" type="triangle"/>
          </a:ln>
        </p:spPr>
      </p:cxnSp>
      <p:cxnSp>
        <p:nvCxnSpPr>
          <p:cNvPr id="246" name="Google Shape;246;p34"/>
          <p:cNvCxnSpPr/>
          <p:nvPr/>
        </p:nvCxnSpPr>
        <p:spPr>
          <a:xfrm flipH="1" rot="10800000">
            <a:off x="4166925" y="3167275"/>
            <a:ext cx="526200" cy="21600"/>
          </a:xfrm>
          <a:prstGeom prst="straightConnector1">
            <a:avLst/>
          </a:prstGeom>
          <a:noFill/>
          <a:ln cap="flat" cmpd="sng" w="38100">
            <a:solidFill>
              <a:srgbClr val="FF0000"/>
            </a:solidFill>
            <a:prstDash val="solid"/>
            <a:round/>
            <a:headEnd len="med" w="med" type="none"/>
            <a:tailEnd len="med" w="med" type="triangle"/>
          </a:ln>
        </p:spPr>
      </p:cxnSp>
      <p:cxnSp>
        <p:nvCxnSpPr>
          <p:cNvPr id="247" name="Google Shape;247;p34"/>
          <p:cNvCxnSpPr/>
          <p:nvPr/>
        </p:nvCxnSpPr>
        <p:spPr>
          <a:xfrm flipH="1" rot="10800000">
            <a:off x="6149325" y="3167275"/>
            <a:ext cx="526200" cy="21600"/>
          </a:xfrm>
          <a:prstGeom prst="straightConnector1">
            <a:avLst/>
          </a:prstGeom>
          <a:noFill/>
          <a:ln cap="flat" cmpd="sng" w="38100">
            <a:solidFill>
              <a:srgbClr val="FF0000"/>
            </a:solidFill>
            <a:prstDash val="solid"/>
            <a:round/>
            <a:headEnd len="med" w="med" type="none"/>
            <a:tailEnd len="med" w="med" type="triangle"/>
          </a:ln>
        </p:spPr>
      </p:cxnSp>
      <p:pic>
        <p:nvPicPr>
          <p:cNvPr id="248" name="Google Shape;248;p34"/>
          <p:cNvPicPr preferRelativeResize="0"/>
          <p:nvPr/>
        </p:nvPicPr>
        <p:blipFill rotWithShape="1">
          <a:blip r:embed="rId7">
            <a:alphaModFix/>
          </a:blip>
          <a:srcRect b="0" l="0" r="50884" t="0"/>
          <a:stretch/>
        </p:blipFill>
        <p:spPr>
          <a:xfrm>
            <a:off x="4792275" y="3876400"/>
            <a:ext cx="606375" cy="293625"/>
          </a:xfrm>
          <a:prstGeom prst="rect">
            <a:avLst/>
          </a:prstGeom>
          <a:noFill/>
          <a:ln>
            <a:noFill/>
          </a:ln>
        </p:spPr>
      </p:pic>
      <p:sp>
        <p:nvSpPr>
          <p:cNvPr id="249" name="Google Shape;249;p34"/>
          <p:cNvSpPr txBox="1"/>
          <p:nvPr/>
        </p:nvSpPr>
        <p:spPr>
          <a:xfrm>
            <a:off x="5421863" y="3823113"/>
            <a:ext cx="106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526 nm</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383275" y="6271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500"/>
              <a:t>Exemple: Mesure de la concentration en ions permanganate d’une eau de Dakin</a:t>
            </a:r>
            <a:endParaRPr sz="3500"/>
          </a:p>
        </p:txBody>
      </p:sp>
      <p:pic>
        <p:nvPicPr>
          <p:cNvPr id="255" name="Google Shape;255;p35"/>
          <p:cNvPicPr preferRelativeResize="0"/>
          <p:nvPr/>
        </p:nvPicPr>
        <p:blipFill>
          <a:blip r:embed="rId3">
            <a:alphaModFix/>
          </a:blip>
          <a:stretch>
            <a:fillRect/>
          </a:stretch>
        </p:blipFill>
        <p:spPr>
          <a:xfrm>
            <a:off x="6319775" y="2571750"/>
            <a:ext cx="2870775" cy="1532938"/>
          </a:xfrm>
          <a:prstGeom prst="rect">
            <a:avLst/>
          </a:prstGeom>
          <a:noFill/>
          <a:ln>
            <a:noFill/>
          </a:ln>
        </p:spPr>
      </p:pic>
      <p:pic>
        <p:nvPicPr>
          <p:cNvPr id="256" name="Google Shape;256;p35"/>
          <p:cNvPicPr preferRelativeResize="0"/>
          <p:nvPr/>
        </p:nvPicPr>
        <p:blipFill>
          <a:blip r:embed="rId4">
            <a:alphaModFix/>
          </a:blip>
          <a:stretch>
            <a:fillRect/>
          </a:stretch>
        </p:blipFill>
        <p:spPr>
          <a:xfrm>
            <a:off x="77800" y="1900850"/>
            <a:ext cx="2128349" cy="2987576"/>
          </a:xfrm>
          <a:prstGeom prst="rect">
            <a:avLst/>
          </a:prstGeom>
          <a:noFill/>
          <a:ln>
            <a:noFill/>
          </a:ln>
        </p:spPr>
      </p:pic>
      <p:pic>
        <p:nvPicPr>
          <p:cNvPr id="257" name="Google Shape;257;p35"/>
          <p:cNvPicPr preferRelativeResize="0"/>
          <p:nvPr/>
        </p:nvPicPr>
        <p:blipFill>
          <a:blip r:embed="rId5">
            <a:alphaModFix/>
          </a:blip>
          <a:stretch>
            <a:fillRect/>
          </a:stretch>
        </p:blipFill>
        <p:spPr>
          <a:xfrm>
            <a:off x="1980150" y="2200675"/>
            <a:ext cx="1271251" cy="2387925"/>
          </a:xfrm>
          <a:prstGeom prst="rect">
            <a:avLst/>
          </a:prstGeom>
          <a:noFill/>
          <a:ln>
            <a:noFill/>
          </a:ln>
        </p:spPr>
      </p:pic>
      <p:pic>
        <p:nvPicPr>
          <p:cNvPr id="258" name="Google Shape;258;p35"/>
          <p:cNvPicPr preferRelativeResize="0"/>
          <p:nvPr/>
        </p:nvPicPr>
        <p:blipFill>
          <a:blip r:embed="rId6">
            <a:alphaModFix/>
          </a:blip>
          <a:stretch>
            <a:fillRect/>
          </a:stretch>
        </p:blipFill>
        <p:spPr>
          <a:xfrm>
            <a:off x="3534650" y="2407725"/>
            <a:ext cx="2631775" cy="1973825"/>
          </a:xfrm>
          <a:prstGeom prst="rect">
            <a:avLst/>
          </a:prstGeom>
          <a:noFill/>
          <a:ln>
            <a:noFill/>
          </a:ln>
        </p:spPr>
      </p:pic>
      <p:cxnSp>
        <p:nvCxnSpPr>
          <p:cNvPr id="259" name="Google Shape;259;p35"/>
          <p:cNvCxnSpPr/>
          <p:nvPr/>
        </p:nvCxnSpPr>
        <p:spPr>
          <a:xfrm flipH="1" rot="10800000">
            <a:off x="1453900" y="3441325"/>
            <a:ext cx="526200" cy="21600"/>
          </a:xfrm>
          <a:prstGeom prst="straightConnector1">
            <a:avLst/>
          </a:prstGeom>
          <a:noFill/>
          <a:ln cap="flat" cmpd="sng" w="38100">
            <a:solidFill>
              <a:srgbClr val="FF0000"/>
            </a:solidFill>
            <a:prstDash val="solid"/>
            <a:round/>
            <a:headEnd len="med" w="med" type="none"/>
            <a:tailEnd len="med" w="med" type="triangle"/>
          </a:ln>
        </p:spPr>
      </p:cxnSp>
      <p:cxnSp>
        <p:nvCxnSpPr>
          <p:cNvPr id="260" name="Google Shape;260;p35"/>
          <p:cNvCxnSpPr/>
          <p:nvPr/>
        </p:nvCxnSpPr>
        <p:spPr>
          <a:xfrm flipH="1" rot="10800000">
            <a:off x="3251400" y="3441325"/>
            <a:ext cx="526200" cy="21600"/>
          </a:xfrm>
          <a:prstGeom prst="straightConnector1">
            <a:avLst/>
          </a:prstGeom>
          <a:noFill/>
          <a:ln cap="flat" cmpd="sng" w="38100">
            <a:solidFill>
              <a:srgbClr val="FF0000"/>
            </a:solidFill>
            <a:prstDash val="solid"/>
            <a:round/>
            <a:headEnd len="med" w="med" type="none"/>
            <a:tailEnd len="med" w="med" type="triangle"/>
          </a:ln>
        </p:spPr>
      </p:cxnSp>
      <p:cxnSp>
        <p:nvCxnSpPr>
          <p:cNvPr id="261" name="Google Shape;261;p35"/>
          <p:cNvCxnSpPr/>
          <p:nvPr/>
        </p:nvCxnSpPr>
        <p:spPr>
          <a:xfrm flipH="1" rot="10800000">
            <a:off x="5970125" y="3383838"/>
            <a:ext cx="526200" cy="21600"/>
          </a:xfrm>
          <a:prstGeom prst="straightConnector1">
            <a:avLst/>
          </a:prstGeom>
          <a:noFill/>
          <a:ln cap="flat" cmpd="sng" w="38100">
            <a:solidFill>
              <a:srgbClr val="FF0000"/>
            </a:solidFill>
            <a:prstDash val="solid"/>
            <a:round/>
            <a:headEnd len="med" w="med" type="none"/>
            <a:tailEnd len="med" w="med" type="triangle"/>
          </a:ln>
        </p:spPr>
      </p:cxnSp>
      <p:cxnSp>
        <p:nvCxnSpPr>
          <p:cNvPr id="262" name="Google Shape;262;p35"/>
          <p:cNvCxnSpPr/>
          <p:nvPr/>
        </p:nvCxnSpPr>
        <p:spPr>
          <a:xfrm>
            <a:off x="6575750" y="3083925"/>
            <a:ext cx="1418400" cy="10800"/>
          </a:xfrm>
          <a:prstGeom prst="straightConnector1">
            <a:avLst/>
          </a:prstGeom>
          <a:noFill/>
          <a:ln cap="flat" cmpd="sng" w="28575">
            <a:solidFill>
              <a:srgbClr val="FF00FF"/>
            </a:solidFill>
            <a:prstDash val="solid"/>
            <a:round/>
            <a:headEnd len="med" w="med" type="none"/>
            <a:tailEnd len="med" w="med" type="none"/>
          </a:ln>
        </p:spPr>
      </p:cxnSp>
      <p:cxnSp>
        <p:nvCxnSpPr>
          <p:cNvPr id="263" name="Google Shape;263;p35"/>
          <p:cNvCxnSpPr/>
          <p:nvPr/>
        </p:nvCxnSpPr>
        <p:spPr>
          <a:xfrm>
            <a:off x="7994150" y="3083925"/>
            <a:ext cx="11100" cy="866400"/>
          </a:xfrm>
          <a:prstGeom prst="straightConnector1">
            <a:avLst/>
          </a:prstGeom>
          <a:noFill/>
          <a:ln cap="flat" cmpd="sng" w="28575">
            <a:solidFill>
              <a:srgbClr val="FF00FF"/>
            </a:solidFill>
            <a:prstDash val="solid"/>
            <a:round/>
            <a:headEnd len="med" w="med" type="none"/>
            <a:tailEnd len="med" w="med" type="none"/>
          </a:ln>
        </p:spPr>
      </p:cxnSp>
      <p:pic>
        <p:nvPicPr>
          <p:cNvPr id="264" name="Google Shape;264;p35"/>
          <p:cNvPicPr preferRelativeResize="0"/>
          <p:nvPr/>
        </p:nvPicPr>
        <p:blipFill rotWithShape="1">
          <a:blip r:embed="rId7">
            <a:alphaModFix/>
          </a:blip>
          <a:srcRect b="0" l="0" r="50884" t="0"/>
          <a:stretch/>
        </p:blipFill>
        <p:spPr>
          <a:xfrm>
            <a:off x="4547350" y="4381550"/>
            <a:ext cx="606375" cy="293625"/>
          </a:xfrm>
          <a:prstGeom prst="rect">
            <a:avLst/>
          </a:prstGeom>
          <a:noFill/>
          <a:ln>
            <a:noFill/>
          </a:ln>
        </p:spPr>
      </p:pic>
      <p:sp>
        <p:nvSpPr>
          <p:cNvPr id="265" name="Google Shape;265;p35"/>
          <p:cNvSpPr txBox="1"/>
          <p:nvPr/>
        </p:nvSpPr>
        <p:spPr>
          <a:xfrm>
            <a:off x="5153713" y="4328250"/>
            <a:ext cx="106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526 nm</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276850" y="4374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Spectroscopie Infrarouge</a:t>
            </a:r>
            <a:endParaRPr sz="4000"/>
          </a:p>
        </p:txBody>
      </p:sp>
      <p:pic>
        <p:nvPicPr>
          <p:cNvPr id="271" name="Google Shape;271;p36"/>
          <p:cNvPicPr preferRelativeResize="0"/>
          <p:nvPr/>
        </p:nvPicPr>
        <p:blipFill>
          <a:blip r:embed="rId3">
            <a:alphaModFix/>
          </a:blip>
          <a:stretch>
            <a:fillRect/>
          </a:stretch>
        </p:blipFill>
        <p:spPr>
          <a:xfrm>
            <a:off x="1896338" y="1830575"/>
            <a:ext cx="5524575" cy="3261224"/>
          </a:xfrm>
          <a:prstGeom prst="rect">
            <a:avLst/>
          </a:prstGeom>
          <a:noFill/>
          <a:ln>
            <a:noFill/>
          </a:ln>
        </p:spPr>
      </p:pic>
      <p:sp>
        <p:nvSpPr>
          <p:cNvPr id="272" name="Google Shape;272;p36"/>
          <p:cNvSpPr txBox="1"/>
          <p:nvPr/>
        </p:nvSpPr>
        <p:spPr>
          <a:xfrm>
            <a:off x="3792825" y="2737425"/>
            <a:ext cx="54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73" name="Google Shape;273;p36"/>
          <p:cNvSpPr/>
          <p:nvPr/>
        </p:nvSpPr>
        <p:spPr>
          <a:xfrm>
            <a:off x="4193475" y="2661625"/>
            <a:ext cx="834000" cy="1505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349625" y="7491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Vibration des liaisons moléculaires sous l’effet d’un rayonnement IR</a:t>
            </a:r>
            <a:endParaRPr sz="4000"/>
          </a:p>
        </p:txBody>
      </p:sp>
      <p:pic>
        <p:nvPicPr>
          <p:cNvPr id="279" name="Google Shape;279;p37"/>
          <p:cNvPicPr preferRelativeResize="0"/>
          <p:nvPr/>
        </p:nvPicPr>
        <p:blipFill>
          <a:blip r:embed="rId3">
            <a:alphaModFix/>
          </a:blip>
          <a:stretch>
            <a:fillRect/>
          </a:stretch>
        </p:blipFill>
        <p:spPr>
          <a:xfrm>
            <a:off x="4720075" y="2378325"/>
            <a:ext cx="3895350" cy="2191125"/>
          </a:xfrm>
          <a:prstGeom prst="rect">
            <a:avLst/>
          </a:prstGeom>
          <a:noFill/>
          <a:ln>
            <a:noFill/>
          </a:ln>
        </p:spPr>
      </p:pic>
      <p:pic>
        <p:nvPicPr>
          <p:cNvPr id="280" name="Google Shape;280;p37"/>
          <p:cNvPicPr preferRelativeResize="0"/>
          <p:nvPr/>
        </p:nvPicPr>
        <p:blipFill>
          <a:blip r:embed="rId4">
            <a:alphaModFix/>
          </a:blip>
          <a:stretch>
            <a:fillRect/>
          </a:stretch>
        </p:blipFill>
        <p:spPr>
          <a:xfrm>
            <a:off x="349625" y="1978650"/>
            <a:ext cx="3409950" cy="2590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306300" y="435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de la molécule d’eau</a:t>
            </a:r>
            <a:endParaRPr sz="4000"/>
          </a:p>
        </p:txBody>
      </p:sp>
      <p:pic>
        <p:nvPicPr>
          <p:cNvPr id="286" name="Google Shape;286;p38"/>
          <p:cNvPicPr preferRelativeResize="0"/>
          <p:nvPr/>
        </p:nvPicPr>
        <p:blipFill>
          <a:blip r:embed="rId3">
            <a:alphaModFix/>
          </a:blip>
          <a:stretch>
            <a:fillRect/>
          </a:stretch>
        </p:blipFill>
        <p:spPr>
          <a:xfrm>
            <a:off x="1703800" y="1734200"/>
            <a:ext cx="5643699" cy="3343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type="title"/>
          </p:nvPr>
        </p:nvSpPr>
        <p:spPr>
          <a:xfrm>
            <a:off x="306300" y="435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Notion de spectre infrarouge</a:t>
            </a:r>
            <a:endParaRPr sz="4000"/>
          </a:p>
        </p:txBody>
      </p:sp>
      <p:pic>
        <p:nvPicPr>
          <p:cNvPr id="292" name="Google Shape;292;p39"/>
          <p:cNvPicPr preferRelativeResize="0"/>
          <p:nvPr/>
        </p:nvPicPr>
        <p:blipFill>
          <a:blip r:embed="rId3">
            <a:alphaModFix/>
          </a:blip>
          <a:stretch>
            <a:fillRect/>
          </a:stretch>
        </p:blipFill>
        <p:spPr>
          <a:xfrm>
            <a:off x="5359425" y="1929850"/>
            <a:ext cx="2891774" cy="2671351"/>
          </a:xfrm>
          <a:prstGeom prst="rect">
            <a:avLst/>
          </a:prstGeom>
          <a:noFill/>
          <a:ln>
            <a:noFill/>
          </a:ln>
        </p:spPr>
      </p:pic>
      <p:pic>
        <p:nvPicPr>
          <p:cNvPr id="293" name="Google Shape;293;p39"/>
          <p:cNvPicPr preferRelativeResize="0"/>
          <p:nvPr/>
        </p:nvPicPr>
        <p:blipFill>
          <a:blip r:embed="rId4">
            <a:alphaModFix/>
          </a:blip>
          <a:stretch>
            <a:fillRect/>
          </a:stretch>
        </p:blipFill>
        <p:spPr>
          <a:xfrm>
            <a:off x="1333634" y="1784425"/>
            <a:ext cx="3572591" cy="327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306300" y="435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Notion de spectre infrarouge</a:t>
            </a:r>
            <a:endParaRPr sz="4000"/>
          </a:p>
        </p:txBody>
      </p:sp>
      <p:pic>
        <p:nvPicPr>
          <p:cNvPr id="299" name="Google Shape;299;p40"/>
          <p:cNvPicPr preferRelativeResize="0"/>
          <p:nvPr/>
        </p:nvPicPr>
        <p:blipFill>
          <a:blip r:embed="rId3">
            <a:alphaModFix/>
          </a:blip>
          <a:stretch>
            <a:fillRect/>
          </a:stretch>
        </p:blipFill>
        <p:spPr>
          <a:xfrm>
            <a:off x="1723475" y="1740976"/>
            <a:ext cx="5697048" cy="3402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ph type="title"/>
          </p:nvPr>
        </p:nvSpPr>
        <p:spPr>
          <a:xfrm>
            <a:off x="306300" y="4351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Notion de spectre infrarouge</a:t>
            </a:r>
            <a:endParaRPr sz="4000"/>
          </a:p>
        </p:txBody>
      </p:sp>
      <p:pic>
        <p:nvPicPr>
          <p:cNvPr id="305" name="Google Shape;305;p41"/>
          <p:cNvPicPr preferRelativeResize="0"/>
          <p:nvPr/>
        </p:nvPicPr>
        <p:blipFill>
          <a:blip r:embed="rId3">
            <a:alphaModFix/>
          </a:blip>
          <a:stretch>
            <a:fillRect/>
          </a:stretch>
        </p:blipFill>
        <p:spPr>
          <a:xfrm>
            <a:off x="837275" y="1734800"/>
            <a:ext cx="7691124" cy="330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57025" y="4270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Extraits du programme officiel</a:t>
            </a:r>
            <a:endParaRPr sz="4000"/>
          </a:p>
        </p:txBody>
      </p:sp>
      <p:sp>
        <p:nvSpPr>
          <p:cNvPr id="88" name="Google Shape;88;p15"/>
          <p:cNvSpPr txBox="1"/>
          <p:nvPr>
            <p:ph idx="2" type="body"/>
          </p:nvPr>
        </p:nvSpPr>
        <p:spPr>
          <a:xfrm>
            <a:off x="0" y="1686750"/>
            <a:ext cx="39999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fr">
                <a:solidFill>
                  <a:schemeClr val="dk1"/>
                </a:solidFill>
              </a:rPr>
              <a:t>Programme du niveau actuel</a:t>
            </a:r>
            <a:endParaRPr b="1">
              <a:solidFill>
                <a:schemeClr val="dk1"/>
              </a:solidFill>
            </a:endParaRPr>
          </a:p>
        </p:txBody>
      </p:sp>
      <p:sp>
        <p:nvSpPr>
          <p:cNvPr id="89" name="Google Shape;89;p15"/>
          <p:cNvSpPr txBox="1"/>
          <p:nvPr/>
        </p:nvSpPr>
        <p:spPr>
          <a:xfrm>
            <a:off x="0" y="4804800"/>
            <a:ext cx="810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000" u="sng">
                <a:latin typeface="Roboto"/>
                <a:ea typeface="Roboto"/>
                <a:cs typeface="Roboto"/>
                <a:sym typeface="Roboto"/>
              </a:rPr>
              <a:t>Bulletin officiel de l’éducation nationale, Ministère de l'Éducation nationale et de la Jeunesse.</a:t>
            </a:r>
            <a:endParaRPr i="1" sz="1000" u="sng">
              <a:latin typeface="Roboto"/>
              <a:ea typeface="Roboto"/>
              <a:cs typeface="Roboto"/>
              <a:sym typeface="Roboto"/>
            </a:endParaRPr>
          </a:p>
        </p:txBody>
      </p:sp>
      <p:pic>
        <p:nvPicPr>
          <p:cNvPr id="90" name="Google Shape;90;p15"/>
          <p:cNvPicPr preferRelativeResize="0"/>
          <p:nvPr/>
        </p:nvPicPr>
        <p:blipFill>
          <a:blip r:embed="rId3">
            <a:alphaModFix/>
          </a:blip>
          <a:stretch>
            <a:fillRect/>
          </a:stretch>
        </p:blipFill>
        <p:spPr>
          <a:xfrm>
            <a:off x="280325" y="2190225"/>
            <a:ext cx="4839300" cy="22067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306300" y="7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de banque de données pour l’étude de spectres IR</a:t>
            </a:r>
            <a:endParaRPr sz="4000"/>
          </a:p>
        </p:txBody>
      </p:sp>
      <p:pic>
        <p:nvPicPr>
          <p:cNvPr id="311" name="Google Shape;311;p42"/>
          <p:cNvPicPr preferRelativeResize="0"/>
          <p:nvPr/>
        </p:nvPicPr>
        <p:blipFill>
          <a:blip r:embed="rId3">
            <a:alphaModFix/>
          </a:blip>
          <a:stretch>
            <a:fillRect/>
          </a:stretch>
        </p:blipFill>
        <p:spPr>
          <a:xfrm>
            <a:off x="2158575" y="1694550"/>
            <a:ext cx="4517549" cy="33919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3"/>
          <p:cNvSpPr txBox="1"/>
          <p:nvPr>
            <p:ph type="title"/>
          </p:nvPr>
        </p:nvSpPr>
        <p:spPr>
          <a:xfrm>
            <a:off x="306300" y="7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Spectroscopie par Résonance Magnétique Nucléaire</a:t>
            </a:r>
            <a:endParaRPr sz="4000"/>
          </a:p>
        </p:txBody>
      </p:sp>
      <p:pic>
        <p:nvPicPr>
          <p:cNvPr id="317" name="Google Shape;317;p43"/>
          <p:cNvPicPr preferRelativeResize="0"/>
          <p:nvPr/>
        </p:nvPicPr>
        <p:blipFill>
          <a:blip r:embed="rId3">
            <a:alphaModFix/>
          </a:blip>
          <a:stretch>
            <a:fillRect/>
          </a:stretch>
        </p:blipFill>
        <p:spPr>
          <a:xfrm>
            <a:off x="1809713" y="1787250"/>
            <a:ext cx="5524575" cy="3261224"/>
          </a:xfrm>
          <a:prstGeom prst="rect">
            <a:avLst/>
          </a:prstGeom>
          <a:noFill/>
          <a:ln>
            <a:noFill/>
          </a:ln>
        </p:spPr>
      </p:pic>
      <p:sp>
        <p:nvSpPr>
          <p:cNvPr id="318" name="Google Shape;318;p43"/>
          <p:cNvSpPr/>
          <p:nvPr/>
        </p:nvSpPr>
        <p:spPr>
          <a:xfrm>
            <a:off x="6218400" y="2477550"/>
            <a:ext cx="1310400" cy="15051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3"/>
          <p:cNvSpPr/>
          <p:nvPr/>
        </p:nvSpPr>
        <p:spPr>
          <a:xfrm>
            <a:off x="6432875" y="4582125"/>
            <a:ext cx="789600" cy="4122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4"/>
          <p:cNvSpPr txBox="1"/>
          <p:nvPr>
            <p:ph type="title"/>
          </p:nvPr>
        </p:nvSpPr>
        <p:spPr>
          <a:xfrm>
            <a:off x="262975" y="4134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de spectre RMN</a:t>
            </a:r>
            <a:endParaRPr sz="4000"/>
          </a:p>
        </p:txBody>
      </p:sp>
      <p:pic>
        <p:nvPicPr>
          <p:cNvPr id="325" name="Google Shape;325;p44"/>
          <p:cNvPicPr preferRelativeResize="0"/>
          <p:nvPr/>
        </p:nvPicPr>
        <p:blipFill>
          <a:blip r:embed="rId3">
            <a:alphaModFix/>
          </a:blip>
          <a:stretch>
            <a:fillRect/>
          </a:stretch>
        </p:blipFill>
        <p:spPr>
          <a:xfrm>
            <a:off x="306300" y="1831675"/>
            <a:ext cx="5524576" cy="3170675"/>
          </a:xfrm>
          <a:prstGeom prst="rect">
            <a:avLst/>
          </a:prstGeom>
          <a:noFill/>
          <a:ln>
            <a:noFill/>
          </a:ln>
        </p:spPr>
      </p:pic>
      <p:sp>
        <p:nvSpPr>
          <p:cNvPr id="326" name="Google Shape;326;p44"/>
          <p:cNvSpPr txBox="1"/>
          <p:nvPr/>
        </p:nvSpPr>
        <p:spPr>
          <a:xfrm>
            <a:off x="5958525" y="2715775"/>
            <a:ext cx="277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=&gt; Quelques définitions sont de mises pour bien comprendre!</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5"/>
          <p:cNvSpPr txBox="1"/>
          <p:nvPr>
            <p:ph type="title"/>
          </p:nvPr>
        </p:nvSpPr>
        <p:spPr>
          <a:xfrm>
            <a:off x="273600" y="7275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Du spectre RMN à la molécule: méthode</a:t>
            </a:r>
            <a:endParaRPr sz="4000"/>
          </a:p>
        </p:txBody>
      </p:sp>
      <p:sp>
        <p:nvSpPr>
          <p:cNvPr id="332" name="Google Shape;332;p45"/>
          <p:cNvSpPr txBox="1"/>
          <p:nvPr/>
        </p:nvSpPr>
        <p:spPr>
          <a:xfrm>
            <a:off x="208625" y="1936125"/>
            <a:ext cx="87276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600">
                <a:latin typeface="Roboto"/>
                <a:ea typeface="Roboto"/>
                <a:cs typeface="Roboto"/>
                <a:sym typeface="Roboto"/>
              </a:rPr>
              <a:t>Comment associer les signaux présents sur un spectre RMN aux protons de la molécule étudiée?</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fr" sz="1600">
                <a:latin typeface="Roboto"/>
                <a:ea typeface="Roboto"/>
                <a:cs typeface="Roboto"/>
                <a:sym typeface="Roboto"/>
              </a:rPr>
              <a:t>→ Identifier les groupes de protons équivalents sur la molécule étudiée.</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fr" sz="1600">
                <a:latin typeface="Roboto"/>
                <a:ea typeface="Roboto"/>
                <a:cs typeface="Roboto"/>
                <a:sym typeface="Roboto"/>
              </a:rPr>
              <a:t>→ Identifier le nombre de voisins de chaque groupe.</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fr" sz="1600">
                <a:latin typeface="Roboto"/>
                <a:ea typeface="Roboto"/>
                <a:cs typeface="Roboto"/>
                <a:sym typeface="Roboto"/>
              </a:rPr>
              <a:t>→ En déduire la multiplicité du signal de chaque groupe.</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lang="fr" sz="1600">
                <a:latin typeface="Roboto"/>
                <a:ea typeface="Roboto"/>
                <a:cs typeface="Roboto"/>
                <a:sym typeface="Roboto"/>
              </a:rPr>
              <a:t>→ A l’aide d’une banque de données de déplacements chimiques RMN, associer déplacements chimiques, signaux et groupes.</a:t>
            </a:r>
            <a:endParaRPr sz="16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type="title"/>
          </p:nvPr>
        </p:nvSpPr>
        <p:spPr>
          <a:xfrm>
            <a:off x="262775" y="4134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1-bromopropane</a:t>
            </a:r>
            <a:endParaRPr sz="4000"/>
          </a:p>
        </p:txBody>
      </p:sp>
      <p:pic>
        <p:nvPicPr>
          <p:cNvPr id="338" name="Google Shape;338;p46"/>
          <p:cNvPicPr preferRelativeResize="0"/>
          <p:nvPr/>
        </p:nvPicPr>
        <p:blipFill>
          <a:blip r:embed="rId3">
            <a:alphaModFix/>
          </a:blip>
          <a:stretch>
            <a:fillRect/>
          </a:stretch>
        </p:blipFill>
        <p:spPr>
          <a:xfrm>
            <a:off x="143650" y="2199825"/>
            <a:ext cx="3828275" cy="2237650"/>
          </a:xfrm>
          <a:prstGeom prst="rect">
            <a:avLst/>
          </a:prstGeom>
          <a:noFill/>
          <a:ln>
            <a:noFill/>
          </a:ln>
        </p:spPr>
      </p:pic>
      <p:pic>
        <p:nvPicPr>
          <p:cNvPr id="339" name="Google Shape;339;p46"/>
          <p:cNvPicPr preferRelativeResize="0"/>
          <p:nvPr/>
        </p:nvPicPr>
        <p:blipFill>
          <a:blip r:embed="rId4">
            <a:alphaModFix/>
          </a:blip>
          <a:stretch>
            <a:fillRect/>
          </a:stretch>
        </p:blipFill>
        <p:spPr>
          <a:xfrm>
            <a:off x="4058550" y="2099688"/>
            <a:ext cx="4911376" cy="243792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type="title"/>
          </p:nvPr>
        </p:nvSpPr>
        <p:spPr>
          <a:xfrm>
            <a:off x="262775" y="4134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1-bromopropane</a:t>
            </a:r>
            <a:endParaRPr sz="4000"/>
          </a:p>
        </p:txBody>
      </p:sp>
      <p:pic>
        <p:nvPicPr>
          <p:cNvPr id="345" name="Google Shape;345;p47"/>
          <p:cNvPicPr preferRelativeResize="0"/>
          <p:nvPr/>
        </p:nvPicPr>
        <p:blipFill>
          <a:blip r:embed="rId3">
            <a:alphaModFix/>
          </a:blip>
          <a:stretch>
            <a:fillRect/>
          </a:stretch>
        </p:blipFill>
        <p:spPr>
          <a:xfrm>
            <a:off x="1724650" y="1842525"/>
            <a:ext cx="5132625" cy="30198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8"/>
          <p:cNvSpPr txBox="1"/>
          <p:nvPr>
            <p:ph type="title"/>
          </p:nvPr>
        </p:nvSpPr>
        <p:spPr>
          <a:xfrm>
            <a:off x="262775" y="4134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1-bromopropane</a:t>
            </a:r>
            <a:endParaRPr sz="4000"/>
          </a:p>
        </p:txBody>
      </p:sp>
      <p:pic>
        <p:nvPicPr>
          <p:cNvPr id="351" name="Google Shape;351;p48"/>
          <p:cNvPicPr preferRelativeResize="0"/>
          <p:nvPr/>
        </p:nvPicPr>
        <p:blipFill>
          <a:blip r:embed="rId3">
            <a:alphaModFix/>
          </a:blip>
          <a:stretch>
            <a:fillRect/>
          </a:stretch>
        </p:blipFill>
        <p:spPr>
          <a:xfrm>
            <a:off x="2731650" y="1852900"/>
            <a:ext cx="6337175" cy="1797400"/>
          </a:xfrm>
          <a:prstGeom prst="rect">
            <a:avLst/>
          </a:prstGeom>
          <a:noFill/>
          <a:ln>
            <a:noFill/>
          </a:ln>
        </p:spPr>
      </p:pic>
      <p:pic>
        <p:nvPicPr>
          <p:cNvPr id="352" name="Google Shape;352;p48"/>
          <p:cNvPicPr preferRelativeResize="0"/>
          <p:nvPr/>
        </p:nvPicPr>
        <p:blipFill>
          <a:blip r:embed="rId4">
            <a:alphaModFix/>
          </a:blip>
          <a:stretch>
            <a:fillRect/>
          </a:stretch>
        </p:blipFill>
        <p:spPr>
          <a:xfrm>
            <a:off x="229638" y="3919398"/>
            <a:ext cx="8839200" cy="805088"/>
          </a:xfrm>
          <a:prstGeom prst="rect">
            <a:avLst/>
          </a:prstGeom>
          <a:noFill/>
          <a:ln>
            <a:noFill/>
          </a:ln>
        </p:spPr>
      </p:pic>
      <p:pic>
        <p:nvPicPr>
          <p:cNvPr id="353" name="Google Shape;353;p48"/>
          <p:cNvPicPr preferRelativeResize="0"/>
          <p:nvPr/>
        </p:nvPicPr>
        <p:blipFill>
          <a:blip r:embed="rId5">
            <a:alphaModFix/>
          </a:blip>
          <a:stretch>
            <a:fillRect/>
          </a:stretch>
        </p:blipFill>
        <p:spPr>
          <a:xfrm>
            <a:off x="88900" y="1994200"/>
            <a:ext cx="2533075" cy="1490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9"/>
          <p:cNvSpPr txBox="1"/>
          <p:nvPr>
            <p:ph type="title"/>
          </p:nvPr>
        </p:nvSpPr>
        <p:spPr>
          <a:xfrm>
            <a:off x="262775" y="4134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1-bromopropane</a:t>
            </a:r>
            <a:endParaRPr sz="4000"/>
          </a:p>
        </p:txBody>
      </p:sp>
      <p:pic>
        <p:nvPicPr>
          <p:cNvPr id="359" name="Google Shape;359;p49"/>
          <p:cNvPicPr preferRelativeResize="0"/>
          <p:nvPr/>
        </p:nvPicPr>
        <p:blipFill>
          <a:blip r:embed="rId3">
            <a:alphaModFix/>
          </a:blip>
          <a:stretch>
            <a:fillRect/>
          </a:stretch>
        </p:blipFill>
        <p:spPr>
          <a:xfrm>
            <a:off x="152400" y="3802700"/>
            <a:ext cx="8839201" cy="1124837"/>
          </a:xfrm>
          <a:prstGeom prst="rect">
            <a:avLst/>
          </a:prstGeom>
          <a:noFill/>
          <a:ln>
            <a:noFill/>
          </a:ln>
        </p:spPr>
      </p:pic>
      <p:pic>
        <p:nvPicPr>
          <p:cNvPr id="360" name="Google Shape;360;p49"/>
          <p:cNvPicPr preferRelativeResize="0"/>
          <p:nvPr/>
        </p:nvPicPr>
        <p:blipFill>
          <a:blip r:embed="rId4">
            <a:alphaModFix/>
          </a:blip>
          <a:stretch>
            <a:fillRect/>
          </a:stretch>
        </p:blipFill>
        <p:spPr>
          <a:xfrm>
            <a:off x="4080200" y="1753200"/>
            <a:ext cx="4019798" cy="1995350"/>
          </a:xfrm>
          <a:prstGeom prst="rect">
            <a:avLst/>
          </a:prstGeom>
          <a:noFill/>
          <a:ln>
            <a:noFill/>
          </a:ln>
        </p:spPr>
      </p:pic>
      <p:pic>
        <p:nvPicPr>
          <p:cNvPr id="361" name="Google Shape;361;p49"/>
          <p:cNvPicPr preferRelativeResize="0"/>
          <p:nvPr/>
        </p:nvPicPr>
        <p:blipFill>
          <a:blip r:embed="rId5">
            <a:alphaModFix/>
          </a:blip>
          <a:stretch>
            <a:fillRect/>
          </a:stretch>
        </p:blipFill>
        <p:spPr>
          <a:xfrm>
            <a:off x="695900" y="1852550"/>
            <a:ext cx="3053600" cy="1796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ph type="title"/>
          </p:nvPr>
        </p:nvSpPr>
        <p:spPr>
          <a:xfrm>
            <a:off x="262775" y="4134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1-bromopropane</a:t>
            </a:r>
            <a:endParaRPr sz="4000"/>
          </a:p>
        </p:txBody>
      </p:sp>
      <p:pic>
        <p:nvPicPr>
          <p:cNvPr id="367" name="Google Shape;367;p50"/>
          <p:cNvPicPr preferRelativeResize="0"/>
          <p:nvPr/>
        </p:nvPicPr>
        <p:blipFill>
          <a:blip r:embed="rId3">
            <a:alphaModFix/>
          </a:blip>
          <a:stretch>
            <a:fillRect/>
          </a:stretch>
        </p:blipFill>
        <p:spPr>
          <a:xfrm>
            <a:off x="67875" y="2145725"/>
            <a:ext cx="4257675" cy="2505075"/>
          </a:xfrm>
          <a:prstGeom prst="rect">
            <a:avLst/>
          </a:prstGeom>
          <a:noFill/>
          <a:ln>
            <a:noFill/>
          </a:ln>
        </p:spPr>
      </p:pic>
      <p:pic>
        <p:nvPicPr>
          <p:cNvPr id="368" name="Google Shape;368;p50"/>
          <p:cNvPicPr preferRelativeResize="0"/>
          <p:nvPr/>
        </p:nvPicPr>
        <p:blipFill>
          <a:blip r:embed="rId4">
            <a:alphaModFix/>
          </a:blip>
          <a:stretch>
            <a:fillRect/>
          </a:stretch>
        </p:blipFill>
        <p:spPr>
          <a:xfrm>
            <a:off x="4398750" y="2371500"/>
            <a:ext cx="4688074" cy="2130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1"/>
          <p:cNvSpPr txBox="1"/>
          <p:nvPr>
            <p:ph type="title"/>
          </p:nvPr>
        </p:nvSpPr>
        <p:spPr>
          <a:xfrm>
            <a:off x="306075" y="380975"/>
            <a:ext cx="85329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2: une substance inconnue</a:t>
            </a:r>
            <a:endParaRPr sz="4000"/>
          </a:p>
        </p:txBody>
      </p:sp>
      <p:pic>
        <p:nvPicPr>
          <p:cNvPr id="374" name="Google Shape;374;p51"/>
          <p:cNvPicPr preferRelativeResize="0"/>
          <p:nvPr/>
        </p:nvPicPr>
        <p:blipFill>
          <a:blip r:embed="rId3">
            <a:alphaModFix/>
          </a:blip>
          <a:stretch>
            <a:fillRect/>
          </a:stretch>
        </p:blipFill>
        <p:spPr>
          <a:xfrm>
            <a:off x="241125" y="1809099"/>
            <a:ext cx="4765850" cy="3190775"/>
          </a:xfrm>
          <a:prstGeom prst="rect">
            <a:avLst/>
          </a:prstGeom>
          <a:noFill/>
          <a:ln>
            <a:noFill/>
          </a:ln>
        </p:spPr>
      </p:pic>
      <p:pic>
        <p:nvPicPr>
          <p:cNvPr id="375" name="Google Shape;375;p51"/>
          <p:cNvPicPr preferRelativeResize="0"/>
          <p:nvPr/>
        </p:nvPicPr>
        <p:blipFill>
          <a:blip r:embed="rId4">
            <a:alphaModFix/>
          </a:blip>
          <a:stretch>
            <a:fillRect/>
          </a:stretch>
        </p:blipFill>
        <p:spPr>
          <a:xfrm>
            <a:off x="5308800" y="2289300"/>
            <a:ext cx="3618625" cy="2230375"/>
          </a:xfrm>
          <a:prstGeom prst="rect">
            <a:avLst/>
          </a:prstGeom>
          <a:noFill/>
          <a:ln>
            <a:noFill/>
          </a:ln>
        </p:spPr>
      </p:pic>
      <p:sp>
        <p:nvSpPr>
          <p:cNvPr id="376" name="Google Shape;376;p51"/>
          <p:cNvSpPr txBox="1"/>
          <p:nvPr/>
        </p:nvSpPr>
        <p:spPr>
          <a:xfrm>
            <a:off x="5308800" y="1889100"/>
            <a:ext cx="333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Quelques déplacements chimiques:</a:t>
            </a:r>
            <a:endParaRPr>
              <a:latin typeface="Roboto"/>
              <a:ea typeface="Roboto"/>
              <a:cs typeface="Roboto"/>
              <a:sym typeface="Roboto"/>
            </a:endParaRPr>
          </a:p>
        </p:txBody>
      </p:sp>
      <p:sp>
        <p:nvSpPr>
          <p:cNvPr id="377" name="Google Shape;377;p51"/>
          <p:cNvSpPr txBox="1"/>
          <p:nvPr/>
        </p:nvSpPr>
        <p:spPr>
          <a:xfrm>
            <a:off x="2211550" y="1733300"/>
            <a:ext cx="199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Formule brute: </a:t>
            </a:r>
            <a:endParaRPr>
              <a:latin typeface="Roboto"/>
              <a:ea typeface="Roboto"/>
              <a:cs typeface="Roboto"/>
              <a:sym typeface="Roboto"/>
            </a:endParaRPr>
          </a:p>
        </p:txBody>
      </p:sp>
      <p:pic>
        <p:nvPicPr>
          <p:cNvPr id="378" name="Google Shape;378;p51"/>
          <p:cNvPicPr preferRelativeResize="0"/>
          <p:nvPr/>
        </p:nvPicPr>
        <p:blipFill>
          <a:blip r:embed="rId5">
            <a:alphaModFix/>
          </a:blip>
          <a:stretch>
            <a:fillRect/>
          </a:stretch>
        </p:blipFill>
        <p:spPr>
          <a:xfrm>
            <a:off x="3477275" y="1733302"/>
            <a:ext cx="610879" cy="4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47200" y="4269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Repères de progressivité</a:t>
            </a:r>
            <a:endParaRPr sz="4000"/>
          </a:p>
        </p:txBody>
      </p:sp>
      <p:graphicFrame>
        <p:nvGraphicFramePr>
          <p:cNvPr id="96" name="Google Shape;96;p16"/>
          <p:cNvGraphicFramePr/>
          <p:nvPr/>
        </p:nvGraphicFramePr>
        <p:xfrm>
          <a:off x="181000" y="1757725"/>
          <a:ext cx="3000000" cy="3000000"/>
        </p:xfrm>
        <a:graphic>
          <a:graphicData uri="http://schemas.openxmlformats.org/drawingml/2006/table">
            <a:tbl>
              <a:tblPr>
                <a:noFill/>
                <a:tableStyleId>{95C43CBE-1C42-46E3-ADA9-3BDF62DBCA7D}</a:tableStyleId>
              </a:tblPr>
              <a:tblGrid>
                <a:gridCol w="1888000"/>
                <a:gridCol w="1683725"/>
                <a:gridCol w="1683725"/>
                <a:gridCol w="1734750"/>
                <a:gridCol w="1734800"/>
              </a:tblGrid>
              <a:tr h="662300">
                <a:tc>
                  <a:txBody>
                    <a:bodyPr/>
                    <a:lstStyle/>
                    <a:p>
                      <a:pPr indent="0" lvl="0" marL="0" rtl="0" algn="l">
                        <a:spcBef>
                          <a:spcPts val="0"/>
                        </a:spcBef>
                        <a:spcAft>
                          <a:spcPts val="0"/>
                        </a:spcAft>
                        <a:buNone/>
                      </a:pPr>
                      <a:r>
                        <a:rPr b="1" lang="fr" sz="1600">
                          <a:solidFill>
                            <a:schemeClr val="dk1"/>
                          </a:solidFill>
                        </a:rPr>
                        <a:t>Notion</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fr" sz="1000"/>
                        <a:t>Interaction lumière-matière</a:t>
                      </a:r>
                      <a:endParaRPr sz="1000"/>
                    </a:p>
                  </a:txBody>
                  <a:tcPr marT="91425" marB="91425" marR="91425" marL="91425"/>
                </a:tc>
                <a:tc>
                  <a:txBody>
                    <a:bodyPr/>
                    <a:lstStyle/>
                    <a:p>
                      <a:pPr indent="0" lvl="0" marL="0" rtl="0" algn="l">
                        <a:spcBef>
                          <a:spcPts val="0"/>
                        </a:spcBef>
                        <a:spcAft>
                          <a:spcPts val="0"/>
                        </a:spcAft>
                        <a:buNone/>
                      </a:pPr>
                      <a:r>
                        <a:rPr lang="fr" sz="1000"/>
                        <a:t>Spectroscopie UV-Visible</a:t>
                      </a:r>
                      <a:endParaRPr sz="1000"/>
                    </a:p>
                  </a:txBody>
                  <a:tcPr marT="91425" marB="91425" marR="91425" marL="91425"/>
                </a:tc>
                <a:tc>
                  <a:txBody>
                    <a:bodyPr/>
                    <a:lstStyle/>
                    <a:p>
                      <a:pPr indent="0" lvl="0" marL="0" rtl="0" algn="l">
                        <a:spcBef>
                          <a:spcPts val="0"/>
                        </a:spcBef>
                        <a:spcAft>
                          <a:spcPts val="0"/>
                        </a:spcAft>
                        <a:buNone/>
                      </a:pPr>
                      <a:r>
                        <a:rPr lang="fr" sz="1000"/>
                        <a:t>Spectroscopie Infrarouge</a:t>
                      </a:r>
                      <a:endParaRPr sz="1000"/>
                    </a:p>
                  </a:txBody>
                  <a:tcPr marT="91425" marB="91425" marR="91425" marL="91425"/>
                </a:tc>
                <a:tc>
                  <a:txBody>
                    <a:bodyPr/>
                    <a:lstStyle/>
                    <a:p>
                      <a:pPr indent="0" lvl="0" marL="0" rtl="0" algn="l">
                        <a:spcBef>
                          <a:spcPts val="0"/>
                        </a:spcBef>
                        <a:spcAft>
                          <a:spcPts val="0"/>
                        </a:spcAft>
                        <a:buNone/>
                      </a:pPr>
                      <a:r>
                        <a:rPr lang="fr" sz="1000"/>
                        <a:t>Spectroscopie RMN</a:t>
                      </a:r>
                      <a:endParaRPr sz="1000"/>
                    </a:p>
                  </a:txBody>
                  <a:tcPr marT="91425" marB="91425" marR="91425" marL="91425"/>
                </a:tc>
              </a:tr>
              <a:tr h="979300">
                <a:tc>
                  <a:txBody>
                    <a:bodyPr/>
                    <a:lstStyle/>
                    <a:p>
                      <a:pPr indent="0" lvl="0" marL="0" rtl="0" algn="l">
                        <a:spcBef>
                          <a:spcPts val="0"/>
                        </a:spcBef>
                        <a:spcAft>
                          <a:spcPts val="0"/>
                        </a:spcAft>
                        <a:buNone/>
                      </a:pPr>
                      <a:r>
                        <a:rPr b="1" lang="fr" sz="1600">
                          <a:solidFill>
                            <a:schemeClr val="dk1"/>
                          </a:solidFill>
                        </a:rPr>
                        <a:t>Niveau précédent</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fr" sz="1000"/>
                        <a:t>→  Relier structure et type de rayonnement absorbé</a:t>
                      </a:r>
                      <a:endParaRPr sz="1000"/>
                    </a:p>
                  </a:txBody>
                  <a:tcPr marT="91425" marB="91425" marR="91425" marL="91425"/>
                </a:tc>
                <a:tc>
                  <a:txBody>
                    <a:bodyPr/>
                    <a:lstStyle/>
                    <a:p>
                      <a:pPr indent="0" lvl="0" marL="0" rtl="0" algn="l">
                        <a:spcBef>
                          <a:spcPts val="0"/>
                        </a:spcBef>
                        <a:spcAft>
                          <a:spcPts val="0"/>
                        </a:spcAft>
                        <a:buNone/>
                      </a:pPr>
                      <a:r>
                        <a:rPr lang="fr" sz="1000"/>
                        <a:t>→ Loi de Beer-Lambert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000"/>
                        <a:t>→ Lien couleur perçue et longueur d’onde absorbée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000"/>
                        <a:t>→ Dosage par étalonnage spectrophotométrique</a:t>
                      </a:r>
                      <a:endParaRPr sz="1000"/>
                    </a:p>
                  </a:txBody>
                  <a:tcPr marT="91425" marB="91425" marR="91425" marL="91425"/>
                </a:tc>
                <a:tc>
                  <a:txBody>
                    <a:bodyPr/>
                    <a:lstStyle/>
                    <a:p>
                      <a:pPr indent="0" lvl="0" marL="0" rtl="0" algn="l">
                        <a:spcBef>
                          <a:spcPts val="0"/>
                        </a:spcBef>
                        <a:spcAft>
                          <a:spcPts val="0"/>
                        </a:spcAft>
                        <a:buNone/>
                      </a:pPr>
                      <a:r>
                        <a:rPr lang="fr" sz="1000"/>
                        <a:t>→ Utilisation de banques de données pour analyser un spectre.</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1334050">
                <a:tc>
                  <a:txBody>
                    <a:bodyPr/>
                    <a:lstStyle/>
                    <a:p>
                      <a:pPr indent="0" lvl="0" marL="0" rtl="0" algn="l">
                        <a:spcBef>
                          <a:spcPts val="0"/>
                        </a:spcBef>
                        <a:spcAft>
                          <a:spcPts val="0"/>
                        </a:spcAft>
                        <a:buNone/>
                      </a:pPr>
                      <a:r>
                        <a:rPr b="1" lang="fr" sz="1600">
                          <a:solidFill>
                            <a:schemeClr val="dk1"/>
                          </a:solidFill>
                        </a:rPr>
                        <a:t>Niveau actuel</a:t>
                      </a:r>
                      <a:endParaRPr b="1" sz="1600">
                        <a:solidFill>
                          <a:schemeClr val="dk1"/>
                        </a:solidFill>
                      </a:endParaRPr>
                    </a:p>
                  </a:txBody>
                  <a:tcPr marT="91425" marB="91425" marR="91425" marL="91425"/>
                </a:tc>
                <a:tc>
                  <a:txBody>
                    <a:bodyPr/>
                    <a:lstStyle/>
                    <a:p>
                      <a:pPr indent="0" lvl="0" marL="0" rtl="0" algn="l">
                        <a:spcBef>
                          <a:spcPts val="0"/>
                        </a:spcBef>
                        <a:spcAft>
                          <a:spcPts val="0"/>
                        </a:spcAft>
                        <a:buNone/>
                      </a:pPr>
                      <a:r>
                        <a:rPr lang="fr" sz="1000"/>
                        <a:t>→ Interpréter l’interaction lumière-matière en exploitant la relation liant énergie d’un photon et longueur d’onde associée.</a:t>
                      </a:r>
                      <a:endParaRPr sz="1000"/>
                    </a:p>
                  </a:txBody>
                  <a:tcPr marT="91425" marB="91425" marR="91425" marL="91425"/>
                </a:tc>
                <a:tc>
                  <a:txBody>
                    <a:bodyPr/>
                    <a:lstStyle/>
                    <a:p>
                      <a:pPr indent="0" lvl="0" marL="0" rtl="0" algn="l">
                        <a:spcBef>
                          <a:spcPts val="0"/>
                        </a:spcBef>
                        <a:spcAft>
                          <a:spcPts val="0"/>
                        </a:spcAft>
                        <a:buNone/>
                      </a:pPr>
                      <a:r>
                        <a:rPr lang="fr" sz="1000"/>
                        <a:t>→ Confirmation de structures à partir de spectres.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000"/>
                        <a:t>→ Savoir réaliser un dosage par étalonnage spectrophotométrique.</a:t>
                      </a:r>
                      <a:endParaRPr sz="1000"/>
                    </a:p>
                  </a:txBody>
                  <a:tcPr marT="91425" marB="91425" marR="91425" marL="91425"/>
                </a:tc>
                <a:tc>
                  <a:txBody>
                    <a:bodyPr/>
                    <a:lstStyle/>
                    <a:p>
                      <a:pPr indent="0" lvl="0" marL="0" rtl="0" algn="l">
                        <a:spcBef>
                          <a:spcPts val="0"/>
                        </a:spcBef>
                        <a:spcAft>
                          <a:spcPts val="0"/>
                        </a:spcAft>
                        <a:buNone/>
                      </a:pPr>
                      <a:r>
                        <a:rPr lang="fr" sz="1000"/>
                        <a:t>→ Approfondir la compréhension qu’ont les élèves de cette spectroscopie.</a:t>
                      </a:r>
                      <a:endParaRPr sz="1000"/>
                    </a:p>
                  </a:txBody>
                  <a:tcPr marT="91425" marB="91425" marR="91425" marL="91425"/>
                </a:tc>
                <a:tc>
                  <a:txBody>
                    <a:bodyPr/>
                    <a:lstStyle/>
                    <a:p>
                      <a:pPr indent="0" lvl="0" marL="0" rtl="0" algn="l">
                        <a:spcBef>
                          <a:spcPts val="0"/>
                        </a:spcBef>
                        <a:spcAft>
                          <a:spcPts val="0"/>
                        </a:spcAft>
                        <a:buNone/>
                      </a:pPr>
                      <a:r>
                        <a:rPr lang="fr" sz="1000"/>
                        <a:t>→ Comprendre l’intérêt et le principe de la spectroscopie RMN.</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fr" sz="1000"/>
                        <a:t>→ Utilisation de banques de données pour analyser un spectre.</a:t>
                      </a:r>
                      <a:endParaRPr sz="1000"/>
                    </a:p>
                  </a:txBody>
                  <a:tcPr marT="91425" marB="91425" marR="91425" marL="914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2"/>
          <p:cNvSpPr txBox="1"/>
          <p:nvPr>
            <p:ph type="title"/>
          </p:nvPr>
        </p:nvSpPr>
        <p:spPr>
          <a:xfrm>
            <a:off x="306075" y="380975"/>
            <a:ext cx="84354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Exemple 2: une substance inconnue</a:t>
            </a:r>
            <a:endParaRPr sz="4000"/>
          </a:p>
        </p:txBody>
      </p:sp>
      <p:sp>
        <p:nvSpPr>
          <p:cNvPr id="384" name="Google Shape;384;p52"/>
          <p:cNvSpPr txBox="1"/>
          <p:nvPr/>
        </p:nvSpPr>
        <p:spPr>
          <a:xfrm>
            <a:off x="5374488" y="4162163"/>
            <a:ext cx="2198100" cy="615600"/>
          </a:xfrm>
          <a:prstGeom prst="rect">
            <a:avLst/>
          </a:prstGeom>
          <a:no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Roboto"/>
                <a:ea typeface="Roboto"/>
                <a:cs typeface="Roboto"/>
                <a:sym typeface="Roboto"/>
              </a:rPr>
              <a:t>Il s’agit du spectre de la molécule d’éthanol.</a:t>
            </a:r>
            <a:endParaRPr>
              <a:latin typeface="Roboto"/>
              <a:ea typeface="Roboto"/>
              <a:cs typeface="Roboto"/>
              <a:sym typeface="Roboto"/>
            </a:endParaRPr>
          </a:p>
        </p:txBody>
      </p:sp>
      <p:pic>
        <p:nvPicPr>
          <p:cNvPr id="385" name="Google Shape;385;p52"/>
          <p:cNvPicPr preferRelativeResize="0"/>
          <p:nvPr/>
        </p:nvPicPr>
        <p:blipFill>
          <a:blip r:embed="rId3">
            <a:alphaModFix/>
          </a:blip>
          <a:stretch>
            <a:fillRect/>
          </a:stretch>
        </p:blipFill>
        <p:spPr>
          <a:xfrm>
            <a:off x="241125" y="1809099"/>
            <a:ext cx="4765850" cy="3190775"/>
          </a:xfrm>
          <a:prstGeom prst="rect">
            <a:avLst/>
          </a:prstGeom>
          <a:noFill/>
          <a:ln>
            <a:noFill/>
          </a:ln>
        </p:spPr>
      </p:pic>
      <p:pic>
        <p:nvPicPr>
          <p:cNvPr id="386" name="Google Shape;386;p52"/>
          <p:cNvPicPr preferRelativeResize="0"/>
          <p:nvPr/>
        </p:nvPicPr>
        <p:blipFill>
          <a:blip r:embed="rId4">
            <a:alphaModFix/>
          </a:blip>
          <a:stretch>
            <a:fillRect/>
          </a:stretch>
        </p:blipFill>
        <p:spPr>
          <a:xfrm>
            <a:off x="5161175" y="1743525"/>
            <a:ext cx="3580225" cy="2206675"/>
          </a:xfrm>
          <a:prstGeom prst="rect">
            <a:avLst/>
          </a:prstGeom>
          <a:noFill/>
          <a:ln>
            <a:noFill/>
          </a:ln>
        </p:spPr>
      </p:pic>
      <p:pic>
        <p:nvPicPr>
          <p:cNvPr id="387" name="Google Shape;387;p52"/>
          <p:cNvPicPr preferRelativeResize="0"/>
          <p:nvPr/>
        </p:nvPicPr>
        <p:blipFill rotWithShape="1">
          <a:blip r:embed="rId5">
            <a:alphaModFix/>
          </a:blip>
          <a:srcRect b="41754" l="41647" r="39656" t="27694"/>
          <a:stretch/>
        </p:blipFill>
        <p:spPr>
          <a:xfrm>
            <a:off x="7777675" y="4047675"/>
            <a:ext cx="1065151" cy="1039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3"/>
          <p:cNvSpPr txBox="1"/>
          <p:nvPr>
            <p:ph type="title"/>
          </p:nvPr>
        </p:nvSpPr>
        <p:spPr>
          <a:xfrm>
            <a:off x="460950" y="4374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Conclusion</a:t>
            </a:r>
            <a:endParaRPr sz="4000"/>
          </a:p>
        </p:txBody>
      </p:sp>
      <p:pic>
        <p:nvPicPr>
          <p:cNvPr id="393" name="Google Shape;393;p53"/>
          <p:cNvPicPr preferRelativeResize="0"/>
          <p:nvPr/>
        </p:nvPicPr>
        <p:blipFill>
          <a:blip r:embed="rId3">
            <a:alphaModFix/>
          </a:blip>
          <a:stretch>
            <a:fillRect/>
          </a:stretch>
        </p:blipFill>
        <p:spPr>
          <a:xfrm>
            <a:off x="314825" y="1996400"/>
            <a:ext cx="4319400" cy="2733475"/>
          </a:xfrm>
          <a:prstGeom prst="rect">
            <a:avLst/>
          </a:prstGeom>
          <a:noFill/>
          <a:ln>
            <a:noFill/>
          </a:ln>
        </p:spPr>
      </p:pic>
      <p:pic>
        <p:nvPicPr>
          <p:cNvPr id="394" name="Google Shape;394;p53"/>
          <p:cNvPicPr preferRelativeResize="0"/>
          <p:nvPr/>
        </p:nvPicPr>
        <p:blipFill>
          <a:blip r:embed="rId4">
            <a:alphaModFix/>
          </a:blip>
          <a:stretch>
            <a:fillRect/>
          </a:stretch>
        </p:blipFill>
        <p:spPr>
          <a:xfrm>
            <a:off x="4797250" y="2215325"/>
            <a:ext cx="4171875" cy="2295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4"/>
          <p:cNvSpPr txBox="1"/>
          <p:nvPr>
            <p:ph type="title"/>
          </p:nvPr>
        </p:nvSpPr>
        <p:spPr>
          <a:xfrm>
            <a:off x="460950" y="4374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Plan de la leçon</a:t>
            </a:r>
            <a:endParaRPr sz="4000"/>
          </a:p>
        </p:txBody>
      </p:sp>
      <p:sp>
        <p:nvSpPr>
          <p:cNvPr id="400" name="Google Shape;400;p54"/>
          <p:cNvSpPr txBox="1"/>
          <p:nvPr/>
        </p:nvSpPr>
        <p:spPr>
          <a:xfrm>
            <a:off x="460950" y="1741200"/>
            <a:ext cx="75366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800">
                <a:latin typeface="Roboto"/>
                <a:ea typeface="Roboto"/>
                <a:cs typeface="Roboto"/>
                <a:sym typeface="Roboto"/>
              </a:rPr>
              <a:t>Introduction: Notion de spectre des ondes électromagnétiques et de transitions énergétiques</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I) Analyse spectroscopique quantitative</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Spectroscopie UV-visible</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Principe</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Dosage par étalonnage spectrophotométrique</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Mesure de la teneur en ion permanganate dans l’eau de Dakin</a:t>
            </a:r>
            <a:endParaRPr sz="800">
              <a:latin typeface="Roboto"/>
              <a:ea typeface="Roboto"/>
              <a:cs typeface="Roboto"/>
              <a:sym typeface="Roboto"/>
            </a:endParaRPr>
          </a:p>
          <a:p>
            <a:pPr indent="0" lvl="0" marL="45720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II) Analyse spectroscopique structurelle</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Spectroscopie IR</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Principe</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Spectre IR d’une molécule</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Spectroscopie RMN</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Principe et définitions</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Du spectre RMN à la molécule</a:t>
            </a:r>
            <a:endParaRPr sz="800">
              <a:latin typeface="Roboto"/>
              <a:ea typeface="Roboto"/>
              <a:cs typeface="Roboto"/>
              <a:sym typeface="Roboto"/>
            </a:endParaRPr>
          </a:p>
          <a:p>
            <a:pPr indent="-279400" lvl="0" marL="457200" rtl="0" algn="l">
              <a:spcBef>
                <a:spcPts val="0"/>
              </a:spcBef>
              <a:spcAft>
                <a:spcPts val="0"/>
              </a:spcAft>
              <a:buSzPts val="800"/>
              <a:buFont typeface="Roboto"/>
              <a:buAutoNum type="alphaLcParenR"/>
            </a:pPr>
            <a:r>
              <a:rPr lang="fr" sz="800">
                <a:latin typeface="Roboto"/>
                <a:ea typeface="Roboto"/>
                <a:cs typeface="Roboto"/>
                <a:sym typeface="Roboto"/>
              </a:rPr>
              <a:t>Exemples</a:t>
            </a:r>
            <a:endParaRPr sz="800">
              <a:latin typeface="Roboto"/>
              <a:ea typeface="Roboto"/>
              <a:cs typeface="Roboto"/>
              <a:sym typeface="Roboto"/>
            </a:endParaRPr>
          </a:p>
          <a:p>
            <a:pPr indent="0" lvl="0" marL="0" rtl="0" algn="l">
              <a:spcBef>
                <a:spcPts val="0"/>
              </a:spcBef>
              <a:spcAft>
                <a:spcPts val="0"/>
              </a:spcAft>
              <a:buNone/>
            </a:pPr>
            <a:r>
              <a:t/>
            </a:r>
            <a:endParaRPr sz="800">
              <a:latin typeface="Roboto"/>
              <a:ea typeface="Roboto"/>
              <a:cs typeface="Roboto"/>
              <a:sym typeface="Roboto"/>
            </a:endParaRPr>
          </a:p>
          <a:p>
            <a:pPr indent="0" lvl="0" marL="0" rtl="0" algn="l">
              <a:spcBef>
                <a:spcPts val="0"/>
              </a:spcBef>
              <a:spcAft>
                <a:spcPts val="0"/>
              </a:spcAft>
              <a:buNone/>
            </a:pPr>
            <a:r>
              <a:rPr lang="fr" sz="800">
                <a:latin typeface="Roboto"/>
                <a:ea typeface="Roboto"/>
                <a:cs typeface="Roboto"/>
                <a:sym typeface="Roboto"/>
              </a:rPr>
              <a:t>Conclusion: Intérêt de la spectroscopie en synthèse organique, contrôle de pureté</a:t>
            </a:r>
            <a:endParaRPr sz="8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Remarque</a:t>
            </a:r>
            <a:endParaRPr/>
          </a:p>
        </p:txBody>
      </p:sp>
      <p:sp>
        <p:nvSpPr>
          <p:cNvPr id="406" name="Google Shape;406;p55"/>
          <p:cNvSpPr txBox="1"/>
          <p:nvPr>
            <p:ph idx="1" type="body"/>
          </p:nvPr>
        </p:nvSpPr>
        <p:spPr>
          <a:xfrm>
            <a:off x="471900" y="1627425"/>
            <a:ext cx="8222100" cy="34158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lang="fr"/>
              <a:t>- Qu’est-ce qu’un cycle aromatique ? </a:t>
            </a:r>
            <a:endParaRPr/>
          </a:p>
          <a:p>
            <a:pPr indent="0" lvl="0" marL="0" rtl="0" algn="l">
              <a:spcBef>
                <a:spcPts val="1200"/>
              </a:spcBef>
              <a:spcAft>
                <a:spcPts val="0"/>
              </a:spcAft>
              <a:buNone/>
            </a:pPr>
            <a:r>
              <a:rPr lang="fr"/>
              <a:t>- Exemples de cycles aromatiques et propriétés qui en découlent.</a:t>
            </a:r>
            <a:endParaRPr/>
          </a:p>
          <a:p>
            <a:pPr indent="0" lvl="0" marL="0" rtl="0" algn="l">
              <a:spcBef>
                <a:spcPts val="1200"/>
              </a:spcBef>
              <a:spcAft>
                <a:spcPts val="0"/>
              </a:spcAft>
              <a:buNone/>
            </a:pPr>
            <a:r>
              <a:rPr lang="fr"/>
              <a:t>- Dans quelles conditions est valable la loi de Beer-Lambert? Pourquoi la formation d’agrégats rend la loi de Beer-Lambert invalide? Selon Enzo, la loi de Beer-Lambert est toujours vraie quelle que soit la concentration de l'espèce. C’est le spectromètre utilisé qui limite l’étude.</a:t>
            </a:r>
            <a:endParaRPr/>
          </a:p>
          <a:p>
            <a:pPr indent="0" lvl="0" marL="0" rtl="0" algn="l">
              <a:spcBef>
                <a:spcPts val="1200"/>
              </a:spcBef>
              <a:spcAft>
                <a:spcPts val="0"/>
              </a:spcAft>
              <a:buNone/>
            </a:pPr>
            <a:r>
              <a:rPr lang="fr"/>
              <a:t>- Que représente le coefficient Ɛ dans la loi de Beer-Lambert? </a:t>
            </a:r>
            <a:endParaRPr/>
          </a:p>
          <a:p>
            <a:pPr indent="0" lvl="0" marL="0" rtl="0" algn="l">
              <a:spcBef>
                <a:spcPts val="1200"/>
              </a:spcBef>
              <a:spcAft>
                <a:spcPts val="0"/>
              </a:spcAft>
              <a:buNone/>
            </a:pPr>
            <a:r>
              <a:rPr lang="fr"/>
              <a:t>- Comment ont été gérées les incertitudes sur les mesures? </a:t>
            </a:r>
            <a:endParaRPr/>
          </a:p>
          <a:p>
            <a:pPr indent="0" lvl="0" marL="0" rtl="0" algn="l">
              <a:spcBef>
                <a:spcPts val="1200"/>
              </a:spcBef>
              <a:spcAft>
                <a:spcPts val="0"/>
              </a:spcAft>
              <a:buNone/>
            </a:pPr>
            <a:r>
              <a:rPr lang="fr"/>
              <a:t>- Explication de la couleur du permanganate?</a:t>
            </a:r>
            <a:endParaRPr/>
          </a:p>
          <a:p>
            <a:pPr indent="0" lvl="0" marL="0" rtl="0" algn="l">
              <a:spcBef>
                <a:spcPts val="1200"/>
              </a:spcBef>
              <a:spcAft>
                <a:spcPts val="0"/>
              </a:spcAft>
              <a:buNone/>
            </a:pPr>
            <a:r>
              <a:rPr lang="fr"/>
              <a:t>- Est-ce que le CO2 est actif en infrarouge ? Non!! Il ne possède pas de moment dipolaire permanent donc on ne le voit pas en spectroscopie IR classique (gros piège). On utilise des techniques comme la spectroscopie Raman pour l'analyser.</a:t>
            </a:r>
            <a:endParaRPr/>
          </a:p>
          <a:p>
            <a:pPr indent="0" lvl="0" marL="0" rtl="0" algn="l">
              <a:spcBef>
                <a:spcPts val="1200"/>
              </a:spcBef>
              <a:spcAft>
                <a:spcPts val="0"/>
              </a:spcAft>
              <a:buNone/>
            </a:pPr>
            <a:r>
              <a:rPr lang="fr"/>
              <a:t>Pour Enzo, la leçon ne va pas du tout et est intégralement à reprendre. Il aurait plutôt posé une problématique avec une molécule colorée du quotidien et pas le permanganate (comme c'est un complexe, la règle donnée aux élèves "l'alternance de doubles et simples liaisons est responsable de l'absorption dans l'UV visible" n'est pas vraie), puis il serait parti sur l’analyse de la structure à partir des différents spectres, un peu comme Baptiste. Par exemple, la beta-carotène ou le carmin d'indigo. </a:t>
            </a:r>
            <a:endParaRPr/>
          </a:p>
          <a:p>
            <a:pPr indent="0" lvl="0" marL="0" rtl="0" algn="l">
              <a:spcBef>
                <a:spcPts val="1200"/>
              </a:spcBef>
              <a:spcAft>
                <a:spcPts val="1200"/>
              </a:spcAft>
              <a:buNone/>
            </a:pPr>
            <a:r>
              <a:rPr lang="fr"/>
              <a:t>S’appuyer moins sur des slides! Ca, c'est mortel, le combo tableau-slides est dur à gérer dans cette leçon très "visuelle", très vaste (3 spectroscopies à traiter en 40 min!) et les élèves ont déjà vu en première les spectro IR et UV visible (en gros ils les révisent pour le bac ici (les programmes dans ces deux types de spectro sont les mêmes en première et en terminale à des tournures de phrases près) ). On a envie de mettre beaucoup de trucs sur slides pour gagner du temps surtout si on est très lent au tableau... mais dans ce cas, on se retrouve vite à ne pas savoir quoi écrire au tableau. Je n'ai pas réussi à gérer le casse-tête perso.</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460950" y="4374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Annexe 1</a:t>
            </a:r>
            <a:endParaRPr sz="4000"/>
          </a:p>
        </p:txBody>
      </p:sp>
      <p:pic>
        <p:nvPicPr>
          <p:cNvPr id="412" name="Google Shape;412;p56"/>
          <p:cNvPicPr preferRelativeResize="0"/>
          <p:nvPr/>
        </p:nvPicPr>
        <p:blipFill>
          <a:blip r:embed="rId3">
            <a:alphaModFix/>
          </a:blip>
          <a:stretch>
            <a:fillRect/>
          </a:stretch>
        </p:blipFill>
        <p:spPr>
          <a:xfrm>
            <a:off x="1570925" y="1755975"/>
            <a:ext cx="5719501" cy="3333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Spectre</a:t>
            </a:r>
            <a:endParaRPr/>
          </a:p>
        </p:txBody>
      </p:sp>
      <p:sp>
        <p:nvSpPr>
          <p:cNvPr id="418" name="Google Shape;418;p57"/>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47200" y="4269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Prérequis de la leçon</a:t>
            </a:r>
            <a:endParaRPr sz="4000"/>
          </a:p>
        </p:txBody>
      </p:sp>
      <p:sp>
        <p:nvSpPr>
          <p:cNvPr id="102" name="Google Shape;102;p17"/>
          <p:cNvSpPr txBox="1"/>
          <p:nvPr>
            <p:ph idx="1" type="body"/>
          </p:nvPr>
        </p:nvSpPr>
        <p:spPr>
          <a:xfrm>
            <a:off x="365100" y="1741175"/>
            <a:ext cx="8413800" cy="31617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fr" sz="3000">
                <a:solidFill>
                  <a:srgbClr val="000000"/>
                </a:solidFill>
              </a:rPr>
              <a:t>→ Spectre des ondes électromagnétiques</a:t>
            </a:r>
            <a:endParaRPr sz="3000">
              <a:solidFill>
                <a:srgbClr val="000000"/>
              </a:solidFill>
            </a:endParaRPr>
          </a:p>
          <a:p>
            <a:pPr indent="0" lvl="0" marL="0" rtl="0" algn="l">
              <a:spcBef>
                <a:spcPts val="1200"/>
              </a:spcBef>
              <a:spcAft>
                <a:spcPts val="0"/>
              </a:spcAft>
              <a:buNone/>
            </a:pPr>
            <a:r>
              <a:rPr lang="fr" sz="3000">
                <a:solidFill>
                  <a:srgbClr val="000000"/>
                </a:solidFill>
              </a:rPr>
              <a:t>→ Energie d’un photon</a:t>
            </a:r>
            <a:endParaRPr sz="3000">
              <a:solidFill>
                <a:srgbClr val="000000"/>
              </a:solidFill>
            </a:endParaRPr>
          </a:p>
          <a:p>
            <a:pPr indent="0" lvl="0" marL="0" rtl="0" algn="l">
              <a:spcBef>
                <a:spcPts val="1200"/>
              </a:spcBef>
              <a:spcAft>
                <a:spcPts val="0"/>
              </a:spcAft>
              <a:buNone/>
            </a:pPr>
            <a:r>
              <a:rPr lang="fr" sz="3000">
                <a:solidFill>
                  <a:srgbClr val="000000"/>
                </a:solidFill>
              </a:rPr>
              <a:t>→ Electronégativité des éléments chimiques</a:t>
            </a:r>
            <a:endParaRPr sz="3000">
              <a:solidFill>
                <a:srgbClr val="000000"/>
              </a:solidFill>
            </a:endParaRPr>
          </a:p>
          <a:p>
            <a:pPr indent="0" lvl="0" marL="0" rtl="0" algn="l">
              <a:spcBef>
                <a:spcPts val="1200"/>
              </a:spcBef>
              <a:spcAft>
                <a:spcPts val="0"/>
              </a:spcAft>
              <a:buNone/>
            </a:pPr>
            <a:r>
              <a:rPr lang="fr" sz="3000">
                <a:solidFill>
                  <a:srgbClr val="000000"/>
                </a:solidFill>
              </a:rPr>
              <a:t>→ Représentation des molécules (formule topologique, développée, semi-développée, etc…)</a:t>
            </a:r>
            <a:endParaRPr sz="3000">
              <a:solidFill>
                <a:srgbClr val="000000"/>
              </a:solidFill>
            </a:endParaRPr>
          </a:p>
          <a:p>
            <a:pPr indent="0" lvl="0" marL="0" rtl="0" algn="l">
              <a:spcBef>
                <a:spcPts val="1200"/>
              </a:spcBef>
              <a:spcAft>
                <a:spcPts val="0"/>
              </a:spcAft>
              <a:buNone/>
            </a:pPr>
            <a:r>
              <a:rPr lang="fr" sz="3000">
                <a:solidFill>
                  <a:srgbClr val="000000"/>
                </a:solidFill>
              </a:rPr>
              <a:t>→ Nomenclature et groupes fonctionnels en chimie organique</a:t>
            </a:r>
            <a:endParaRPr sz="3000">
              <a:solidFill>
                <a:srgbClr val="000000"/>
              </a:solidFill>
            </a:endParaRPr>
          </a:p>
          <a:p>
            <a:pPr indent="0" lvl="0" marL="0" rtl="0" algn="l">
              <a:spcBef>
                <a:spcPts val="1200"/>
              </a:spcBef>
              <a:spcAft>
                <a:spcPts val="1200"/>
              </a:spcAft>
              <a:buNone/>
            </a:pPr>
            <a:r>
              <a:rPr lang="fr" sz="3000">
                <a:solidFill>
                  <a:srgbClr val="000000"/>
                </a:solidFill>
              </a:rPr>
              <a:t>→ Contrôle de pureté en synthèse organique</a:t>
            </a:r>
            <a:endParaRPr sz="3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47200" y="4269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Objectifs pédagogiques de la leçon</a:t>
            </a:r>
            <a:endParaRPr sz="4000"/>
          </a:p>
        </p:txBody>
      </p:sp>
      <p:sp>
        <p:nvSpPr>
          <p:cNvPr id="108" name="Google Shape;108;p18"/>
          <p:cNvSpPr txBox="1"/>
          <p:nvPr>
            <p:ph idx="1" type="body"/>
          </p:nvPr>
        </p:nvSpPr>
        <p:spPr>
          <a:xfrm>
            <a:off x="365100" y="1806175"/>
            <a:ext cx="8413800" cy="3194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fr" sz="3000">
                <a:solidFill>
                  <a:srgbClr val="000000"/>
                </a:solidFill>
              </a:rPr>
              <a:t>→ Comprendre dans les grandes lignes les phénomènes physico-chimiques derrières les trois types de spectroscopies UV-visible, IR et RMN (interaction lumière-matière) et leur complémentarité dans la détermination de structures moléculaires.</a:t>
            </a:r>
            <a:endParaRPr sz="3000">
              <a:solidFill>
                <a:srgbClr val="000000"/>
              </a:solidFill>
            </a:endParaRPr>
          </a:p>
          <a:p>
            <a:pPr indent="0" lvl="0" marL="0" rtl="0" algn="l">
              <a:spcBef>
                <a:spcPts val="1200"/>
              </a:spcBef>
              <a:spcAft>
                <a:spcPts val="0"/>
              </a:spcAft>
              <a:buNone/>
            </a:pPr>
            <a:r>
              <a:rPr lang="fr" sz="3000">
                <a:solidFill>
                  <a:srgbClr val="000000"/>
                </a:solidFill>
              </a:rPr>
              <a:t>→ Savoir “lire” un spectre et en tirer les informations importantes à l’aide d’une table de valeurs (nombres d’ondes associés aux vibrations d’élongation de liaison, déplacements chimiques de certains types de protons).</a:t>
            </a:r>
            <a:endParaRPr sz="3000">
              <a:solidFill>
                <a:srgbClr val="000000"/>
              </a:solidFill>
            </a:endParaRPr>
          </a:p>
          <a:p>
            <a:pPr indent="0" lvl="0" marL="0" rtl="0" algn="l">
              <a:spcBef>
                <a:spcPts val="1200"/>
              </a:spcBef>
              <a:spcAft>
                <a:spcPts val="0"/>
              </a:spcAft>
              <a:buNone/>
            </a:pPr>
            <a:r>
              <a:rPr lang="fr" sz="3000">
                <a:solidFill>
                  <a:srgbClr val="000000"/>
                </a:solidFill>
              </a:rPr>
              <a:t>→ Développer les connaissances expérimentales de première des élèves concernant l’utilisation d’un spectrophotomètre UV-visible (comprendre la nécessité de faire le blanc, savoir repérer une saturation, comprendre qu’il est nécessaire de diluer pour corriger ce problème, savoir comment tenir la cuve, etc…).</a:t>
            </a:r>
            <a:endParaRPr sz="3000">
              <a:solidFill>
                <a:srgbClr val="000000"/>
              </a:solidFill>
            </a:endParaRPr>
          </a:p>
          <a:p>
            <a:pPr indent="0" lvl="0" marL="0" rtl="0" algn="l">
              <a:spcBef>
                <a:spcPts val="1200"/>
              </a:spcBef>
              <a:spcAft>
                <a:spcPts val="1200"/>
              </a:spcAft>
              <a:buNone/>
            </a:pPr>
            <a:r>
              <a:rPr lang="fr" sz="3000">
                <a:solidFill>
                  <a:srgbClr val="000000"/>
                </a:solidFill>
              </a:rPr>
              <a:t>→ Savoir déterminer des structures de molécules en utilisant des spectres IR et des spectres RMN et des banques de données.</a:t>
            </a:r>
            <a:endParaRPr sz="30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47200" y="4269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Capacités travaillées </a:t>
            </a:r>
            <a:r>
              <a:rPr lang="fr" sz="4000"/>
              <a:t>dans la leçon</a:t>
            </a:r>
            <a:endParaRPr sz="4000"/>
          </a:p>
        </p:txBody>
      </p:sp>
      <p:sp>
        <p:nvSpPr>
          <p:cNvPr id="114" name="Google Shape;114;p19"/>
          <p:cNvSpPr txBox="1"/>
          <p:nvPr>
            <p:ph idx="1" type="body"/>
          </p:nvPr>
        </p:nvSpPr>
        <p:spPr>
          <a:xfrm>
            <a:off x="729450" y="2084425"/>
            <a:ext cx="7688700" cy="2493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fr" sz="3000">
                <a:solidFill>
                  <a:srgbClr val="000000"/>
                </a:solidFill>
              </a:rPr>
              <a:t>→ Manipulation des spectres UV-Visible, IR et RMN</a:t>
            </a:r>
            <a:endParaRPr sz="3000">
              <a:solidFill>
                <a:srgbClr val="000000"/>
              </a:solidFill>
            </a:endParaRPr>
          </a:p>
          <a:p>
            <a:pPr indent="0" lvl="0" marL="0" rtl="0" algn="l">
              <a:spcBef>
                <a:spcPts val="1200"/>
              </a:spcBef>
              <a:spcAft>
                <a:spcPts val="0"/>
              </a:spcAft>
              <a:buNone/>
            </a:pPr>
            <a:r>
              <a:rPr lang="fr" sz="3000">
                <a:solidFill>
                  <a:srgbClr val="000000"/>
                </a:solidFill>
              </a:rPr>
              <a:t>→ Nomenclature et groupes fonctionnels</a:t>
            </a:r>
            <a:endParaRPr sz="3000">
              <a:solidFill>
                <a:srgbClr val="000000"/>
              </a:solidFill>
            </a:endParaRPr>
          </a:p>
          <a:p>
            <a:pPr indent="0" lvl="0" marL="0" rtl="0" algn="l">
              <a:spcBef>
                <a:spcPts val="1200"/>
              </a:spcBef>
              <a:spcAft>
                <a:spcPts val="1200"/>
              </a:spcAft>
              <a:buNone/>
            </a:pPr>
            <a:r>
              <a:rPr lang="fr" sz="3000">
                <a:solidFill>
                  <a:srgbClr val="000000"/>
                </a:solidFill>
              </a:rPr>
              <a:t>→ Contrôles de pureté en synthèse organique, méthodes d’analyse</a:t>
            </a:r>
            <a:endParaRPr sz="30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460938" y="42697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Difficultés et solutions</a:t>
            </a:r>
            <a:endParaRPr sz="4000"/>
          </a:p>
        </p:txBody>
      </p:sp>
      <p:graphicFrame>
        <p:nvGraphicFramePr>
          <p:cNvPr id="120" name="Google Shape;120;p20"/>
          <p:cNvGraphicFramePr/>
          <p:nvPr/>
        </p:nvGraphicFramePr>
        <p:xfrm>
          <a:off x="166888" y="2181825"/>
          <a:ext cx="3000000" cy="3000000"/>
        </p:xfrm>
        <a:graphic>
          <a:graphicData uri="http://schemas.openxmlformats.org/drawingml/2006/table">
            <a:tbl>
              <a:tblPr>
                <a:noFill/>
                <a:tableStyleId>{95C43CBE-1C42-46E3-ADA9-3BDF62DBCA7D}</a:tableStyleId>
              </a:tblPr>
              <a:tblGrid>
                <a:gridCol w="4270225"/>
                <a:gridCol w="4540000"/>
              </a:tblGrid>
              <a:tr h="632475">
                <a:tc>
                  <a:txBody>
                    <a:bodyPr/>
                    <a:lstStyle/>
                    <a:p>
                      <a:pPr indent="0" lvl="0" marL="0" rtl="0" algn="l">
                        <a:spcBef>
                          <a:spcPts val="0"/>
                        </a:spcBef>
                        <a:spcAft>
                          <a:spcPts val="0"/>
                        </a:spcAft>
                        <a:buNone/>
                      </a:pPr>
                      <a:r>
                        <a:rPr b="1" lang="fr" sz="2000">
                          <a:solidFill>
                            <a:schemeClr val="dk1"/>
                          </a:solidFill>
                        </a:rPr>
                        <a:t>Difficultés du chapitre</a:t>
                      </a:r>
                      <a:endParaRPr b="1" sz="2000">
                        <a:solidFill>
                          <a:schemeClr val="dk1"/>
                        </a:solidFill>
                      </a:endParaRPr>
                    </a:p>
                  </a:txBody>
                  <a:tcPr marT="91425" marB="91425" marR="91425" marL="91425"/>
                </a:tc>
                <a:tc>
                  <a:txBody>
                    <a:bodyPr/>
                    <a:lstStyle/>
                    <a:p>
                      <a:pPr indent="0" lvl="0" marL="0" rtl="0" algn="l">
                        <a:spcBef>
                          <a:spcPts val="0"/>
                        </a:spcBef>
                        <a:spcAft>
                          <a:spcPts val="0"/>
                        </a:spcAft>
                        <a:buNone/>
                      </a:pPr>
                      <a:r>
                        <a:rPr b="1" lang="fr" sz="2000">
                          <a:solidFill>
                            <a:schemeClr val="dk1"/>
                          </a:solidFill>
                        </a:rPr>
                        <a:t>Solutions proposées </a:t>
                      </a:r>
                      <a:endParaRPr b="1" sz="2000">
                        <a:solidFill>
                          <a:schemeClr val="dk1"/>
                        </a:solidFill>
                      </a:endParaRPr>
                    </a:p>
                  </a:txBody>
                  <a:tcPr marT="91425" marB="91425" marR="91425" marL="91425"/>
                </a:tc>
              </a:tr>
              <a:tr h="535000">
                <a:tc>
                  <a:txBody>
                    <a:bodyPr/>
                    <a:lstStyle/>
                    <a:p>
                      <a:pPr indent="0" lvl="0" marL="0" rtl="0" algn="l">
                        <a:spcBef>
                          <a:spcPts val="0"/>
                        </a:spcBef>
                        <a:spcAft>
                          <a:spcPts val="0"/>
                        </a:spcAft>
                        <a:buNone/>
                      </a:pPr>
                      <a:r>
                        <a:rPr lang="fr"/>
                        <a:t>Comprendre le lien entre spectroscopie IR et structure à l’échelle microscopique des entités chimiques.</a:t>
                      </a:r>
                      <a:endParaRPr/>
                    </a:p>
                  </a:txBody>
                  <a:tcPr marT="91425" marB="91425" marR="91425" marL="91425"/>
                </a:tc>
                <a:tc>
                  <a:txBody>
                    <a:bodyPr/>
                    <a:lstStyle/>
                    <a:p>
                      <a:pPr indent="0" lvl="0" marL="0" rtl="0" algn="l">
                        <a:spcBef>
                          <a:spcPts val="0"/>
                        </a:spcBef>
                        <a:spcAft>
                          <a:spcPts val="0"/>
                        </a:spcAft>
                        <a:buNone/>
                      </a:pPr>
                      <a:r>
                        <a:rPr lang="fr"/>
                        <a:t>Utilisation d’animations pour mettre en avant les notions de vibrations d’élongation des liaisons chimiques sous l’effet d’un rayonnement IR incident</a:t>
                      </a:r>
                      <a:endParaRPr/>
                    </a:p>
                  </a:txBody>
                  <a:tcPr marT="91425" marB="91425" marR="91425" marL="91425"/>
                </a:tc>
              </a:tr>
              <a:tr h="470025">
                <a:tc>
                  <a:txBody>
                    <a:bodyPr/>
                    <a:lstStyle/>
                    <a:p>
                      <a:pPr indent="0" lvl="0" marL="0" rtl="0" algn="l">
                        <a:spcBef>
                          <a:spcPts val="0"/>
                        </a:spcBef>
                        <a:spcAft>
                          <a:spcPts val="0"/>
                        </a:spcAft>
                        <a:buNone/>
                      </a:pPr>
                      <a:r>
                        <a:rPr lang="fr"/>
                        <a:t>Comprendre le principe de la spectroscopie RMN et savoir interpréter et exploiter correctement un spectre RMN</a:t>
                      </a:r>
                      <a:endParaRPr/>
                    </a:p>
                  </a:txBody>
                  <a:tcPr marT="91425" marB="91425" marR="91425" marL="91425"/>
                </a:tc>
                <a:tc>
                  <a:txBody>
                    <a:bodyPr/>
                    <a:lstStyle/>
                    <a:p>
                      <a:pPr indent="0" lvl="0" marL="0" rtl="0" algn="l">
                        <a:spcBef>
                          <a:spcPts val="0"/>
                        </a:spcBef>
                        <a:spcAft>
                          <a:spcPts val="0"/>
                        </a:spcAft>
                        <a:buNone/>
                      </a:pPr>
                      <a:r>
                        <a:rPr lang="fr"/>
                        <a:t>Introduire le principe et les spectres directement et s’en servir pour poser une à une les définitions et le vocabulaire avant de traiter des exemples.</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460950" y="74060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4000"/>
              <a:t>Introduction: Spectre de la lumière et transitions énergétiques</a:t>
            </a:r>
            <a:endParaRPr sz="4000"/>
          </a:p>
        </p:txBody>
      </p:sp>
      <p:pic>
        <p:nvPicPr>
          <p:cNvPr id="126" name="Google Shape;126;p21"/>
          <p:cNvPicPr preferRelativeResize="0"/>
          <p:nvPr/>
        </p:nvPicPr>
        <p:blipFill>
          <a:blip r:embed="rId3">
            <a:alphaModFix/>
          </a:blip>
          <a:stretch>
            <a:fillRect/>
          </a:stretch>
        </p:blipFill>
        <p:spPr>
          <a:xfrm>
            <a:off x="1896338" y="1830575"/>
            <a:ext cx="5524575" cy="3261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