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87BF44-1FCD-4928-924E-5427227F41DA}">
  <a:tblStyle styleId="{1B87BF44-1FCD-4928-924E-5427227F41D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6fa2c28b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6fa2c28b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6fa2c28b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26fa2c28b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6fa2c28b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6fa2c28b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6fa2c28b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6fa2c28b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6fa2c28b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6fa2c28b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6fa2c28b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26fa2c28b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51bd6a96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51bd6a96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569b18bd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569b18bd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569b18dc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569b18dc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2569b18dc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2569b18dc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51bd6a96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51bd6a96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251bd6a96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251bd6a96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6fa2c28b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6fa2c28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6fa2c28b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6fa2c28b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6fa2c28b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6fa2c28b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6fa2c28b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6fa2c28b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6fa2c28b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6fa2c28b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6fa2c28b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6fa2c28b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himieanalytique.com/spectrophotometrie-dabsorption-moleculaire-uv-visible/2/" TargetMode="External"/><Relationship Id="rId4" Type="http://schemas.openxmlformats.org/officeDocument/2006/relationships/hyperlink" Target="https://guy-chaumeton.pagesperso-orange.fr/scphysiques18/ts02chds20.htm" TargetMode="External"/><Relationship Id="rId5" Type="http://schemas.openxmlformats.org/officeDocument/2006/relationships/image" Target="../media/image14.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res-nlp.univ-lemans.fr/NLP_S_M10_G01_01/co/Contenu_22.html" TargetMode="Externa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s://fr.wikipedia.org/w/index.php?title=Adelheid_et_Ludwig_Kofler&amp;action=edit&amp;redlink=1" TargetMode="External"/><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fr.wikipedia.org/wiki/Pycnom%C3%A8tre" TargetMode="External"/><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blog_fr.interchim.com/guide-chromatographie-couche-mince-ccm/" TargetMode="External"/><Relationship Id="rId4" Type="http://schemas.openxmlformats.org/officeDocument/2006/relationships/image" Target="../media/image3.pn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s://fr.wikipedia.org/wiki/Spectre_%C3%A9lectromagn%C3%A9tique" TargetMode="External"/><Relationship Id="rId5" Type="http://schemas.openxmlformats.org/officeDocument/2006/relationships/hyperlink" Target="https://archives.lyceum.fr/2019-2020/ts/pc/1-observer/4-analyse-spectrale-en-chimie" TargetMode="External"/><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a:t>LC35 Détermination de structures organiques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Clr>
                <a:schemeClr val="dk1"/>
              </a:buClr>
              <a:buSzPts val="1018"/>
              <a:buFont typeface="Arial"/>
              <a:buNone/>
            </a:pPr>
            <a:r>
              <a:rPr lang="fr" sz="5200">
                <a:solidFill>
                  <a:schemeClr val="dk1"/>
                </a:solidFill>
              </a:rPr>
              <a:t>(1ere STL SPCL)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Infrarouge: outile de détermination de structure</a:t>
            </a:r>
            <a:endParaRPr/>
          </a:p>
        </p:txBody>
      </p:sp>
      <p:sp>
        <p:nvSpPr>
          <p:cNvPr id="125" name="Google Shape;125;p22"/>
          <p:cNvSpPr txBox="1"/>
          <p:nvPr>
            <p:ph idx="1" type="body"/>
          </p:nvPr>
        </p:nvSpPr>
        <p:spPr>
          <a:xfrm>
            <a:off x="311700" y="1152475"/>
            <a:ext cx="1386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26" name="Google Shape;126;p22"/>
          <p:cNvPicPr preferRelativeResize="0"/>
          <p:nvPr/>
        </p:nvPicPr>
        <p:blipFill>
          <a:blip r:embed="rId3">
            <a:alphaModFix/>
          </a:blip>
          <a:stretch>
            <a:fillRect/>
          </a:stretch>
        </p:blipFill>
        <p:spPr>
          <a:xfrm>
            <a:off x="248250" y="921950"/>
            <a:ext cx="3404755" cy="4070574"/>
          </a:xfrm>
          <a:prstGeom prst="rect">
            <a:avLst/>
          </a:prstGeom>
          <a:noFill/>
          <a:ln>
            <a:noFill/>
          </a:ln>
        </p:spPr>
      </p:pic>
      <p:sp>
        <p:nvSpPr>
          <p:cNvPr id="127" name="Google Shape;127;p22"/>
          <p:cNvSpPr txBox="1"/>
          <p:nvPr/>
        </p:nvSpPr>
        <p:spPr>
          <a:xfrm>
            <a:off x="7361050" y="4843000"/>
            <a:ext cx="178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t>Source: Cours Chapellet, L-L</a:t>
            </a:r>
            <a:endParaRPr sz="900"/>
          </a:p>
        </p:txBody>
      </p:sp>
      <p:sp>
        <p:nvSpPr>
          <p:cNvPr id="128" name="Google Shape;128;p22"/>
          <p:cNvSpPr txBox="1"/>
          <p:nvPr/>
        </p:nvSpPr>
        <p:spPr>
          <a:xfrm>
            <a:off x="4342725" y="872650"/>
            <a:ext cx="201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9" name="Google Shape;129;p22"/>
          <p:cNvSpPr txBox="1"/>
          <p:nvPr/>
        </p:nvSpPr>
        <p:spPr>
          <a:xfrm>
            <a:off x="5184575" y="2263950"/>
            <a:ext cx="236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Spectre CH3OH ethanole</a:t>
            </a:r>
            <a:endParaRPr/>
          </a:p>
          <a:p>
            <a:pPr indent="0" lvl="0" marL="0" rtl="0" algn="l">
              <a:spcBef>
                <a:spcPts val="0"/>
              </a:spcBef>
              <a:spcAft>
                <a:spcPts val="0"/>
              </a:spcAft>
              <a:buNone/>
            </a:pPr>
            <a:r>
              <a:rPr lang="fr"/>
              <a:t>Actétone </a:t>
            </a:r>
            <a:endParaRPr/>
          </a:p>
        </p:txBody>
      </p:sp>
      <p:sp>
        <p:nvSpPr>
          <p:cNvPr id="130" name="Google Shape;130;p22"/>
          <p:cNvSpPr txBox="1"/>
          <p:nvPr/>
        </p:nvSpPr>
        <p:spPr>
          <a:xfrm>
            <a:off x="4724475" y="3550575"/>
            <a:ext cx="340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Spectre CH3OCH3 Actétone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Infrarouge: outile d’identification </a:t>
            </a:r>
            <a:endParaRPr/>
          </a:p>
        </p:txBody>
      </p:sp>
      <p:sp>
        <p:nvSpPr>
          <p:cNvPr id="136" name="Google Shape;136;p23"/>
          <p:cNvSpPr txBox="1"/>
          <p:nvPr>
            <p:ph idx="1" type="body"/>
          </p:nvPr>
        </p:nvSpPr>
        <p:spPr>
          <a:xfrm>
            <a:off x="311700" y="1152475"/>
            <a:ext cx="1386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37" name="Google Shape;137;p23"/>
          <p:cNvPicPr preferRelativeResize="0"/>
          <p:nvPr/>
        </p:nvPicPr>
        <p:blipFill>
          <a:blip r:embed="rId3">
            <a:alphaModFix/>
          </a:blip>
          <a:stretch>
            <a:fillRect/>
          </a:stretch>
        </p:blipFill>
        <p:spPr>
          <a:xfrm>
            <a:off x="4351551" y="1079313"/>
            <a:ext cx="4402376" cy="1851050"/>
          </a:xfrm>
          <a:prstGeom prst="rect">
            <a:avLst/>
          </a:prstGeom>
          <a:noFill/>
          <a:ln>
            <a:noFill/>
          </a:ln>
        </p:spPr>
      </p:pic>
      <p:pic>
        <p:nvPicPr>
          <p:cNvPr id="138" name="Google Shape;138;p23"/>
          <p:cNvPicPr preferRelativeResize="0"/>
          <p:nvPr/>
        </p:nvPicPr>
        <p:blipFill>
          <a:blip r:embed="rId4">
            <a:alphaModFix/>
          </a:blip>
          <a:stretch>
            <a:fillRect/>
          </a:stretch>
        </p:blipFill>
        <p:spPr>
          <a:xfrm>
            <a:off x="4322175" y="2991950"/>
            <a:ext cx="4461121" cy="1851050"/>
          </a:xfrm>
          <a:prstGeom prst="rect">
            <a:avLst/>
          </a:prstGeom>
          <a:noFill/>
          <a:ln>
            <a:noFill/>
          </a:ln>
        </p:spPr>
      </p:pic>
      <p:pic>
        <p:nvPicPr>
          <p:cNvPr id="139" name="Google Shape;139;p23"/>
          <p:cNvPicPr preferRelativeResize="0"/>
          <p:nvPr/>
        </p:nvPicPr>
        <p:blipFill>
          <a:blip r:embed="rId5">
            <a:alphaModFix/>
          </a:blip>
          <a:stretch>
            <a:fillRect/>
          </a:stretch>
        </p:blipFill>
        <p:spPr>
          <a:xfrm>
            <a:off x="373300" y="1079325"/>
            <a:ext cx="3355373" cy="4011551"/>
          </a:xfrm>
          <a:prstGeom prst="rect">
            <a:avLst/>
          </a:prstGeom>
          <a:noFill/>
          <a:ln>
            <a:noFill/>
          </a:ln>
        </p:spPr>
      </p:pic>
      <p:sp>
        <p:nvSpPr>
          <p:cNvPr id="140" name="Google Shape;140;p23"/>
          <p:cNvSpPr txBox="1"/>
          <p:nvPr/>
        </p:nvSpPr>
        <p:spPr>
          <a:xfrm>
            <a:off x="7361050" y="4843000"/>
            <a:ext cx="178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900"/>
              <a:t>Source: Cours Chapellet, L-L</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UV- </a:t>
            </a:r>
            <a:r>
              <a:rPr lang="fr"/>
              <a:t>visible</a:t>
            </a:r>
            <a:endParaRPr/>
          </a:p>
        </p:txBody>
      </p:sp>
      <p:sp>
        <p:nvSpPr>
          <p:cNvPr id="146" name="Google Shape;146;p24"/>
          <p:cNvSpPr txBox="1"/>
          <p:nvPr>
            <p:ph idx="1" type="body"/>
          </p:nvPr>
        </p:nvSpPr>
        <p:spPr>
          <a:xfrm>
            <a:off x="6590400" y="4570800"/>
            <a:ext cx="2553600" cy="5727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fr" sz="1100" u="sng">
                <a:solidFill>
                  <a:schemeClr val="hlink"/>
                </a:solidFill>
                <a:hlinkClick r:id="rId3"/>
              </a:rPr>
              <a:t>Spectrophotométrie d’absorption moléculaire Uv - Visible — Chimie Analytique</a:t>
            </a:r>
            <a:endParaRPr/>
          </a:p>
          <a:p>
            <a:pPr indent="0" lvl="0" marL="0" rtl="0" algn="l">
              <a:spcBef>
                <a:spcPts val="1200"/>
              </a:spcBef>
              <a:spcAft>
                <a:spcPts val="1200"/>
              </a:spcAft>
              <a:buNone/>
            </a:pPr>
            <a:r>
              <a:rPr lang="fr" sz="1100" u="sng">
                <a:solidFill>
                  <a:schemeClr val="hlink"/>
                </a:solidFill>
                <a:hlinkClick r:id="rId4"/>
              </a:rPr>
              <a:t>DS. N° 02 Méthodes d'analyse physique, (pagesperso-orange.fr)</a:t>
            </a:r>
            <a:endParaRPr/>
          </a:p>
        </p:txBody>
      </p:sp>
      <p:pic>
        <p:nvPicPr>
          <p:cNvPr id="147" name="Google Shape;147;p24"/>
          <p:cNvPicPr preferRelativeResize="0"/>
          <p:nvPr/>
        </p:nvPicPr>
        <p:blipFill>
          <a:blip r:embed="rId5">
            <a:alphaModFix/>
          </a:blip>
          <a:stretch>
            <a:fillRect/>
          </a:stretch>
        </p:blipFill>
        <p:spPr>
          <a:xfrm>
            <a:off x="311700" y="1386700"/>
            <a:ext cx="3769125" cy="2298250"/>
          </a:xfrm>
          <a:prstGeom prst="rect">
            <a:avLst/>
          </a:prstGeom>
          <a:noFill/>
          <a:ln>
            <a:noFill/>
          </a:ln>
        </p:spPr>
      </p:pic>
      <p:pic>
        <p:nvPicPr>
          <p:cNvPr id="148" name="Google Shape;148;p24"/>
          <p:cNvPicPr preferRelativeResize="0"/>
          <p:nvPr/>
        </p:nvPicPr>
        <p:blipFill>
          <a:blip r:embed="rId6">
            <a:alphaModFix/>
          </a:blip>
          <a:stretch>
            <a:fillRect/>
          </a:stretch>
        </p:blipFill>
        <p:spPr>
          <a:xfrm>
            <a:off x="5270850" y="913400"/>
            <a:ext cx="2996299" cy="331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61225" y="629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Absorbance des </a:t>
            </a:r>
            <a:r>
              <a:rPr lang="fr"/>
              <a:t>espèces colorées</a:t>
            </a:r>
            <a:endParaRPr/>
          </a:p>
        </p:txBody>
      </p:sp>
      <p:pic>
        <p:nvPicPr>
          <p:cNvPr id="154" name="Google Shape;154;p25"/>
          <p:cNvPicPr preferRelativeResize="0"/>
          <p:nvPr/>
        </p:nvPicPr>
        <p:blipFill>
          <a:blip r:embed="rId3">
            <a:alphaModFix/>
          </a:blip>
          <a:stretch>
            <a:fillRect/>
          </a:stretch>
        </p:blipFill>
        <p:spPr>
          <a:xfrm>
            <a:off x="361225" y="677000"/>
            <a:ext cx="8305602" cy="4466499"/>
          </a:xfrm>
          <a:prstGeom prst="rect">
            <a:avLst/>
          </a:prstGeom>
          <a:noFill/>
          <a:ln>
            <a:noFill/>
          </a:ln>
        </p:spPr>
      </p:pic>
      <p:sp>
        <p:nvSpPr>
          <p:cNvPr id="155" name="Google Shape;155;p25"/>
          <p:cNvSpPr txBox="1"/>
          <p:nvPr/>
        </p:nvSpPr>
        <p:spPr>
          <a:xfrm>
            <a:off x="7039600" y="2666400"/>
            <a:ext cx="32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783F04"/>
                </a:solidFill>
              </a:rPr>
              <a:t>C</a:t>
            </a:r>
            <a:endParaRPr b="1">
              <a:solidFill>
                <a:srgbClr val="783F04"/>
              </a:solidFill>
            </a:endParaRPr>
          </a:p>
        </p:txBody>
      </p:sp>
      <p:sp>
        <p:nvSpPr>
          <p:cNvPr id="156" name="Google Shape;156;p25"/>
          <p:cNvSpPr txBox="1"/>
          <p:nvPr/>
        </p:nvSpPr>
        <p:spPr>
          <a:xfrm>
            <a:off x="5041225" y="1495800"/>
            <a:ext cx="36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0000FF"/>
                </a:solidFill>
              </a:rPr>
              <a:t>B</a:t>
            </a:r>
            <a:endParaRPr b="1">
              <a:solidFill>
                <a:srgbClr val="0000FF"/>
              </a:solidFill>
            </a:endParaRPr>
          </a:p>
        </p:txBody>
      </p:sp>
      <p:sp>
        <p:nvSpPr>
          <p:cNvPr id="157" name="Google Shape;157;p25"/>
          <p:cNvSpPr txBox="1"/>
          <p:nvPr/>
        </p:nvSpPr>
        <p:spPr>
          <a:xfrm>
            <a:off x="4055425" y="873675"/>
            <a:ext cx="36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FF0000"/>
                </a:solidFill>
              </a:rPr>
              <a:t>A</a:t>
            </a:r>
            <a:endParaRPr b="1">
              <a:solidFill>
                <a:srgbClr val="FF0000"/>
              </a:solidFill>
            </a:endParaRPr>
          </a:p>
        </p:txBody>
      </p:sp>
      <p:sp>
        <p:nvSpPr>
          <p:cNvPr id="158" name="Google Shape;158;p25"/>
          <p:cNvSpPr txBox="1"/>
          <p:nvPr/>
        </p:nvSpPr>
        <p:spPr>
          <a:xfrm>
            <a:off x="969275" y="1065600"/>
            <a:ext cx="2539800" cy="1908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solidFill>
                  <a:srgbClr val="FF0000"/>
                </a:solidFill>
              </a:rPr>
              <a:t>A)</a:t>
            </a:r>
            <a:r>
              <a:rPr lang="fr"/>
              <a:t> Bleu patenté : </a:t>
            </a:r>
            <a:r>
              <a:rPr lang="fr">
                <a:solidFill>
                  <a:schemeClr val="dk1"/>
                </a:solidFill>
              </a:rPr>
              <a:t>λ = 638 nm</a:t>
            </a:r>
            <a:endParaRPr>
              <a:solidFill>
                <a:schemeClr val="dk1"/>
              </a:solidFill>
            </a:endParaRPr>
          </a:p>
          <a:p>
            <a:pPr indent="0" lvl="0" marL="0" rtl="0" algn="l">
              <a:spcBef>
                <a:spcPts val="0"/>
              </a:spcBef>
              <a:spcAft>
                <a:spcPts val="0"/>
              </a:spcAft>
              <a:buNone/>
            </a:pPr>
            <a:r>
              <a:rPr lang="fr">
                <a:solidFill>
                  <a:schemeClr val="dk1"/>
                </a:solidFill>
              </a:rPr>
              <a:t>A = 2.144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fr">
                <a:solidFill>
                  <a:srgbClr val="0000FF"/>
                </a:solidFill>
              </a:rPr>
              <a:t>B)</a:t>
            </a:r>
            <a:r>
              <a:rPr lang="fr"/>
              <a:t> Bleu méthyle : </a:t>
            </a:r>
            <a:r>
              <a:rPr lang="fr">
                <a:solidFill>
                  <a:schemeClr val="dk1"/>
                </a:solidFill>
              </a:rPr>
              <a:t>λ = 663 nm</a:t>
            </a:r>
            <a:endParaRPr>
              <a:solidFill>
                <a:schemeClr val="dk1"/>
              </a:solidFill>
            </a:endParaRPr>
          </a:p>
          <a:p>
            <a:pPr indent="0" lvl="0" marL="0" rtl="0" algn="l">
              <a:spcBef>
                <a:spcPts val="0"/>
              </a:spcBef>
              <a:spcAft>
                <a:spcPts val="0"/>
              </a:spcAft>
              <a:buNone/>
            </a:pPr>
            <a:r>
              <a:rPr lang="fr">
                <a:solidFill>
                  <a:schemeClr val="dk1"/>
                </a:solidFill>
              </a:rPr>
              <a:t>A = 1.876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fr">
                <a:solidFill>
                  <a:srgbClr val="783F04"/>
                </a:solidFill>
              </a:rPr>
              <a:t>C)</a:t>
            </a:r>
            <a:r>
              <a:rPr lang="fr"/>
              <a:t> CuSO4: </a:t>
            </a:r>
            <a:r>
              <a:rPr lang="fr">
                <a:solidFill>
                  <a:schemeClr val="dk1"/>
                </a:solidFill>
              </a:rPr>
              <a:t>λ = 811 nm</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A = 1.243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4" name="Google Shape;16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165" name="Google Shape;165;p26"/>
          <p:cNvGraphicFramePr/>
          <p:nvPr/>
        </p:nvGraphicFramePr>
        <p:xfrm>
          <a:off x="798500" y="1928400"/>
          <a:ext cx="3000000" cy="3000000"/>
        </p:xfrm>
        <a:graphic>
          <a:graphicData uri="http://schemas.openxmlformats.org/drawingml/2006/table">
            <a:tbl>
              <a:tblPr>
                <a:noFill/>
                <a:tableStyleId>{1B87BF44-1FCD-4928-924E-5427227F41DA}</a:tableStyleId>
              </a:tblPr>
              <a:tblGrid>
                <a:gridCol w="2413000"/>
                <a:gridCol w="2413000"/>
                <a:gridCol w="2413000"/>
              </a:tblGrid>
              <a:tr h="381000">
                <a:tc>
                  <a:txBody>
                    <a:bodyPr/>
                    <a:lstStyle/>
                    <a:p>
                      <a:pPr indent="0" lvl="0" marL="0" rtl="0" algn="l">
                        <a:spcBef>
                          <a:spcPts val="0"/>
                        </a:spcBef>
                        <a:spcAft>
                          <a:spcPts val="0"/>
                        </a:spcAft>
                        <a:buNone/>
                      </a:pPr>
                      <a:r>
                        <a:rPr lang="fr"/>
                        <a:t>Méthode</a:t>
                      </a:r>
                      <a:endParaRPr/>
                    </a:p>
                  </a:txBody>
                  <a:tcPr marT="91425" marB="91425" marR="91425" marL="91425"/>
                </a:tc>
                <a:tc>
                  <a:txBody>
                    <a:bodyPr/>
                    <a:lstStyle/>
                    <a:p>
                      <a:pPr indent="0" lvl="0" marL="0" rtl="0" algn="l">
                        <a:spcBef>
                          <a:spcPts val="0"/>
                        </a:spcBef>
                        <a:spcAft>
                          <a:spcPts val="0"/>
                        </a:spcAft>
                        <a:buNone/>
                      </a:pPr>
                      <a:r>
                        <a:rPr lang="fr"/>
                        <a:t>Vu aujourd’hui</a:t>
                      </a:r>
                      <a:endParaRPr/>
                    </a:p>
                  </a:txBody>
                  <a:tcPr marT="91425" marB="91425" marR="91425" marL="91425"/>
                </a:tc>
                <a:tc>
                  <a:txBody>
                    <a:bodyPr/>
                    <a:lstStyle/>
                    <a:p>
                      <a:pPr indent="0" lvl="0" marL="0" rtl="0" algn="l">
                        <a:spcBef>
                          <a:spcPts val="0"/>
                        </a:spcBef>
                        <a:spcAft>
                          <a:spcPts val="0"/>
                        </a:spcAft>
                        <a:buNone/>
                      </a:pPr>
                      <a:r>
                        <a:rPr lang="fr"/>
                        <a:t>Pour aller plus loin</a:t>
                      </a:r>
                      <a:endParaRPr/>
                    </a:p>
                  </a:txBody>
                  <a:tcPr marT="91425" marB="91425" marR="91425" marL="91425"/>
                </a:tc>
              </a:tr>
              <a:tr h="381000">
                <a:tc>
                  <a:txBody>
                    <a:bodyPr/>
                    <a:lstStyle/>
                    <a:p>
                      <a:pPr indent="0" lvl="0" marL="0" rtl="0" algn="l">
                        <a:spcBef>
                          <a:spcPts val="0"/>
                        </a:spcBef>
                        <a:spcAft>
                          <a:spcPts val="0"/>
                        </a:spcAft>
                        <a:buNone/>
                      </a:pPr>
                      <a:r>
                        <a:rPr lang="fr"/>
                        <a:t>Infrarouge</a:t>
                      </a:r>
                      <a:endParaRPr/>
                    </a:p>
                  </a:txBody>
                  <a:tcPr marT="91425" marB="91425" marR="91425" marL="91425"/>
                </a:tc>
                <a:tc>
                  <a:txBody>
                    <a:bodyPr/>
                    <a:lstStyle/>
                    <a:p>
                      <a:pPr indent="0" lvl="0" marL="0" rtl="0" algn="l">
                        <a:spcBef>
                          <a:spcPts val="0"/>
                        </a:spcBef>
                        <a:spcAft>
                          <a:spcPts val="0"/>
                        </a:spcAft>
                        <a:buNone/>
                      </a:pPr>
                      <a:r>
                        <a:rPr lang="fr"/>
                        <a:t>Identifier une especes</a:t>
                      </a:r>
                      <a:endParaRPr/>
                    </a:p>
                  </a:txBody>
                  <a:tcPr marT="91425" marB="91425" marR="91425" marL="91425"/>
                </a:tc>
                <a:tc>
                  <a:txBody>
                    <a:bodyPr/>
                    <a:lstStyle/>
                    <a:p>
                      <a:pPr indent="0" lvl="0" marL="0" rtl="0" algn="l">
                        <a:spcBef>
                          <a:spcPts val="0"/>
                        </a:spcBef>
                        <a:spcAft>
                          <a:spcPts val="0"/>
                        </a:spcAft>
                        <a:buNone/>
                      </a:pPr>
                      <a:r>
                        <a:rPr lang="fr"/>
                        <a:t>compléter</a:t>
                      </a:r>
                      <a:r>
                        <a:rPr lang="fr"/>
                        <a:t> avec la RMN</a:t>
                      </a:r>
                      <a:endParaRPr/>
                    </a:p>
                  </a:txBody>
                  <a:tcPr marT="91425" marB="91425" marR="91425" marL="91425"/>
                </a:tc>
              </a:tr>
              <a:tr h="381000">
                <a:tc>
                  <a:txBody>
                    <a:bodyPr/>
                    <a:lstStyle/>
                    <a:p>
                      <a:pPr indent="0" lvl="0" marL="0" rtl="0" algn="l">
                        <a:spcBef>
                          <a:spcPts val="0"/>
                        </a:spcBef>
                        <a:spcAft>
                          <a:spcPts val="0"/>
                        </a:spcAft>
                        <a:buNone/>
                      </a:pPr>
                      <a:r>
                        <a:rPr lang="fr"/>
                        <a:t>UV-Visible</a:t>
                      </a:r>
                      <a:endParaRPr/>
                    </a:p>
                  </a:txBody>
                  <a:tcPr marT="91425" marB="91425" marR="91425" marL="91425"/>
                </a:tc>
                <a:tc>
                  <a:txBody>
                    <a:bodyPr/>
                    <a:lstStyle/>
                    <a:p>
                      <a:pPr indent="0" lvl="0" marL="0" rtl="0" algn="l">
                        <a:spcBef>
                          <a:spcPts val="0"/>
                        </a:spcBef>
                        <a:spcAft>
                          <a:spcPts val="0"/>
                        </a:spcAft>
                        <a:buNone/>
                      </a:pPr>
                      <a:r>
                        <a:rPr lang="fr"/>
                        <a:t>identifier une espece coloré</a:t>
                      </a:r>
                      <a:endParaRPr/>
                    </a:p>
                  </a:txBody>
                  <a:tcPr marT="91425" marB="91425" marR="91425" marL="91425"/>
                </a:tc>
                <a:tc>
                  <a:txBody>
                    <a:bodyPr/>
                    <a:lstStyle/>
                    <a:p>
                      <a:pPr indent="0" lvl="0" marL="0" rtl="0" algn="l">
                        <a:spcBef>
                          <a:spcPts val="0"/>
                        </a:spcBef>
                        <a:spcAft>
                          <a:spcPts val="0"/>
                        </a:spcAft>
                        <a:buNone/>
                      </a:pPr>
                      <a:r>
                        <a:rPr lang="fr"/>
                        <a:t>Loi de Beer-</a:t>
                      </a:r>
                      <a:r>
                        <a:rPr lang="fr"/>
                        <a:t>lambert</a:t>
                      </a:r>
                      <a:r>
                        <a:rPr lang="fr"/>
                        <a:t> pour dosage</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Biblio</a:t>
            </a:r>
            <a:endParaRPr/>
          </a:p>
        </p:txBody>
      </p:sp>
      <p:sp>
        <p:nvSpPr>
          <p:cNvPr id="171" name="Google Shape;17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Plan</a:t>
            </a:r>
            <a:endParaRPr/>
          </a:p>
        </p:txBody>
      </p:sp>
      <p:sp>
        <p:nvSpPr>
          <p:cNvPr id="177" name="Google Shape;17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Intro: 3 solution de bleu et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fr"/>
              <a:t>Analyse par étude des </a:t>
            </a:r>
            <a:r>
              <a:rPr lang="fr"/>
              <a:t>propriété</a:t>
            </a:r>
            <a:r>
              <a:rPr lang="fr"/>
              <a:t> physique</a:t>
            </a:r>
            <a:endParaRPr/>
          </a:p>
          <a:p>
            <a:pPr indent="-317500" lvl="1" marL="914400" rtl="0" algn="l">
              <a:spcBef>
                <a:spcPts val="0"/>
              </a:spcBef>
              <a:spcAft>
                <a:spcPts val="0"/>
              </a:spcAft>
              <a:buSzPts val="1400"/>
              <a:buAutoNum type="arabicPeriod"/>
            </a:pPr>
            <a:r>
              <a:rPr lang="fr"/>
              <a:t>T</a:t>
            </a:r>
            <a:r>
              <a:rPr lang="fr"/>
              <a:t>empérature de changement d’état</a:t>
            </a:r>
            <a:endParaRPr/>
          </a:p>
          <a:p>
            <a:pPr indent="-317500" lvl="1" marL="914400" rtl="0" algn="l">
              <a:spcBef>
                <a:spcPts val="0"/>
              </a:spcBef>
              <a:spcAft>
                <a:spcPts val="0"/>
              </a:spcAft>
              <a:buSzPts val="1400"/>
              <a:buAutoNum type="arabicPeriod"/>
            </a:pPr>
            <a:r>
              <a:rPr lang="fr"/>
              <a:t>Chromatographie</a:t>
            </a:r>
            <a:endParaRPr/>
          </a:p>
          <a:p>
            <a:pPr indent="-317500" lvl="1" marL="914400" rtl="0" algn="l">
              <a:spcBef>
                <a:spcPts val="0"/>
              </a:spcBef>
              <a:spcAft>
                <a:spcPts val="0"/>
              </a:spcAft>
              <a:buSzPts val="1400"/>
              <a:buAutoNum type="arabicPeriod"/>
            </a:pPr>
            <a:r>
              <a:rPr lang="fr"/>
              <a:t>Masse volumique</a:t>
            </a:r>
            <a:endParaRPr/>
          </a:p>
          <a:p>
            <a:pPr indent="-342900" lvl="0" marL="457200" rtl="0" algn="l">
              <a:spcBef>
                <a:spcPts val="0"/>
              </a:spcBef>
              <a:spcAft>
                <a:spcPts val="0"/>
              </a:spcAft>
              <a:buSzPts val="1800"/>
              <a:buAutoNum type="arabicPeriod"/>
            </a:pPr>
            <a:r>
              <a:rPr lang="fr"/>
              <a:t>Analyse par la </a:t>
            </a:r>
            <a:r>
              <a:rPr lang="fr"/>
              <a:t>Spectrométrie</a:t>
            </a:r>
            <a:endParaRPr/>
          </a:p>
          <a:p>
            <a:pPr indent="-317500" lvl="1" marL="914400" rtl="0" algn="l">
              <a:spcBef>
                <a:spcPts val="0"/>
              </a:spcBef>
              <a:spcAft>
                <a:spcPts val="0"/>
              </a:spcAft>
              <a:buSzPts val="1400"/>
              <a:buAutoNum type="arabicPeriod"/>
            </a:pPr>
            <a:r>
              <a:rPr lang="fr"/>
              <a:t>Infrarouge</a:t>
            </a:r>
            <a:endParaRPr/>
          </a:p>
          <a:p>
            <a:pPr indent="-317500" lvl="1" marL="914400" rtl="0" algn="l">
              <a:spcBef>
                <a:spcPts val="0"/>
              </a:spcBef>
              <a:spcAft>
                <a:spcPts val="0"/>
              </a:spcAft>
              <a:buSzPts val="1400"/>
              <a:buAutoNum type="arabicPeriod"/>
            </a:pPr>
            <a:r>
              <a:rPr lang="fr"/>
              <a:t>UV-visible</a:t>
            </a:r>
            <a:endParaRPr/>
          </a:p>
          <a:p>
            <a:pPr indent="0" lvl="0" marL="0" rtl="0" algn="l">
              <a:spcBef>
                <a:spcPts val="1200"/>
              </a:spcBef>
              <a:spcAft>
                <a:spcPts val="1200"/>
              </a:spcAft>
              <a:buNone/>
            </a:pPr>
            <a:r>
              <a:rPr lang="fr" sz="1400"/>
              <a:t>ouverture RMN pk pas IRM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Biblio e</a:t>
            </a:r>
            <a:r>
              <a:rPr lang="fr"/>
              <a:t>xpérience </a:t>
            </a:r>
            <a:endParaRPr/>
          </a:p>
        </p:txBody>
      </p:sp>
      <p:sp>
        <p:nvSpPr>
          <p:cNvPr id="183" name="Google Shape;18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r"/>
              <a:t>Aspirine Daumarie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Questions </a:t>
            </a:r>
            <a:endParaRPr/>
          </a:p>
        </p:txBody>
      </p:sp>
      <p:sp>
        <p:nvSpPr>
          <p:cNvPr id="189" name="Google Shape;189;p30"/>
          <p:cNvSpPr txBox="1"/>
          <p:nvPr>
            <p:ph idx="1" type="body"/>
          </p:nvPr>
        </p:nvSpPr>
        <p:spPr>
          <a:xfrm>
            <a:off x="311700" y="1105500"/>
            <a:ext cx="8520600" cy="3463200"/>
          </a:xfrm>
          <a:prstGeom prst="rect">
            <a:avLst/>
          </a:prstGeom>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SzPct val="100000"/>
              <a:buChar char="●"/>
            </a:pPr>
            <a:r>
              <a:rPr lang="fr"/>
              <a:t>comment expliquer le cercle chromatique ? </a:t>
            </a:r>
            <a:endParaRPr/>
          </a:p>
          <a:p>
            <a:pPr indent="-317182" lvl="0" marL="457200" rtl="0" algn="l">
              <a:spcBef>
                <a:spcPts val="0"/>
              </a:spcBef>
              <a:spcAft>
                <a:spcPts val="0"/>
              </a:spcAft>
              <a:buSzPct val="100000"/>
              <a:buChar char="●"/>
            </a:pPr>
            <a:r>
              <a:rPr lang="fr"/>
              <a:t>Si plusieurs solutions différentes comment trouve-t-on la couleur ? </a:t>
            </a:r>
            <a:endParaRPr/>
          </a:p>
          <a:p>
            <a:pPr indent="-317182" lvl="0" marL="457200" rtl="0" algn="l">
              <a:spcBef>
                <a:spcPts val="0"/>
              </a:spcBef>
              <a:spcAft>
                <a:spcPts val="0"/>
              </a:spcAft>
              <a:buSzPct val="100000"/>
              <a:buChar char="●"/>
            </a:pPr>
            <a:r>
              <a:rPr lang="fr"/>
              <a:t>comment construit-on le cercle chromatique ? partir du spectre visible =&gt; on le fait boucler sur lui-même puis penser à un arc-en-ciel </a:t>
            </a:r>
            <a:endParaRPr/>
          </a:p>
          <a:p>
            <a:pPr indent="-317182" lvl="0" marL="457200" rtl="0" algn="l">
              <a:spcBef>
                <a:spcPts val="0"/>
              </a:spcBef>
              <a:spcAft>
                <a:spcPts val="0"/>
              </a:spcAft>
              <a:buSzPct val="100000"/>
              <a:buChar char="●"/>
            </a:pPr>
            <a:r>
              <a:rPr lang="fr"/>
              <a:t>quelle information peut-on tirer du maximum d’absorbance pour une molécule donnée ? Donne une information sur la structure de la molécule (transition électronique autorisée) : sigma*-sigma : UV/bleu, pi*-pi : visible, IR</a:t>
            </a:r>
            <a:endParaRPr/>
          </a:p>
          <a:p>
            <a:pPr indent="-317182" lvl="0" marL="457200" rtl="0" algn="l">
              <a:spcBef>
                <a:spcPts val="0"/>
              </a:spcBef>
              <a:spcAft>
                <a:spcPts val="0"/>
              </a:spcAft>
              <a:buSzPct val="100000"/>
              <a:buChar char="●"/>
            </a:pPr>
            <a:r>
              <a:rPr lang="fr"/>
              <a:t>différence entre spectrométrie et spectroscopie ? spectroscopie (analyse optique du spectre donné, on en fait une analyse optique) spectrométrie (RMN, …)</a:t>
            </a:r>
            <a:endParaRPr/>
          </a:p>
          <a:p>
            <a:pPr indent="-317182" lvl="0" marL="457200" rtl="0" algn="l">
              <a:spcBef>
                <a:spcPts val="0"/>
              </a:spcBef>
              <a:spcAft>
                <a:spcPts val="0"/>
              </a:spcAft>
              <a:buSzPct val="100000"/>
              <a:buChar char="●"/>
            </a:pPr>
            <a:r>
              <a:rPr lang="fr"/>
              <a:t>pourquoi absorbance d’un liquide = spectre continu et pas pics ? en phase condensée : présence d’interactions secondaires dont la distribution est hétérogène pour chaque molécule </a:t>
            </a:r>
            <a:endParaRPr/>
          </a:p>
          <a:p>
            <a:pPr indent="-317182" lvl="0" marL="457200" rtl="0" algn="l">
              <a:spcBef>
                <a:spcPts val="0"/>
              </a:spcBef>
              <a:spcAft>
                <a:spcPts val="0"/>
              </a:spcAft>
              <a:buSzPct val="100000"/>
              <a:buChar char="●"/>
            </a:pPr>
            <a:r>
              <a:rPr lang="fr"/>
              <a:t>spectroscopie UV-visible permet uniquement de caractériser des espèces organiques ? non</a:t>
            </a:r>
            <a:endParaRPr/>
          </a:p>
          <a:p>
            <a:pPr indent="-317182" lvl="0" marL="457200" rtl="0" algn="l">
              <a:spcBef>
                <a:spcPts val="0"/>
              </a:spcBef>
              <a:spcAft>
                <a:spcPts val="0"/>
              </a:spcAft>
              <a:buSzPct val="100000"/>
              <a:buChar char="●"/>
            </a:pPr>
            <a:r>
              <a:rPr lang="fr"/>
              <a:t>Cu2+ SO4 2- dans l’eau forme un complexe pentahydraté où SO4 2- est le contre ion et le cuivre complexe avec 5 molécules d’eau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Commentaires </a:t>
            </a:r>
            <a:endParaRPr/>
          </a:p>
        </p:txBody>
      </p:sp>
      <p:sp>
        <p:nvSpPr>
          <p:cNvPr id="195" name="Google Shape;19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r"/>
              <a:t>faire attention à ne pas trop utiliser les notes </a:t>
            </a:r>
            <a:endParaRPr/>
          </a:p>
          <a:p>
            <a:pPr indent="-342900" lvl="0" marL="457200" rtl="0" algn="l">
              <a:spcBef>
                <a:spcPts val="0"/>
              </a:spcBef>
              <a:spcAft>
                <a:spcPts val="0"/>
              </a:spcAft>
              <a:buSzPts val="1800"/>
              <a:buChar char="●"/>
            </a:pPr>
            <a:r>
              <a:rPr lang="fr"/>
              <a:t>enlever la partie sur la masse volumique (va plus dans l’autre partie du programme sur les espèces non organiques) =&gt; dans la réalité on n’utilise pas de pycnomètre mais plutôt des densimètres </a:t>
            </a:r>
            <a:endParaRPr/>
          </a:p>
          <a:p>
            <a:pPr indent="-342900" lvl="0" marL="457200" rtl="0" algn="l">
              <a:spcBef>
                <a:spcPts val="0"/>
              </a:spcBef>
              <a:spcAft>
                <a:spcPts val="0"/>
              </a:spcAft>
              <a:buSzPts val="1800"/>
              <a:buChar char="●"/>
            </a:pPr>
            <a:r>
              <a:rPr lang="fr"/>
              <a:t>attention à mettre moins de produit sur le banc Kofler </a:t>
            </a:r>
            <a:endParaRPr/>
          </a:p>
          <a:p>
            <a:pPr indent="-342900" lvl="0" marL="457200" rtl="0" algn="l">
              <a:spcBef>
                <a:spcPts val="0"/>
              </a:spcBef>
              <a:spcAft>
                <a:spcPts val="0"/>
              </a:spcAft>
              <a:buSzPts val="1800"/>
              <a:buChar char="●"/>
            </a:pPr>
            <a:r>
              <a:rPr lang="fr"/>
              <a:t>bien définir ce qui est attendu pour l’élève : est ce qu’il doit savoir déterminer une structure ou la confirmer ? </a:t>
            </a:r>
            <a:endParaRPr/>
          </a:p>
          <a:p>
            <a:pPr indent="-342900" lvl="0" marL="457200" rtl="0" algn="l">
              <a:spcBef>
                <a:spcPts val="0"/>
              </a:spcBef>
              <a:spcAft>
                <a:spcPts val="0"/>
              </a:spcAft>
              <a:buSzPts val="1800"/>
              <a:buChar char="●"/>
            </a:pPr>
            <a:r>
              <a:rPr lang="fr"/>
              <a:t>mettre une animation pour la spectroscopie UV-visible (logiciel spécamp)</a:t>
            </a:r>
            <a:endParaRPr/>
          </a:p>
          <a:p>
            <a:pPr indent="-342900" lvl="0" marL="457200" rtl="0" algn="l">
              <a:spcBef>
                <a:spcPts val="0"/>
              </a:spcBef>
              <a:spcAft>
                <a:spcPts val="0"/>
              </a:spcAft>
              <a:buSzPts val="1800"/>
              <a:buChar char="●"/>
            </a:pPr>
            <a:r>
              <a:rPr lang="fr"/>
              <a:t>Conclusion : on a pu identifier maintenant on va quantifier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Séquence pédagogique</a:t>
            </a:r>
            <a:endParaRPr/>
          </a:p>
        </p:txBody>
      </p:sp>
      <p:sp>
        <p:nvSpPr>
          <p:cNvPr id="61" name="Google Shape;61;p14"/>
          <p:cNvSpPr txBox="1"/>
          <p:nvPr/>
        </p:nvSpPr>
        <p:spPr>
          <a:xfrm>
            <a:off x="311700" y="1134975"/>
            <a:ext cx="39693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600"/>
              <a:t>Prérequis :</a:t>
            </a:r>
            <a:endParaRPr b="1" sz="1600"/>
          </a:p>
          <a:p>
            <a:pPr indent="-330200" lvl="0" marL="457200" rtl="0" algn="l">
              <a:spcBef>
                <a:spcPts val="0"/>
              </a:spcBef>
              <a:spcAft>
                <a:spcPts val="0"/>
              </a:spcAft>
              <a:buSzPts val="1600"/>
              <a:buChar char="●"/>
            </a:pPr>
            <a:r>
              <a:rPr lang="fr" sz="1600"/>
              <a:t>Synthèse</a:t>
            </a:r>
            <a:r>
              <a:rPr lang="fr" sz="1600"/>
              <a:t> chimique</a:t>
            </a:r>
            <a:endParaRPr sz="1600"/>
          </a:p>
          <a:p>
            <a:pPr indent="-330200" lvl="0" marL="457200" rtl="0" algn="l">
              <a:spcBef>
                <a:spcPts val="0"/>
              </a:spcBef>
              <a:spcAft>
                <a:spcPts val="0"/>
              </a:spcAft>
              <a:buSzPts val="1600"/>
              <a:buChar char="●"/>
            </a:pPr>
            <a:r>
              <a:rPr lang="fr" sz="1600"/>
              <a:t>banc kofler et CCM</a:t>
            </a:r>
            <a:endParaRPr sz="1600"/>
          </a:p>
          <a:p>
            <a:pPr indent="-330200" lvl="0" marL="457200" rtl="0" algn="l">
              <a:spcBef>
                <a:spcPts val="0"/>
              </a:spcBef>
              <a:spcAft>
                <a:spcPts val="0"/>
              </a:spcAft>
              <a:buSzPts val="1600"/>
              <a:buChar char="●"/>
            </a:pPr>
            <a:r>
              <a:rPr lang="fr" sz="1800">
                <a:solidFill>
                  <a:schemeClr val="dk1"/>
                </a:solidFill>
                <a:latin typeface="Calibri"/>
                <a:ea typeface="Calibri"/>
                <a:cs typeface="Calibri"/>
                <a:sym typeface="Calibri"/>
              </a:rPr>
              <a:t>Stéréochimie</a:t>
            </a:r>
            <a:endParaRPr sz="1600"/>
          </a:p>
          <a:p>
            <a:pPr indent="0" lvl="0" marL="45720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Clr>
                <a:schemeClr val="dk1"/>
              </a:buClr>
              <a:buSzPts val="1100"/>
              <a:buFont typeface="Arial"/>
              <a:buNone/>
            </a:pPr>
            <a:r>
              <a:rPr b="1" lang="fr" sz="1600">
                <a:solidFill>
                  <a:schemeClr val="dk1"/>
                </a:solidFill>
              </a:rPr>
              <a:t>Position du cours dans l’année</a:t>
            </a:r>
            <a:r>
              <a:rPr lang="fr" sz="1600">
                <a:solidFill>
                  <a:schemeClr val="dk1"/>
                </a:solidFill>
              </a:rPr>
              <a:t> :</a:t>
            </a:r>
            <a:endParaRPr sz="1600">
              <a:solidFill>
                <a:schemeClr val="dk1"/>
              </a:solidFill>
            </a:endParaRPr>
          </a:p>
          <a:p>
            <a:pPr indent="-330200" lvl="0" marL="457200" rtl="0" algn="l">
              <a:spcBef>
                <a:spcPts val="0"/>
              </a:spcBef>
              <a:spcAft>
                <a:spcPts val="0"/>
              </a:spcAft>
              <a:buClr>
                <a:schemeClr val="dk1"/>
              </a:buClr>
              <a:buSzPts val="1600"/>
              <a:buChar char="●"/>
            </a:pPr>
            <a:r>
              <a:rPr lang="fr" sz="1600">
                <a:solidFill>
                  <a:schemeClr val="dk1"/>
                </a:solidFill>
              </a:rPr>
              <a:t>Cours d’avant : les synthèses chimiques</a:t>
            </a:r>
            <a:endParaRPr sz="1600">
              <a:solidFill>
                <a:schemeClr val="dk1"/>
              </a:solidFill>
            </a:endParaRPr>
          </a:p>
          <a:p>
            <a:pPr indent="-330200" lvl="0" marL="457200" rtl="0" algn="l">
              <a:spcBef>
                <a:spcPts val="0"/>
              </a:spcBef>
              <a:spcAft>
                <a:spcPts val="0"/>
              </a:spcAft>
              <a:buClr>
                <a:schemeClr val="dk1"/>
              </a:buClr>
              <a:buSzPts val="1600"/>
              <a:buChar char="●"/>
            </a:pPr>
            <a:r>
              <a:rPr lang="fr" sz="1600">
                <a:solidFill>
                  <a:schemeClr val="dk1"/>
                </a:solidFill>
              </a:rPr>
              <a:t>COURS</a:t>
            </a:r>
            <a:endParaRPr sz="1600">
              <a:solidFill>
                <a:schemeClr val="dk1"/>
              </a:solidFill>
            </a:endParaRPr>
          </a:p>
          <a:p>
            <a:pPr indent="-330200" lvl="0" marL="457200" rtl="0" algn="l">
              <a:spcBef>
                <a:spcPts val="0"/>
              </a:spcBef>
              <a:spcAft>
                <a:spcPts val="0"/>
              </a:spcAft>
              <a:buClr>
                <a:schemeClr val="dk1"/>
              </a:buClr>
              <a:buSzPts val="1600"/>
              <a:buChar char="●"/>
            </a:pPr>
            <a:r>
              <a:rPr lang="fr" sz="1600">
                <a:solidFill>
                  <a:schemeClr val="dk1"/>
                </a:solidFill>
              </a:rPr>
              <a:t>Cours d'après : Dosages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p>
        </p:txBody>
      </p:sp>
      <p:pic>
        <p:nvPicPr>
          <p:cNvPr id="62" name="Google Shape;62;p14"/>
          <p:cNvPicPr preferRelativeResize="0"/>
          <p:nvPr/>
        </p:nvPicPr>
        <p:blipFill>
          <a:blip r:embed="rId3">
            <a:alphaModFix/>
          </a:blip>
          <a:stretch>
            <a:fillRect/>
          </a:stretch>
        </p:blipFill>
        <p:spPr>
          <a:xfrm>
            <a:off x="4366800" y="1017725"/>
            <a:ext cx="4706925" cy="3018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Objectifs pédagogiques et Difficultés identifiées</a:t>
            </a:r>
            <a:endParaRPr/>
          </a:p>
        </p:txBody>
      </p:sp>
      <p:graphicFrame>
        <p:nvGraphicFramePr>
          <p:cNvPr id="68" name="Google Shape;68;p15"/>
          <p:cNvGraphicFramePr/>
          <p:nvPr/>
        </p:nvGraphicFramePr>
        <p:xfrm>
          <a:off x="952500" y="2571750"/>
          <a:ext cx="3000000" cy="3000000"/>
        </p:xfrm>
        <a:graphic>
          <a:graphicData uri="http://schemas.openxmlformats.org/drawingml/2006/table">
            <a:tbl>
              <a:tblPr>
                <a:noFill/>
                <a:tableStyleId>{1B87BF44-1FCD-4928-924E-5427227F41DA}</a:tableStyleId>
              </a:tblPr>
              <a:tblGrid>
                <a:gridCol w="3619500"/>
                <a:gridCol w="3619500"/>
              </a:tblGrid>
              <a:tr h="381000">
                <a:tc>
                  <a:txBody>
                    <a:bodyPr/>
                    <a:lstStyle/>
                    <a:p>
                      <a:pPr indent="0" lvl="0" marL="0" rtl="0" algn="l">
                        <a:spcBef>
                          <a:spcPts val="0"/>
                        </a:spcBef>
                        <a:spcAft>
                          <a:spcPts val="0"/>
                        </a:spcAft>
                        <a:buNone/>
                      </a:pPr>
                      <a:r>
                        <a:rPr b="1" lang="fr">
                          <a:solidFill>
                            <a:srgbClr val="FF0000"/>
                          </a:solidFill>
                        </a:rPr>
                        <a:t>Difficulté</a:t>
                      </a:r>
                      <a:endParaRPr b="1">
                        <a:solidFill>
                          <a:srgbClr val="FF0000"/>
                        </a:solidFill>
                      </a:endParaRPr>
                    </a:p>
                  </a:txBody>
                  <a:tcPr marT="91425" marB="91425" marR="91425" marL="91425"/>
                </a:tc>
                <a:tc>
                  <a:txBody>
                    <a:bodyPr/>
                    <a:lstStyle/>
                    <a:p>
                      <a:pPr indent="0" lvl="0" marL="0" rtl="0" algn="l">
                        <a:spcBef>
                          <a:spcPts val="0"/>
                        </a:spcBef>
                        <a:spcAft>
                          <a:spcPts val="0"/>
                        </a:spcAft>
                        <a:buNone/>
                      </a:pPr>
                      <a:r>
                        <a:rPr b="1" lang="fr">
                          <a:solidFill>
                            <a:srgbClr val="38761D"/>
                          </a:solidFill>
                        </a:rPr>
                        <a:t>Solution</a:t>
                      </a:r>
                      <a:endParaRPr b="1">
                        <a:solidFill>
                          <a:srgbClr val="38761D"/>
                        </a:solidFill>
                      </a:endParaRPr>
                    </a:p>
                  </a:txBody>
                  <a:tcPr marT="91425" marB="91425" marR="91425" marL="91425"/>
                </a:tc>
              </a:tr>
              <a:tr h="381000">
                <a:tc>
                  <a:txBody>
                    <a:bodyPr/>
                    <a:lstStyle/>
                    <a:p>
                      <a:pPr indent="0" lvl="0" marL="0" rtl="0" algn="l">
                        <a:spcBef>
                          <a:spcPts val="0"/>
                        </a:spcBef>
                        <a:spcAft>
                          <a:spcPts val="0"/>
                        </a:spcAft>
                        <a:buNone/>
                      </a:pPr>
                      <a:r>
                        <a:rPr lang="fr"/>
                        <a:t>Choisir</a:t>
                      </a:r>
                      <a:r>
                        <a:rPr lang="fr"/>
                        <a:t>  et mettre en oeuvre une technique appropriée pour identifier une </a:t>
                      </a:r>
                      <a:r>
                        <a:rPr lang="fr"/>
                        <a:t>espèce</a:t>
                      </a:r>
                      <a:endParaRPr/>
                    </a:p>
                  </a:txBody>
                  <a:tcPr marT="91425" marB="91425" marR="91425" marL="91425"/>
                </a:tc>
                <a:tc>
                  <a:txBody>
                    <a:bodyPr/>
                    <a:lstStyle/>
                    <a:p>
                      <a:pPr indent="0" lvl="0" marL="0" rtl="0" algn="l">
                        <a:spcBef>
                          <a:spcPts val="0"/>
                        </a:spcBef>
                        <a:spcAft>
                          <a:spcPts val="0"/>
                        </a:spcAft>
                        <a:buNone/>
                      </a:pPr>
                      <a:r>
                        <a:rPr lang="fr"/>
                        <a:t>Présent</a:t>
                      </a:r>
                      <a:r>
                        <a:rPr lang="fr"/>
                        <a:t>ation</a:t>
                      </a:r>
                      <a:r>
                        <a:rPr lang="fr"/>
                        <a:t> de plusieurs techniques</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fr">
                          <a:solidFill>
                            <a:schemeClr val="dk1"/>
                          </a:solidFill>
                        </a:rPr>
                        <a:t>Différencier couleur absorbée et couleur apparente</a:t>
                      </a:r>
                      <a:endParaRPr/>
                    </a:p>
                  </a:txBody>
                  <a:tcPr marT="91425" marB="91425" marR="91425" marL="91425"/>
                </a:tc>
                <a:tc>
                  <a:txBody>
                    <a:bodyPr/>
                    <a:lstStyle/>
                    <a:p>
                      <a:pPr indent="0" lvl="0" marL="0" rtl="0" algn="l">
                        <a:spcBef>
                          <a:spcPts val="0"/>
                        </a:spcBef>
                        <a:spcAft>
                          <a:spcPts val="0"/>
                        </a:spcAft>
                        <a:buNone/>
                      </a:pPr>
                      <a:r>
                        <a:rPr lang="fr"/>
                        <a:t>U</a:t>
                      </a:r>
                      <a:r>
                        <a:rPr lang="fr">
                          <a:solidFill>
                            <a:schemeClr val="dk1"/>
                          </a:solidFill>
                        </a:rPr>
                        <a:t>tilisation du spectromètre UV-visible pour</a:t>
                      </a:r>
                      <a:endParaRPr>
                        <a:solidFill>
                          <a:schemeClr val="dk1"/>
                        </a:solidFill>
                      </a:endParaRPr>
                    </a:p>
                    <a:p>
                      <a:pPr indent="0" lvl="0" marL="0" rtl="0" algn="l">
                        <a:spcBef>
                          <a:spcPts val="0"/>
                        </a:spcBef>
                        <a:spcAft>
                          <a:spcPts val="0"/>
                        </a:spcAft>
                        <a:buNone/>
                      </a:pPr>
                      <a:r>
                        <a:rPr lang="fr">
                          <a:solidFill>
                            <a:schemeClr val="dk1"/>
                          </a:solidFill>
                        </a:rPr>
                        <a:t>visualiser différents spectres d’absorption</a:t>
                      </a:r>
                      <a:r>
                        <a:rPr lang="fr"/>
                        <a:t> </a:t>
                      </a:r>
                      <a:endParaRPr/>
                    </a:p>
                  </a:txBody>
                  <a:tcPr marT="91425" marB="91425" marR="91425" marL="91425"/>
                </a:tc>
              </a:tr>
            </a:tbl>
          </a:graphicData>
        </a:graphic>
      </p:graphicFrame>
      <p:sp>
        <p:nvSpPr>
          <p:cNvPr id="69" name="Google Shape;69;p15"/>
          <p:cNvSpPr txBox="1"/>
          <p:nvPr/>
        </p:nvSpPr>
        <p:spPr>
          <a:xfrm>
            <a:off x="952500" y="1098525"/>
            <a:ext cx="7239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500">
                <a:solidFill>
                  <a:schemeClr val="dk1"/>
                </a:solidFill>
              </a:rPr>
              <a:t>Objectifs :</a:t>
            </a:r>
            <a:endParaRPr sz="1500">
              <a:solidFill>
                <a:schemeClr val="dk1"/>
              </a:solidFill>
            </a:endParaRPr>
          </a:p>
          <a:p>
            <a:pPr indent="-323850" lvl="0" marL="457200" rtl="0" algn="l">
              <a:spcBef>
                <a:spcPts val="0"/>
              </a:spcBef>
              <a:spcAft>
                <a:spcPts val="0"/>
              </a:spcAft>
              <a:buClr>
                <a:schemeClr val="dk1"/>
              </a:buClr>
              <a:buSzPts val="1500"/>
              <a:buChar char="●"/>
            </a:pPr>
            <a:r>
              <a:rPr lang="fr" sz="1500">
                <a:solidFill>
                  <a:schemeClr val="dk1"/>
                </a:solidFill>
              </a:rPr>
              <a:t>Effectuer des mesures de propriétés physiques</a:t>
            </a:r>
            <a:endParaRPr sz="1500">
              <a:solidFill>
                <a:schemeClr val="dk1"/>
              </a:solidFill>
            </a:endParaRPr>
          </a:p>
          <a:p>
            <a:pPr indent="-323850" lvl="0" marL="457200" rtl="0" algn="l">
              <a:spcBef>
                <a:spcPts val="0"/>
              </a:spcBef>
              <a:spcAft>
                <a:spcPts val="0"/>
              </a:spcAft>
              <a:buClr>
                <a:schemeClr val="dk1"/>
              </a:buClr>
              <a:buSzPts val="1500"/>
              <a:buChar char="●"/>
            </a:pPr>
            <a:r>
              <a:rPr lang="fr" sz="1500">
                <a:solidFill>
                  <a:schemeClr val="dk1"/>
                </a:solidFill>
              </a:rPr>
              <a:t>R</a:t>
            </a:r>
            <a:r>
              <a:rPr lang="fr" sz="1500">
                <a:solidFill>
                  <a:schemeClr val="dk1"/>
                </a:solidFill>
              </a:rPr>
              <a:t>elier la structure moléculaire au type de rayonnement absorbé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Changement d’état</a:t>
            </a:r>
            <a:endParaRPr/>
          </a:p>
        </p:txBody>
      </p:sp>
      <p:sp>
        <p:nvSpPr>
          <p:cNvPr id="75" name="Google Shape;75;p16"/>
          <p:cNvSpPr txBox="1"/>
          <p:nvPr>
            <p:ph idx="1" type="body"/>
          </p:nvPr>
        </p:nvSpPr>
        <p:spPr>
          <a:xfrm>
            <a:off x="6488700" y="4753200"/>
            <a:ext cx="2655300" cy="3903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1200"/>
              </a:spcAft>
              <a:buNone/>
            </a:pPr>
            <a:r>
              <a:rPr lang="fr" sz="1100" u="sng">
                <a:solidFill>
                  <a:schemeClr val="hlink"/>
                </a:solidFill>
                <a:hlinkClick r:id="rId3"/>
              </a:rPr>
              <a:t>Thermodynamique - Diagramme P-T d'un corps pur (univ-lemans.fr)</a:t>
            </a:r>
            <a:endParaRPr/>
          </a:p>
        </p:txBody>
      </p:sp>
      <p:pic>
        <p:nvPicPr>
          <p:cNvPr id="76" name="Google Shape;76;p16"/>
          <p:cNvPicPr preferRelativeResize="0"/>
          <p:nvPr/>
        </p:nvPicPr>
        <p:blipFill>
          <a:blip r:embed="rId4">
            <a:alphaModFix/>
          </a:blip>
          <a:stretch>
            <a:fillRect/>
          </a:stretch>
        </p:blipFill>
        <p:spPr>
          <a:xfrm>
            <a:off x="1600150" y="1231750"/>
            <a:ext cx="5268099" cy="322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Banc </a:t>
            </a:r>
            <a:r>
              <a:rPr lang="fr"/>
              <a:t>Kofler</a:t>
            </a:r>
            <a:endParaRPr/>
          </a:p>
        </p:txBody>
      </p:sp>
      <p:sp>
        <p:nvSpPr>
          <p:cNvPr id="82" name="Google Shape;82;p17"/>
          <p:cNvSpPr txBox="1"/>
          <p:nvPr>
            <p:ph idx="1" type="body"/>
          </p:nvPr>
        </p:nvSpPr>
        <p:spPr>
          <a:xfrm>
            <a:off x="311700" y="1152475"/>
            <a:ext cx="4260300" cy="36318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fr" sz="1400">
                <a:solidFill>
                  <a:schemeClr val="dk1"/>
                </a:solidFill>
              </a:rPr>
              <a:t>Etape 1 : </a:t>
            </a:r>
            <a:r>
              <a:rPr lang="fr" sz="1200">
                <a:solidFill>
                  <a:schemeClr val="dk1"/>
                </a:solidFill>
              </a:rPr>
              <a:t>Placer une pointe de spatule du produit dont on veut mesurer le point de fusion sur le banc. Si la poudre n’est pas assez fine, utiliser la spatule pour la concasser finement.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fr" sz="1400">
                <a:solidFill>
                  <a:schemeClr val="dk1"/>
                </a:solidFill>
              </a:rPr>
              <a:t>Etape 2 : </a:t>
            </a:r>
            <a:r>
              <a:rPr lang="fr" sz="1200">
                <a:solidFill>
                  <a:schemeClr val="dk1"/>
                </a:solidFill>
              </a:rPr>
              <a:t>Prendre un ou deux grains et les faire avancer pour repérer la zone où ils fondent.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fr" sz="1400">
                <a:solidFill>
                  <a:schemeClr val="dk1"/>
                </a:solidFill>
              </a:rPr>
              <a:t>Etape 3 : </a:t>
            </a:r>
            <a:r>
              <a:rPr lang="fr" sz="1200">
                <a:solidFill>
                  <a:schemeClr val="dk1"/>
                </a:solidFill>
              </a:rPr>
              <a:t>Prendre l’ensemble de l’échantillon (si la quantité́ déposée n’est pas trop importante) et faire une ligne en diagonale afin que le début et la fin de la ligne ne soit pas à la même température.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fr" sz="1400">
                <a:solidFill>
                  <a:schemeClr val="dk1"/>
                </a:solidFill>
              </a:rPr>
              <a:t>Etape 4 : </a:t>
            </a:r>
            <a:r>
              <a:rPr lang="fr" sz="1200">
                <a:solidFill>
                  <a:schemeClr val="dk1"/>
                </a:solidFill>
              </a:rPr>
              <a:t>Faire avancer doucement la ligne avec une spatule plate jusqu’à la zone repérée précédemment. S’arrêter lorsque le début de la ligne est fondu alors que la fin ne l’est pas.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fr" sz="1400">
                <a:solidFill>
                  <a:schemeClr val="dk1"/>
                </a:solidFill>
              </a:rPr>
              <a:t>Etape 5 : </a:t>
            </a:r>
            <a:r>
              <a:rPr lang="fr" sz="1200">
                <a:solidFill>
                  <a:schemeClr val="dk1"/>
                </a:solidFill>
              </a:rPr>
              <a:t>Utiliser le curseur réglé précédemment pour lire la température de fusion mesurée.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fr" sz="1400">
                <a:solidFill>
                  <a:schemeClr val="dk1"/>
                </a:solidFill>
              </a:rPr>
              <a:t>Etape 6 : </a:t>
            </a:r>
            <a:r>
              <a:rPr lang="fr" sz="1200">
                <a:solidFill>
                  <a:schemeClr val="dk1"/>
                </a:solidFill>
              </a:rPr>
              <a:t>Nettoyer le banc avec un coton imbibé d’éthanol. </a:t>
            </a:r>
            <a:endParaRPr/>
          </a:p>
        </p:txBody>
      </p:sp>
      <p:pic>
        <p:nvPicPr>
          <p:cNvPr id="83" name="Google Shape;83;p17"/>
          <p:cNvPicPr preferRelativeResize="0"/>
          <p:nvPr/>
        </p:nvPicPr>
        <p:blipFill rotWithShape="1">
          <a:blip r:embed="rId3">
            <a:alphaModFix/>
          </a:blip>
          <a:srcRect b="0" l="3102" r="11427" t="7978"/>
          <a:stretch/>
        </p:blipFill>
        <p:spPr>
          <a:xfrm>
            <a:off x="4650700" y="1152475"/>
            <a:ext cx="4127124" cy="1525850"/>
          </a:xfrm>
          <a:prstGeom prst="rect">
            <a:avLst/>
          </a:prstGeom>
          <a:noFill/>
          <a:ln>
            <a:noFill/>
          </a:ln>
        </p:spPr>
      </p:pic>
      <p:sp>
        <p:nvSpPr>
          <p:cNvPr id="84" name="Google Shape;84;p17"/>
          <p:cNvSpPr txBox="1"/>
          <p:nvPr/>
        </p:nvSpPr>
        <p:spPr>
          <a:xfrm>
            <a:off x="4825250" y="2678325"/>
            <a:ext cx="38499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50">
                <a:solidFill>
                  <a:srgbClr val="202122"/>
                </a:solidFill>
                <a:highlight>
                  <a:srgbClr val="FFFFFF"/>
                </a:highlight>
              </a:rPr>
              <a:t>Le </a:t>
            </a:r>
            <a:r>
              <a:rPr b="1" lang="fr" sz="1050">
                <a:solidFill>
                  <a:srgbClr val="202122"/>
                </a:solidFill>
                <a:highlight>
                  <a:srgbClr val="FFFFFF"/>
                </a:highlight>
              </a:rPr>
              <a:t>banc Kofler</a:t>
            </a:r>
            <a:r>
              <a:rPr lang="fr" sz="1050">
                <a:solidFill>
                  <a:srgbClr val="202122"/>
                </a:solidFill>
                <a:highlight>
                  <a:srgbClr val="FFFFFF"/>
                </a:highlight>
              </a:rPr>
              <a:t> ou table chauffante de Kofler, est un appareil de mesure permettant d'estimer la </a:t>
            </a:r>
            <a:r>
              <a:rPr lang="fr" sz="1050">
                <a:solidFill>
                  <a:srgbClr val="202122"/>
                </a:solidFill>
                <a:highlight>
                  <a:srgbClr val="FFFFFF"/>
                </a:highlight>
              </a:rPr>
              <a:t>Température</a:t>
            </a:r>
            <a:r>
              <a:rPr lang="fr" sz="1050">
                <a:solidFill>
                  <a:srgbClr val="202122"/>
                </a:solidFill>
                <a:highlight>
                  <a:srgbClr val="FFFFFF"/>
                </a:highlight>
              </a:rPr>
              <a:t> de fusion d'une matière, développé par  </a:t>
            </a:r>
            <a:r>
              <a:rPr lang="fr" sz="1050">
                <a:solidFill>
                  <a:schemeClr val="dk1"/>
                </a:solidFill>
                <a:highlight>
                  <a:srgbClr val="FFFFFF"/>
                </a:highlight>
                <a:uFill>
                  <a:noFill/>
                </a:uFill>
                <a:hlinkClick r:id="rId4">
                  <a:extLst>
                    <a:ext uri="{A12FA001-AC4F-418D-AE19-62706E023703}">
                      <ahyp:hlinkClr val="tx"/>
                    </a:ext>
                  </a:extLst>
                </a:hlinkClick>
              </a:rPr>
              <a:t>Adelheid et Ludwig Kofler</a:t>
            </a:r>
            <a:r>
              <a:rPr lang="fr" sz="1050">
                <a:solidFill>
                  <a:schemeClr val="dk1"/>
                </a:solidFill>
                <a:highlight>
                  <a:srgbClr val="FFFFFF"/>
                </a:highlight>
              </a:rPr>
              <a:t>. </a:t>
            </a:r>
            <a:endParaRPr>
              <a:solidFill>
                <a:schemeClr val="dk1"/>
              </a:solidFill>
            </a:endParaRPr>
          </a:p>
        </p:txBody>
      </p:sp>
      <p:pic>
        <p:nvPicPr>
          <p:cNvPr id="85" name="Google Shape;85;p17"/>
          <p:cNvPicPr preferRelativeResize="0"/>
          <p:nvPr/>
        </p:nvPicPr>
        <p:blipFill>
          <a:blip r:embed="rId5">
            <a:alphaModFix/>
          </a:blip>
          <a:stretch>
            <a:fillRect/>
          </a:stretch>
        </p:blipFill>
        <p:spPr>
          <a:xfrm>
            <a:off x="6416550" y="4914675"/>
            <a:ext cx="2727449" cy="22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1" name="Google Shape;91;p18"/>
          <p:cNvSpPr txBox="1"/>
          <p:nvPr>
            <p:ph idx="1" type="body"/>
          </p:nvPr>
        </p:nvSpPr>
        <p:spPr>
          <a:xfrm>
            <a:off x="311700" y="1152475"/>
            <a:ext cx="1967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1445900" y="1152475"/>
            <a:ext cx="6560100" cy="3244202"/>
          </a:xfrm>
          <a:prstGeom prst="rect">
            <a:avLst/>
          </a:prstGeom>
          <a:noFill/>
          <a:ln>
            <a:noFill/>
          </a:ln>
        </p:spPr>
      </p:pic>
      <p:sp>
        <p:nvSpPr>
          <p:cNvPr id="93" name="Google Shape;93;p18"/>
          <p:cNvSpPr txBox="1"/>
          <p:nvPr/>
        </p:nvSpPr>
        <p:spPr>
          <a:xfrm>
            <a:off x="7176600" y="4743300"/>
            <a:ext cx="196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Source: Daumarie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Pycnomètre</a:t>
            </a:r>
            <a:endParaRPr/>
          </a:p>
        </p:txBody>
      </p:sp>
      <p:sp>
        <p:nvSpPr>
          <p:cNvPr id="99" name="Google Shape;99;p19"/>
          <p:cNvSpPr txBox="1"/>
          <p:nvPr>
            <p:ph idx="1" type="body"/>
          </p:nvPr>
        </p:nvSpPr>
        <p:spPr>
          <a:xfrm>
            <a:off x="7143900" y="4712300"/>
            <a:ext cx="2000100" cy="431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1200"/>
              </a:spcAft>
              <a:buNone/>
            </a:pPr>
            <a:r>
              <a:rPr lang="fr" sz="1100" u="sng">
                <a:solidFill>
                  <a:schemeClr val="hlink"/>
                </a:solidFill>
                <a:hlinkClick r:id="rId3"/>
              </a:rPr>
              <a:t>Pycnomètre — Wikipédia (wikipedia.org)</a:t>
            </a:r>
            <a:endParaRPr/>
          </a:p>
        </p:txBody>
      </p:sp>
      <p:pic>
        <p:nvPicPr>
          <p:cNvPr id="100" name="Google Shape;100;p19"/>
          <p:cNvPicPr preferRelativeResize="0"/>
          <p:nvPr/>
        </p:nvPicPr>
        <p:blipFill>
          <a:blip r:embed="rId4">
            <a:alphaModFix/>
          </a:blip>
          <a:stretch>
            <a:fillRect/>
          </a:stretch>
        </p:blipFill>
        <p:spPr>
          <a:xfrm>
            <a:off x="2720625" y="2110875"/>
            <a:ext cx="1609875" cy="2325375"/>
          </a:xfrm>
          <a:prstGeom prst="rect">
            <a:avLst/>
          </a:prstGeom>
          <a:noFill/>
          <a:ln>
            <a:noFill/>
          </a:ln>
        </p:spPr>
      </p:pic>
      <p:pic>
        <p:nvPicPr>
          <p:cNvPr id="101" name="Google Shape;101;p19"/>
          <p:cNvPicPr preferRelativeResize="0"/>
          <p:nvPr/>
        </p:nvPicPr>
        <p:blipFill>
          <a:blip r:embed="rId5">
            <a:alphaModFix/>
          </a:blip>
          <a:stretch>
            <a:fillRect/>
          </a:stretch>
        </p:blipFill>
        <p:spPr>
          <a:xfrm>
            <a:off x="311700" y="1085400"/>
            <a:ext cx="6647069" cy="957813"/>
          </a:xfrm>
          <a:prstGeom prst="rect">
            <a:avLst/>
          </a:prstGeom>
          <a:noFill/>
          <a:ln>
            <a:noFill/>
          </a:ln>
        </p:spPr>
      </p:pic>
      <p:pic>
        <p:nvPicPr>
          <p:cNvPr id="102" name="Google Shape;102;p19"/>
          <p:cNvPicPr preferRelativeResize="0"/>
          <p:nvPr/>
        </p:nvPicPr>
        <p:blipFill>
          <a:blip r:embed="rId6">
            <a:alphaModFix/>
          </a:blip>
          <a:stretch>
            <a:fillRect/>
          </a:stretch>
        </p:blipFill>
        <p:spPr>
          <a:xfrm>
            <a:off x="5492600" y="1424925"/>
            <a:ext cx="1651300" cy="3471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CCM sur couche mince</a:t>
            </a:r>
            <a:endParaRPr/>
          </a:p>
        </p:txBody>
      </p:sp>
      <p:sp>
        <p:nvSpPr>
          <p:cNvPr id="108" name="Google Shape;108;p20"/>
          <p:cNvSpPr txBox="1"/>
          <p:nvPr>
            <p:ph idx="1" type="body"/>
          </p:nvPr>
        </p:nvSpPr>
        <p:spPr>
          <a:xfrm>
            <a:off x="6760125" y="4732850"/>
            <a:ext cx="2383800" cy="410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1200"/>
              </a:spcAft>
              <a:buNone/>
            </a:pPr>
            <a:r>
              <a:rPr lang="fr" sz="1100" u="sng">
                <a:solidFill>
                  <a:schemeClr val="hlink"/>
                </a:solidFill>
                <a:hlinkClick r:id="rId3"/>
              </a:rPr>
              <a:t>Guide : La chromatographie sur Couche Mince (CCM) | Interchim - Blog France</a:t>
            </a:r>
            <a:endParaRPr/>
          </a:p>
        </p:txBody>
      </p:sp>
      <p:pic>
        <p:nvPicPr>
          <p:cNvPr id="109" name="Google Shape;109;p20"/>
          <p:cNvPicPr preferRelativeResize="0"/>
          <p:nvPr/>
        </p:nvPicPr>
        <p:blipFill>
          <a:blip r:embed="rId4">
            <a:alphaModFix/>
          </a:blip>
          <a:stretch>
            <a:fillRect/>
          </a:stretch>
        </p:blipFill>
        <p:spPr>
          <a:xfrm>
            <a:off x="311700" y="1064000"/>
            <a:ext cx="4362524" cy="2395650"/>
          </a:xfrm>
          <a:prstGeom prst="rect">
            <a:avLst/>
          </a:prstGeom>
          <a:noFill/>
          <a:ln>
            <a:noFill/>
          </a:ln>
        </p:spPr>
      </p:pic>
      <p:pic>
        <p:nvPicPr>
          <p:cNvPr id="110" name="Google Shape;110;p20"/>
          <p:cNvPicPr preferRelativeResize="0"/>
          <p:nvPr/>
        </p:nvPicPr>
        <p:blipFill>
          <a:blip r:embed="rId5">
            <a:alphaModFix/>
          </a:blip>
          <a:stretch>
            <a:fillRect/>
          </a:stretch>
        </p:blipFill>
        <p:spPr>
          <a:xfrm rot="5400000">
            <a:off x="4863812" y="1318463"/>
            <a:ext cx="3979451" cy="2383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Rayonnement dans la chimie</a:t>
            </a:r>
            <a:endParaRPr/>
          </a:p>
        </p:txBody>
      </p:sp>
      <p:pic>
        <p:nvPicPr>
          <p:cNvPr id="116" name="Google Shape;116;p21"/>
          <p:cNvPicPr preferRelativeResize="0"/>
          <p:nvPr/>
        </p:nvPicPr>
        <p:blipFill>
          <a:blip r:embed="rId3">
            <a:alphaModFix/>
          </a:blip>
          <a:stretch>
            <a:fillRect/>
          </a:stretch>
        </p:blipFill>
        <p:spPr>
          <a:xfrm>
            <a:off x="515238" y="1017725"/>
            <a:ext cx="8113526" cy="1589450"/>
          </a:xfrm>
          <a:prstGeom prst="rect">
            <a:avLst/>
          </a:prstGeom>
          <a:noFill/>
          <a:ln>
            <a:noFill/>
          </a:ln>
        </p:spPr>
      </p:pic>
      <p:sp>
        <p:nvSpPr>
          <p:cNvPr id="117" name="Google Shape;117;p21"/>
          <p:cNvSpPr txBox="1"/>
          <p:nvPr/>
        </p:nvSpPr>
        <p:spPr>
          <a:xfrm>
            <a:off x="7137600" y="4266300"/>
            <a:ext cx="2006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700" u="sng">
                <a:solidFill>
                  <a:schemeClr val="hlink"/>
                </a:solidFill>
                <a:hlinkClick r:id="rId4"/>
              </a:rPr>
              <a:t>Spectre électromagnétique — Wikipédia (wikipedia.org)</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r" sz="700" u="sng">
                <a:solidFill>
                  <a:schemeClr val="hlink"/>
                </a:solidFill>
                <a:hlinkClick r:id="rId5"/>
              </a:rPr>
              <a:t>Analyse spectrale en chimie un cours de physique-chimie en terminale S proposé par lyceum un site open-source pour le lycée</a:t>
            </a:r>
            <a:endParaRPr sz="1000"/>
          </a:p>
        </p:txBody>
      </p:sp>
      <p:pic>
        <p:nvPicPr>
          <p:cNvPr id="118" name="Google Shape;118;p21"/>
          <p:cNvPicPr preferRelativeResize="0"/>
          <p:nvPr/>
        </p:nvPicPr>
        <p:blipFill>
          <a:blip r:embed="rId6">
            <a:alphaModFix/>
          </a:blip>
          <a:stretch>
            <a:fillRect/>
          </a:stretch>
        </p:blipFill>
        <p:spPr>
          <a:xfrm>
            <a:off x="515250" y="2765750"/>
            <a:ext cx="4173412" cy="2091875"/>
          </a:xfrm>
          <a:prstGeom prst="rect">
            <a:avLst/>
          </a:prstGeom>
          <a:noFill/>
          <a:ln>
            <a:noFill/>
          </a:ln>
        </p:spPr>
      </p:pic>
      <p:sp>
        <p:nvSpPr>
          <p:cNvPr id="119" name="Google Shape;119;p21"/>
          <p:cNvSpPr/>
          <p:nvPr/>
        </p:nvSpPr>
        <p:spPr>
          <a:xfrm>
            <a:off x="543400" y="3736975"/>
            <a:ext cx="4145100" cy="112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