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56" r:id="rId5"/>
    <p:sldId id="263" r:id="rId6"/>
    <p:sldId id="257" r:id="rId7"/>
    <p:sldId id="259" r:id="rId8"/>
    <p:sldId id="258" r:id="rId9"/>
    <p:sldId id="26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101" d="100"/>
          <a:sy n="101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8BB1C-7BA0-480E-880A-7A604559B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98DF3B-BA4B-4524-8085-66052DDA6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C9CA2-50A8-4753-A164-5E937245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50270E-657F-4F68-AC7D-FC6F590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6D799F-7C6C-415A-B915-291A42F9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13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B8D32-A2D8-4784-B687-F1F13E8D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9E8D54-1C97-4FEF-A48D-0B9840A68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0ED109-5DC0-4994-96F5-96E34033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120E2-5EE8-4F43-AAD7-B00DD315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5BCA59-309A-4B10-8637-C423A8D1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4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5D5BC2-3C63-46AB-B56D-957B27B02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8A7DF1-6A63-4F7A-8E1C-7AB4AD41D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FF1248-11CA-4E5F-BE5F-4AAEA4CA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C02A41-2141-4F05-9547-BA4CA83A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827FC1-6E85-43DD-9A9F-90972584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68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3FEEF-56A2-442E-A2DB-65381D90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537B06-4770-4641-B5E5-28C2FF793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BB7ED0-9565-4D94-9CF2-7442A3A9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40255-AB88-44FA-836D-9854D87B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16144-928F-4049-86AB-CAD2961C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6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E0179-8D95-4C2B-BC76-11B50B75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48AAA-57AC-436F-8B50-28355F617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DE243C-B9B0-4BE3-827A-0822055C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67CB6C-6ADE-4DDA-A30E-C52C2F0C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D0160-D956-4D9A-B1A6-8A458CF8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7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DDEDD-6AFF-46AF-8D47-6178946B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2A81F-2B5B-4647-9C4E-78DE934AE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AB0D65-3687-4E7C-B37B-E42A04D84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12BD3F-57E3-45FB-A3C6-426FB11F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D1C804-AA8A-48BA-8DFB-B858728E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D0EFA-A5F3-465D-9C3D-3C3035D5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15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25780-DD21-4059-B9CA-64EF88A6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21DCD7-6F46-4359-8F2D-37000DC1F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A50E2C-9CF3-4DC8-8006-8455BAF90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E0288-DA9D-485D-BA1B-FA2C0BE5C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B6302C-9584-4F9E-8655-C7F24756D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57195C-41EE-472D-9F6F-791801A5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16C415-1656-4795-99A6-21BCCA65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40B67A-BF63-4138-8DFA-DB58F92D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1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C1882-7B91-4B9C-94C9-D07E8C21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2CA8F4-024D-4DCE-9699-5A2AEF2C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902C7-20AA-415B-8012-37E663F8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87DF0C-DC75-4E1A-9F88-61423867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27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EB2E82-1040-49B1-8EDC-118E2C64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AC9FBF-3EA3-4681-AE66-14224D36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E7018D-FF1B-44D5-956D-7C6C977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63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AD760-435D-4072-8F5E-4F92C0CE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EFD9A1-B39B-4271-BC91-8D941FEA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795AF6-A410-4107-B796-B7F0EBEA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10A1DC-08E5-47C0-9852-92B18130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E65FB9-F9EF-424A-8D2C-26CFC1AA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83A28E-E8DE-49AE-9EF2-53D4E6C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97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5E0F2-B05C-4132-8C7D-46C13697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5CCE42-45FC-4CEE-887E-314FE77CE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CD69DE-2977-4DD3-85DF-9C9EA9B3E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6D7D58-CA06-4E1C-B6DF-BF3AFBA0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29D095-17D1-45BE-A107-4E5AA6BF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16239E-D685-4AC7-940D-79526CE3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8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D1C080-AF3E-40B6-A776-0A0FAE40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2150DF-9009-455D-9BCB-27920CC79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0EFB5-D064-4D01-9B56-91BDDCD4C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06E8-4B3B-4325-B394-9B83952D294F}" type="datetimeFigureOut">
              <a:rPr lang="fr-FR" smtClean="0"/>
              <a:t>16/03/2022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41015-1F73-4CE3-8602-74AA66596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34EC5-8534-47FA-BB8E-3F7AD8C29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DEF7-EA3A-4E22-BF2D-151390C3E1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9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6DADD-F4F9-4FC2-9533-D92EB1DC0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Titrages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9D4F4A-F624-436D-9710-CE0C9852DC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</a:t>
            </a:r>
            <a:r>
              <a:rPr lang="fr-FR" baseline="30000" dirty="0"/>
              <a:t>ère  </a:t>
            </a:r>
            <a:r>
              <a:rPr lang="fr-FR" dirty="0"/>
              <a:t>générale de spécialité</a:t>
            </a:r>
          </a:p>
          <a:p>
            <a:endParaRPr lang="fr-FR" dirty="0"/>
          </a:p>
          <a:p>
            <a:r>
              <a:rPr lang="fr-FR" dirty="0"/>
              <a:t>Elément imposé :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i="0" dirty="0">
                <a:solidFill>
                  <a:srgbClr val="FF0000"/>
                </a:solidFill>
                <a:effectLst/>
                <a:latin typeface="Whitney"/>
              </a:rPr>
              <a:t>Réaliser un titrage direct avec repérage colorimétrique de l’équivalence pour déterminer la quantité de matière d’une espèce dans un échantillon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9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45603-93A9-493B-AF52-41D2CFD0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498" y="109382"/>
            <a:ext cx="5794219" cy="1325563"/>
          </a:xfrm>
        </p:spPr>
        <p:txBody>
          <a:bodyPr/>
          <a:lstStyle/>
          <a:p>
            <a:r>
              <a:rPr lang="fr-FR" dirty="0"/>
              <a:t>Repère de progressivité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603C036-3FBA-4AD4-AAF8-C8B96CF1F28F}"/>
              </a:ext>
            </a:extLst>
          </p:cNvPr>
          <p:cNvGrpSpPr/>
          <p:nvPr/>
        </p:nvGrpSpPr>
        <p:grpSpPr>
          <a:xfrm>
            <a:off x="1140736" y="1810693"/>
            <a:ext cx="4200809" cy="669957"/>
            <a:chOff x="1140736" y="1810693"/>
            <a:chExt cx="4200809" cy="669957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48E7FD6-8B6C-408E-8652-22995F7D93A2}"/>
                </a:ext>
              </a:extLst>
            </p:cNvPr>
            <p:cNvSpPr/>
            <p:nvPr/>
          </p:nvSpPr>
          <p:spPr>
            <a:xfrm>
              <a:off x="1149790" y="1810693"/>
              <a:ext cx="3929204" cy="66995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5FD29D5-7CFD-477D-AE86-4683008F0B61}"/>
                </a:ext>
              </a:extLst>
            </p:cNvPr>
            <p:cNvSpPr txBox="1"/>
            <p:nvPr/>
          </p:nvSpPr>
          <p:spPr>
            <a:xfrm>
              <a:off x="1140736" y="1955549"/>
              <a:ext cx="4200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concentration (mol/L)          absorbance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35ACE536-D54A-459B-8C1F-2BCB87B2E9E8}"/>
                </a:ext>
              </a:extLst>
            </p:cNvPr>
            <p:cNvCxnSpPr/>
            <p:nvPr/>
          </p:nvCxnSpPr>
          <p:spPr>
            <a:xfrm>
              <a:off x="3358836" y="2163778"/>
              <a:ext cx="3983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700E850F-5EF8-4DF7-B1F5-1DAD1F86E108}"/>
              </a:ext>
            </a:extLst>
          </p:cNvPr>
          <p:cNvGrpSpPr/>
          <p:nvPr/>
        </p:nvGrpSpPr>
        <p:grpSpPr>
          <a:xfrm>
            <a:off x="1154316" y="3004241"/>
            <a:ext cx="4807391" cy="669957"/>
            <a:chOff x="1149790" y="1810693"/>
            <a:chExt cx="4807391" cy="669957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FEB4EF3-D1AC-4B93-AD45-56DF276330BC}"/>
                </a:ext>
              </a:extLst>
            </p:cNvPr>
            <p:cNvSpPr/>
            <p:nvPr/>
          </p:nvSpPr>
          <p:spPr>
            <a:xfrm>
              <a:off x="1149790" y="1810693"/>
              <a:ext cx="3929204" cy="66995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6198221-41FB-4029-BED7-31D32E578BFF}"/>
                </a:ext>
              </a:extLst>
            </p:cNvPr>
            <p:cNvSpPr txBox="1"/>
            <p:nvPr/>
          </p:nvSpPr>
          <p:spPr>
            <a:xfrm>
              <a:off x="1756372" y="1961005"/>
              <a:ext cx="4200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Réaction d’oxydoréduction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EDDBDB5-E45F-4B55-86C2-0FA8A4B997C5}"/>
              </a:ext>
            </a:extLst>
          </p:cNvPr>
          <p:cNvGrpSpPr/>
          <p:nvPr/>
        </p:nvGrpSpPr>
        <p:grpSpPr>
          <a:xfrm>
            <a:off x="1149789" y="4197788"/>
            <a:ext cx="4946211" cy="669957"/>
            <a:chOff x="1149790" y="1810693"/>
            <a:chExt cx="4946211" cy="669957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F5AB285-FAB7-40D9-9294-2253293C9793}"/>
                </a:ext>
              </a:extLst>
            </p:cNvPr>
            <p:cNvSpPr/>
            <p:nvPr/>
          </p:nvSpPr>
          <p:spPr>
            <a:xfrm>
              <a:off x="1149790" y="1810693"/>
              <a:ext cx="3929204" cy="66995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1F71BB4-7638-4D23-9489-57AA13A425CF}"/>
                </a:ext>
              </a:extLst>
            </p:cNvPr>
            <p:cNvSpPr txBox="1"/>
            <p:nvPr/>
          </p:nvSpPr>
          <p:spPr>
            <a:xfrm>
              <a:off x="1895192" y="1972497"/>
              <a:ext cx="4200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Tableau d’avancement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58B9708-B096-4B6B-97FB-298F2BA333EE}"/>
              </a:ext>
            </a:extLst>
          </p:cNvPr>
          <p:cNvGrpSpPr/>
          <p:nvPr/>
        </p:nvGrpSpPr>
        <p:grpSpPr>
          <a:xfrm>
            <a:off x="5780637" y="3004241"/>
            <a:ext cx="5257047" cy="834428"/>
            <a:chOff x="5780637" y="3004241"/>
            <a:chExt cx="5257047" cy="834428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76000A0-C58C-455F-AB0C-D112801DFF43}"/>
                </a:ext>
              </a:extLst>
            </p:cNvPr>
            <p:cNvSpPr/>
            <p:nvPr/>
          </p:nvSpPr>
          <p:spPr>
            <a:xfrm>
              <a:off x="7858408" y="3004241"/>
              <a:ext cx="2779414" cy="8344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FF65ED8E-CBF1-4149-A6A0-05AD748E556F}"/>
                </a:ext>
              </a:extLst>
            </p:cNvPr>
            <p:cNvSpPr/>
            <p:nvPr/>
          </p:nvSpPr>
          <p:spPr>
            <a:xfrm>
              <a:off x="5780637" y="3189257"/>
              <a:ext cx="1575303" cy="48494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8094A83-F2DF-4230-AC03-42C2C4F8A2D8}"/>
                </a:ext>
              </a:extLst>
            </p:cNvPr>
            <p:cNvSpPr txBox="1"/>
            <p:nvPr/>
          </p:nvSpPr>
          <p:spPr>
            <a:xfrm>
              <a:off x="8130767" y="3244334"/>
              <a:ext cx="2906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Titrage colorimétrique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1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29BD9-0912-46CF-B943-CB9EFDF0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64" y="70985"/>
            <a:ext cx="10515600" cy="1325563"/>
          </a:xfrm>
        </p:spPr>
        <p:txBody>
          <a:bodyPr/>
          <a:lstStyle/>
          <a:p>
            <a:r>
              <a:rPr lang="fr-FR" dirty="0"/>
              <a:t>Objectifs de la leçon :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BFD48A94-A209-4A9D-83CB-AC17659C8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34197"/>
              </p:ext>
            </p:extLst>
          </p:nvPr>
        </p:nvGraphicFramePr>
        <p:xfrm>
          <a:off x="836942" y="1615958"/>
          <a:ext cx="9873309" cy="466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103">
                  <a:extLst>
                    <a:ext uri="{9D8B030D-6E8A-4147-A177-3AD203B41FA5}">
                      <a16:colId xmlns:a16="http://schemas.microsoft.com/office/drawing/2014/main" val="2321811823"/>
                    </a:ext>
                  </a:extLst>
                </a:gridCol>
                <a:gridCol w="3291103">
                  <a:extLst>
                    <a:ext uri="{9D8B030D-6E8A-4147-A177-3AD203B41FA5}">
                      <a16:colId xmlns:a16="http://schemas.microsoft.com/office/drawing/2014/main" val="2682761313"/>
                    </a:ext>
                  </a:extLst>
                </a:gridCol>
                <a:gridCol w="3291103">
                  <a:extLst>
                    <a:ext uri="{9D8B030D-6E8A-4147-A177-3AD203B41FA5}">
                      <a16:colId xmlns:a16="http://schemas.microsoft.com/office/drawing/2014/main" val="1678704105"/>
                    </a:ext>
                  </a:extLst>
                </a:gridCol>
              </a:tblGrid>
              <a:tr h="551131">
                <a:tc>
                  <a:txBody>
                    <a:bodyPr/>
                    <a:lstStyle/>
                    <a:p>
                      <a:r>
                        <a:rPr lang="fr-FR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Vu précédemment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Eléments mis en œuvre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80195"/>
                  </a:ext>
                </a:extLst>
              </a:tr>
              <a:tr h="551131">
                <a:tc>
                  <a:txBody>
                    <a:bodyPr/>
                    <a:lstStyle/>
                    <a:p>
                      <a:r>
                        <a:rPr lang="fr-FR" dirty="0"/>
                        <a:t>Principe du dosage par titrage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Dosage par étalonnage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-Expérience introductive</a:t>
                      </a:r>
                    </a:p>
                    <a:p>
                      <a:r>
                        <a:rPr lang="fr-FR" dirty="0"/>
                        <a:t>-Schéma du montage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68022"/>
                  </a:ext>
                </a:extLst>
              </a:tr>
              <a:tr h="1004650">
                <a:tc>
                  <a:txBody>
                    <a:bodyPr/>
                    <a:lstStyle/>
                    <a:p>
                      <a:r>
                        <a:rPr lang="fr-FR" dirty="0"/>
                        <a:t>Relier les quantités de matières de réactifs introduits à l’état final du système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Tableau d’avancement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-Tableau d’avancement pour différents volume versé </a:t>
                      </a:r>
                    </a:p>
                    <a:p>
                      <a:r>
                        <a:rPr lang="fr-FR" dirty="0"/>
                        <a:t>-graphe montrant les différents n(t)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97872"/>
                  </a:ext>
                </a:extLst>
              </a:tr>
              <a:tr h="551131">
                <a:tc>
                  <a:txBody>
                    <a:bodyPr/>
                    <a:lstStyle/>
                    <a:p>
                      <a:r>
                        <a:rPr lang="fr-FR" dirty="0"/>
                        <a:t>Notion d’équivalence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-réactif limitant</a:t>
                      </a:r>
                    </a:p>
                    <a:p>
                      <a:r>
                        <a:rPr lang="fr-FR" dirty="0"/>
                        <a:t>-proportion stœchiométrique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653"/>
                  </a:ext>
                </a:extLst>
              </a:tr>
              <a:tr h="551131">
                <a:tc>
                  <a:txBody>
                    <a:bodyPr/>
                    <a:lstStyle/>
                    <a:p>
                      <a:r>
                        <a:rPr lang="fr-FR" dirty="0"/>
                        <a:t>Expliquer le changement de couleur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-espèce coloré</a:t>
                      </a:r>
                    </a:p>
                    <a:p>
                      <a:r>
                        <a:rPr lang="fr-FR" dirty="0"/>
                        <a:t>-absorbance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 avec le cas simple d’une seule espèce coloré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06186"/>
                  </a:ext>
                </a:extLst>
              </a:tr>
              <a:tr h="551131">
                <a:tc>
                  <a:txBody>
                    <a:bodyPr/>
                    <a:lstStyle/>
                    <a:p>
                      <a:r>
                        <a:rPr lang="fr-FR" dirty="0"/>
                        <a:t>Réaliser un titrage direct avec repérage colorimétrique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capacité expérimentale : dilution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Expérience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3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7D3FB-8F2F-4930-800E-411D4FAF5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0"/>
            <a:ext cx="9144000" cy="2387600"/>
          </a:xfrm>
        </p:spPr>
        <p:txBody>
          <a:bodyPr/>
          <a:lstStyle/>
          <a:p>
            <a:r>
              <a:rPr lang="fr-FR" dirty="0"/>
              <a:t>Titrages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B83821-0BF5-4E76-9AB2-941B21254A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hloroses et défaut de nutrition - Jardins de France">
            <a:extLst>
              <a:ext uri="{FF2B5EF4-FFF2-40B4-BE49-F238E27FC236}">
                <a16:creationId xmlns:a16="http://schemas.microsoft.com/office/drawing/2014/main" id="{8DC4AAE9-BACA-4331-9CD5-92142E78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9" y="2729819"/>
            <a:ext cx="5680075" cy="384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724DE4-5CA5-4434-81AB-EBED8F2C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2" t="19523" r="33400" b="15291"/>
          <a:stretch/>
        </p:blipFill>
        <p:spPr>
          <a:xfrm>
            <a:off x="6581868" y="2235201"/>
            <a:ext cx="4354717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1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4E0BE3-0B85-4009-B494-532EFFA26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02401"/>
            <a:ext cx="10905066" cy="36531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DD1EFA-A604-4907-929C-2D32D1889BA9}"/>
              </a:ext>
            </a:extLst>
          </p:cNvPr>
          <p:cNvSpPr txBox="1"/>
          <p:nvPr/>
        </p:nvSpPr>
        <p:spPr>
          <a:xfrm>
            <a:off x="3371272" y="434109"/>
            <a:ext cx="5846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Expérience introductive 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93B7838-00C0-4D55-93AA-026ACCF34FF9}"/>
              </a:ext>
            </a:extLst>
          </p:cNvPr>
          <p:cNvSpPr/>
          <p:nvPr/>
        </p:nvSpPr>
        <p:spPr>
          <a:xfrm>
            <a:off x="5449455" y="4461164"/>
            <a:ext cx="997527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8DCA1B7-4544-4E01-AC87-A1B000E4E956}"/>
              </a:ext>
            </a:extLst>
          </p:cNvPr>
          <p:cNvSpPr/>
          <p:nvPr/>
        </p:nvSpPr>
        <p:spPr>
          <a:xfrm>
            <a:off x="8824889" y="4461164"/>
            <a:ext cx="997527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BA9C9C-195A-4098-A6F4-3E6B292FE7E3}"/>
              </a:ext>
            </a:extLst>
          </p:cNvPr>
          <p:cNvSpPr txBox="1"/>
          <p:nvPr/>
        </p:nvSpPr>
        <p:spPr>
          <a:xfrm>
            <a:off x="9949758" y="2426329"/>
            <a:ext cx="2242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Changement de couleur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A47BB-0E3B-4ECC-844C-B2A3C12CD612}"/>
              </a:ext>
            </a:extLst>
          </p:cNvPr>
          <p:cNvSpPr/>
          <p:nvPr/>
        </p:nvSpPr>
        <p:spPr>
          <a:xfrm>
            <a:off x="5205743" y="3551673"/>
            <a:ext cx="3619146" cy="2114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16534-C54D-43A9-A1B4-A83211963CC9}"/>
              </a:ext>
            </a:extLst>
          </p:cNvPr>
          <p:cNvSpPr/>
          <p:nvPr/>
        </p:nvSpPr>
        <p:spPr>
          <a:xfrm>
            <a:off x="8582685" y="2260822"/>
            <a:ext cx="3545210" cy="3524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1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08488-250E-4FF0-94EA-685524AA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636" y="0"/>
            <a:ext cx="7058891" cy="1325563"/>
          </a:xfrm>
        </p:spPr>
        <p:txBody>
          <a:bodyPr/>
          <a:lstStyle/>
          <a:p>
            <a:r>
              <a:rPr lang="fr-FR" dirty="0"/>
              <a:t>I-2) Dispositif expérimental</a:t>
            </a:r>
          </a:p>
        </p:txBody>
      </p:sp>
      <p:pic>
        <p:nvPicPr>
          <p:cNvPr id="2050" name="Picture 2" descr="Dosage par titrage : Résumé et révision - Physique-chimie | SchoolMouv">
            <a:extLst>
              <a:ext uri="{FF2B5EF4-FFF2-40B4-BE49-F238E27FC236}">
                <a16:creationId xmlns:a16="http://schemas.microsoft.com/office/drawing/2014/main" id="{5EBF7496-13CA-4CF0-B7E8-294D8E0EB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6" y="1009432"/>
            <a:ext cx="5144052" cy="61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4955A98-C92E-4F06-9318-2A780C717419}"/>
                  </a:ext>
                </a:extLst>
              </p:cNvPr>
              <p:cNvSpPr txBox="1"/>
              <p:nvPr/>
            </p:nvSpPr>
            <p:spPr>
              <a:xfrm>
                <a:off x="4700433" y="2640015"/>
                <a:ext cx="2697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𝑀𝑛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à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𝑐𝑜𝑛𝑐𝑒𝑛𝑡𝑟𝑎𝑡𝑖𝑜𝑛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4955A98-C92E-4F06-9318-2A780C717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433" y="2640015"/>
                <a:ext cx="2697985" cy="369332"/>
              </a:xfrm>
              <a:prstGeom prst="rect">
                <a:avLst/>
              </a:prstGeom>
              <a:blipFill>
                <a:blip r:embed="rId3"/>
                <a:stretch>
                  <a:fillRect r="-108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A63B915-59BF-4F2F-A1AD-A1D5C0753C5C}"/>
              </a:ext>
            </a:extLst>
          </p:cNvPr>
          <p:cNvCxnSpPr>
            <a:cxnSpLocks/>
          </p:cNvCxnSpPr>
          <p:nvPr/>
        </p:nvCxnSpPr>
        <p:spPr>
          <a:xfrm flipH="1">
            <a:off x="3223034" y="2824681"/>
            <a:ext cx="1321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31FDAFA-D771-4C23-AC62-456F67AD98F7}"/>
                  </a:ext>
                </a:extLst>
              </p:cNvPr>
              <p:cNvSpPr txBox="1"/>
              <p:nvPr/>
            </p:nvSpPr>
            <p:spPr>
              <a:xfrm>
                <a:off x="5776164" y="5240095"/>
                <a:ext cx="4499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fr-FR" dirty="0"/>
                  <a:t>à la concentration inconnue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dans un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31FDAFA-D771-4C23-AC62-456F67AD9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164" y="5240095"/>
                <a:ext cx="4499519" cy="646331"/>
              </a:xfrm>
              <a:prstGeom prst="rect">
                <a:avLst/>
              </a:prstGeom>
              <a:blipFill>
                <a:blip r:embed="rId4"/>
                <a:stretch>
                  <a:fillRect l="-1220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093D431-C637-4963-89EF-CED1D565D2B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503691" y="5424761"/>
            <a:ext cx="2272473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7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6820049-2E76-464A-8D67-C916FCC58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82" t="19523" r="33400" b="15291"/>
          <a:stretch/>
        </p:blipFill>
        <p:spPr>
          <a:xfrm>
            <a:off x="-831382" y="1894121"/>
            <a:ext cx="4238704" cy="43513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E9F45A-0593-450E-8CA6-EC1E75D0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468" y="300470"/>
            <a:ext cx="10515600" cy="1325563"/>
          </a:xfrm>
        </p:spPr>
        <p:txBody>
          <a:bodyPr/>
          <a:lstStyle/>
          <a:p>
            <a:r>
              <a:rPr lang="fr-FR" dirty="0"/>
              <a:t>Préparation de la solution à titré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D8D423-9133-48D3-8CF5-D555899C6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34" y="1325996"/>
            <a:ext cx="6756094" cy="4511964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8A5876A6-58D9-42E2-B67D-646C13053BCE}"/>
              </a:ext>
            </a:extLst>
          </p:cNvPr>
          <p:cNvSpPr/>
          <p:nvPr/>
        </p:nvSpPr>
        <p:spPr>
          <a:xfrm>
            <a:off x="3117579" y="3552554"/>
            <a:ext cx="1487055" cy="517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32B4A3-E17E-4395-B4DC-6D89DE3AD834}"/>
              </a:ext>
            </a:extLst>
          </p:cNvPr>
          <p:cNvSpPr txBox="1"/>
          <p:nvPr/>
        </p:nvSpPr>
        <p:spPr>
          <a:xfrm>
            <a:off x="4534663" y="5726734"/>
            <a:ext cx="276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XmL</a:t>
            </a:r>
            <a:r>
              <a:rPr lang="fr-FR" sz="2400" dirty="0"/>
              <a:t> de produit dans une fiole jaugée de 100mL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F89B03F-7F26-457F-9D8F-5C0F94A999D5}"/>
              </a:ext>
            </a:extLst>
          </p:cNvPr>
          <p:cNvSpPr/>
          <p:nvPr/>
        </p:nvSpPr>
        <p:spPr>
          <a:xfrm>
            <a:off x="6999258" y="3552553"/>
            <a:ext cx="1487055" cy="517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F00DF2F-9F2D-4B05-8961-0395039A7553}"/>
                  </a:ext>
                </a:extLst>
              </p:cNvPr>
              <p:cNvSpPr txBox="1"/>
              <p:nvPr/>
            </p:nvSpPr>
            <p:spPr>
              <a:xfrm>
                <a:off x="9440500" y="5237795"/>
                <a:ext cx="26371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𝑚𝐿</m:t>
                    </m:r>
                  </m:oMath>
                </a14:m>
                <a:r>
                  <a:rPr lang="fr-FR" sz="2400" dirty="0"/>
                  <a:t> de la solution provenant de la fiole jaugée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F00DF2F-9F2D-4B05-8961-0395039A7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500" y="5237795"/>
                <a:ext cx="2637199" cy="1200329"/>
              </a:xfrm>
              <a:prstGeom prst="rect">
                <a:avLst/>
              </a:prstGeom>
              <a:blipFill>
                <a:blip r:embed="rId4"/>
                <a:stretch>
                  <a:fillRect l="-3704" t="-4061" r="-2083" b="-10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4B50BED9-4AA2-4539-A7CC-C804DE20D147}"/>
              </a:ext>
            </a:extLst>
          </p:cNvPr>
          <p:cNvSpPr txBox="1"/>
          <p:nvPr/>
        </p:nvSpPr>
        <p:spPr>
          <a:xfrm>
            <a:off x="6328882" y="2721556"/>
            <a:ext cx="2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Utilisation de matériel de précision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C2F95B6-C004-4895-B97D-B4E8C7EE8511}"/>
              </a:ext>
            </a:extLst>
          </p:cNvPr>
          <p:cNvSpPr txBox="1"/>
          <p:nvPr/>
        </p:nvSpPr>
        <p:spPr>
          <a:xfrm>
            <a:off x="2538063" y="2787527"/>
            <a:ext cx="2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Utilisation de matériel de précision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C767CBE-EE40-4AF3-BE78-810CE682BFFE}"/>
                  </a:ext>
                </a:extLst>
              </p:cNvPr>
              <p:cNvSpPr txBox="1"/>
              <p:nvPr/>
            </p:nvSpPr>
            <p:spPr>
              <a:xfrm>
                <a:off x="5210819" y="4834182"/>
                <a:ext cx="7041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C767CBE-EE40-4AF3-BE78-810CE682B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19" y="4834182"/>
                <a:ext cx="70411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8A2CADE-329B-42EC-A712-E86F97B070E0}"/>
                  </a:ext>
                </a:extLst>
              </p:cNvPr>
              <p:cNvSpPr txBox="1"/>
              <p:nvPr/>
            </p:nvSpPr>
            <p:spPr>
              <a:xfrm>
                <a:off x="10182225" y="4345243"/>
                <a:ext cx="7041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8A2CADE-329B-42EC-A712-E86F97B07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5" y="4345243"/>
                <a:ext cx="70411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50B4837-D449-4CE1-9A5B-5619C56230C2}"/>
                  </a:ext>
                </a:extLst>
              </p:cNvPr>
              <p:cNvSpPr txBox="1"/>
              <p:nvPr/>
            </p:nvSpPr>
            <p:spPr>
              <a:xfrm>
                <a:off x="1570703" y="2522222"/>
                <a:ext cx="704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50B4837-D449-4CE1-9A5B-5619C5623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03" y="2522222"/>
                <a:ext cx="70411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40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4E6A7-DF6E-4A58-A60F-87F83A12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CF705C-7080-411B-9CCA-84C016B65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24" t="16971" r="23084" b="11974"/>
          <a:stretch/>
        </p:blipFill>
        <p:spPr>
          <a:xfrm>
            <a:off x="3768436" y="1450109"/>
            <a:ext cx="4453295" cy="474749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44EAAB-CF4A-47F8-8776-0B25E6979B6F}"/>
              </a:ext>
            </a:extLst>
          </p:cNvPr>
          <p:cNvSpPr/>
          <p:nvPr/>
        </p:nvSpPr>
        <p:spPr>
          <a:xfrm>
            <a:off x="3563637" y="2583804"/>
            <a:ext cx="369454" cy="2290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13E9E-EA3E-413F-AB21-D5582CE31D2A}"/>
              </a:ext>
            </a:extLst>
          </p:cNvPr>
          <p:cNvSpPr/>
          <p:nvPr/>
        </p:nvSpPr>
        <p:spPr>
          <a:xfrm>
            <a:off x="7770515" y="2254816"/>
            <a:ext cx="656015" cy="3565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C9297C-7607-46C6-B20B-3924747F3512}"/>
              </a:ext>
            </a:extLst>
          </p:cNvPr>
          <p:cNvSpPr/>
          <p:nvPr/>
        </p:nvSpPr>
        <p:spPr>
          <a:xfrm>
            <a:off x="7954677" y="3960388"/>
            <a:ext cx="369454" cy="2290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Burette — Wikipédia">
            <a:extLst>
              <a:ext uri="{FF2B5EF4-FFF2-40B4-BE49-F238E27FC236}">
                <a16:creationId xmlns:a16="http://schemas.microsoft.com/office/drawing/2014/main" id="{5C2543EA-B129-48BF-8C10-17627946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55" y="3960387"/>
            <a:ext cx="1497962" cy="23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stitut Saint Dominique PHYSIQUE - CHIMIE - 2nde Année Scolaire 2021-2022  Fiche Méthode n°3 Utilisation d&amp;#39;une burette grad">
            <a:extLst>
              <a:ext uri="{FF2B5EF4-FFF2-40B4-BE49-F238E27FC236}">
                <a16:creationId xmlns:a16="http://schemas.microsoft.com/office/drawing/2014/main" id="{0EFB2213-DDF9-4029-AFE7-19EABA90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40" y="1224021"/>
            <a:ext cx="2211608" cy="25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D04F86E6-BDC1-44BA-BAA5-2BCB4E46602D}"/>
              </a:ext>
            </a:extLst>
          </p:cNvPr>
          <p:cNvSpPr/>
          <p:nvPr/>
        </p:nvSpPr>
        <p:spPr>
          <a:xfrm>
            <a:off x="8983921" y="941560"/>
            <a:ext cx="2369880" cy="5649362"/>
          </a:xfrm>
          <a:prstGeom prst="frame">
            <a:avLst>
              <a:gd name="adj1" fmla="val 102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1DAEC61-9576-45F9-8F75-A02AE4A74986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7021253" y="2770360"/>
            <a:ext cx="1962668" cy="995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dre 13">
            <a:extLst>
              <a:ext uri="{FF2B5EF4-FFF2-40B4-BE49-F238E27FC236}">
                <a16:creationId xmlns:a16="http://schemas.microsoft.com/office/drawing/2014/main" id="{CA032211-75BA-488A-9F75-778D839B394E}"/>
              </a:ext>
            </a:extLst>
          </p:cNvPr>
          <p:cNvSpPr/>
          <p:nvPr/>
        </p:nvSpPr>
        <p:spPr>
          <a:xfrm>
            <a:off x="6772313" y="2480651"/>
            <a:ext cx="248940" cy="452672"/>
          </a:xfrm>
          <a:prstGeom prst="fra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D32DEFB-34DC-4898-9C02-FA5A02AE9950}"/>
                  </a:ext>
                </a:extLst>
              </p:cNvPr>
              <p:cNvSpPr txBox="1"/>
              <p:nvPr/>
            </p:nvSpPr>
            <p:spPr>
              <a:xfrm>
                <a:off x="1417569" y="2640871"/>
                <a:ext cx="2466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=4∗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D32DEFB-34DC-4898-9C02-FA5A02AE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69" y="2640871"/>
                <a:ext cx="24669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670E0B3-0325-4D96-BB12-9A0BCBF3020D}"/>
              </a:ext>
            </a:extLst>
          </p:cNvPr>
          <p:cNvSpPr/>
          <p:nvPr/>
        </p:nvSpPr>
        <p:spPr>
          <a:xfrm>
            <a:off x="1343025" y="2583804"/>
            <a:ext cx="2541519" cy="452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4E172CB-B75E-4F0F-A678-FDFFC3A57AA3}"/>
              </a:ext>
            </a:extLst>
          </p:cNvPr>
          <p:cNvCxnSpPr/>
          <p:nvPr/>
        </p:nvCxnSpPr>
        <p:spPr>
          <a:xfrm>
            <a:off x="3884544" y="2770360"/>
            <a:ext cx="1049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4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49200-E8E1-4117-A069-1512904A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9A2B3C-0DE2-48D2-BA50-0B7603686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624"/>
            <a:ext cx="10515600" cy="6985363"/>
          </a:xfrm>
        </p:spPr>
      </p:pic>
    </p:spTree>
    <p:extLst>
      <p:ext uri="{BB962C8B-B14F-4D97-AF65-F5344CB8AC3E}">
        <p14:creationId xmlns:p14="http://schemas.microsoft.com/office/powerpoint/2010/main" val="347353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8614</TotalTime>
  <Words>215</Words>
  <Application>Microsoft Office PowerPoint</Application>
  <PresentationFormat>Grand écran</PresentationFormat>
  <Paragraphs>47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Whitney</vt:lpstr>
      <vt:lpstr>Thème Office</vt:lpstr>
      <vt:lpstr>Titrages</vt:lpstr>
      <vt:lpstr>Repère de progressivité </vt:lpstr>
      <vt:lpstr>Objectifs de la leçon :</vt:lpstr>
      <vt:lpstr>Titrages</vt:lpstr>
      <vt:lpstr>Présentation PowerPoint</vt:lpstr>
      <vt:lpstr>I-2) Dispositif expérimental</vt:lpstr>
      <vt:lpstr>Préparation de la solution à titré </vt:lpstr>
      <vt:lpstr>Expérience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Titrages</dc:title>
  <dc:creator>antoine covolo</dc:creator>
  <cp:lastModifiedBy>antoine covolo</cp:lastModifiedBy>
  <cp:revision>5</cp:revision>
  <dcterms:created xsi:type="dcterms:W3CDTF">2022-02-03T13:34:25Z</dcterms:created>
  <dcterms:modified xsi:type="dcterms:W3CDTF">2022-03-16T10:40:54Z</dcterms:modified>
</cp:coreProperties>
</file>