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wzYmk5/qrUFfWgbv1t3kxZm3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659f4f4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659f4f4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0" y="222031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</a:pPr>
            <a:r>
              <a:rPr lang="fr-FR" sz="4800">
                <a:latin typeface="Helvetica Neue"/>
                <a:ea typeface="Helvetica Neue"/>
                <a:cs typeface="Helvetica Neue"/>
                <a:sym typeface="Helvetica Neue"/>
              </a:rPr>
              <a:t>LC30 : </a:t>
            </a:r>
            <a:r>
              <a:rPr lang="fr-FR"/>
              <a:t> </a:t>
            </a:r>
            <a:r>
              <a:rPr b="1" lang="fr-FR"/>
              <a:t>Solvants et solutés</a:t>
            </a:r>
            <a:br>
              <a:rPr lang="fr-FR" sz="4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85925" y="2857732"/>
            <a:ext cx="2971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Niveau : [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1ère STL PCM</a:t>
            </a:r>
            <a:r>
              <a:rPr b="0" i="0" lang="fr-FR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]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2087350"/>
            <a:ext cx="12191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Réaliser une gamme étalon par dilution.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685925" y="3752165"/>
            <a:ext cx="2971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Prérequis : 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043237" y="3752165"/>
            <a:ext cx="802957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Notion de Solvant/Soluté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Molécules Polaires, Apolaires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Formules topologiques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Interaction de Van der Waals/ liaisons hydrogènes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Concentration en masse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Détermination d’une masse à partir de sa concentration massique et d’un volume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-"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Notion de masse molaire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Etapes de dissolution pour un composé ionique CuSO</a:t>
            </a:r>
            <a:r>
              <a:rPr baseline="-25000" lang="fr-FR" sz="36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 :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1826940" y="3028890"/>
            <a:ext cx="17949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Soluté initial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3" name="Google Shape;203;p10"/>
          <p:cNvCxnSpPr/>
          <p:nvPr/>
        </p:nvCxnSpPr>
        <p:spPr>
          <a:xfrm>
            <a:off x="4012442" y="4391751"/>
            <a:ext cx="2083558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10"/>
          <p:cNvCxnSpPr/>
          <p:nvPr/>
        </p:nvCxnSpPr>
        <p:spPr>
          <a:xfrm>
            <a:off x="7844043" y="4391751"/>
            <a:ext cx="179691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5" name="Google Shape;205;p10"/>
          <p:cNvSpPr txBox="1"/>
          <p:nvPr/>
        </p:nvSpPr>
        <p:spPr>
          <a:xfrm>
            <a:off x="7844043" y="4083974"/>
            <a:ext cx="244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2 : Solvatation</a:t>
            </a:r>
            <a:endParaRPr/>
          </a:p>
        </p:txBody>
      </p:sp>
      <p:cxnSp>
        <p:nvCxnSpPr>
          <p:cNvPr id="206" name="Google Shape;206;p10"/>
          <p:cNvCxnSpPr/>
          <p:nvPr/>
        </p:nvCxnSpPr>
        <p:spPr>
          <a:xfrm rot="10800000">
            <a:off x="5054221" y="4391751"/>
            <a:ext cx="0" cy="94608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7" name="Google Shape;207;p10"/>
          <p:cNvSpPr txBox="1"/>
          <p:nvPr/>
        </p:nvSpPr>
        <p:spPr>
          <a:xfrm>
            <a:off x="4087817" y="5371812"/>
            <a:ext cx="1938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Présence de molécules de solvant (ici l’eau)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7850386" y="5337835"/>
            <a:ext cx="1938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Présence de molécules de solvant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(ici l’eau)</a:t>
            </a:r>
            <a:endParaRPr/>
          </a:p>
        </p:txBody>
      </p:sp>
      <p:cxnSp>
        <p:nvCxnSpPr>
          <p:cNvPr id="209" name="Google Shape;209;p10"/>
          <p:cNvCxnSpPr/>
          <p:nvPr/>
        </p:nvCxnSpPr>
        <p:spPr>
          <a:xfrm rot="10800000">
            <a:off x="8819420" y="4391751"/>
            <a:ext cx="0" cy="94608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4171" y="3724851"/>
            <a:ext cx="19177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3255" y="3320150"/>
            <a:ext cx="1625600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012442" y="4022419"/>
            <a:ext cx="2445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1 : Dissociation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9985" y="2918551"/>
            <a:ext cx="1625600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b="72728" l="0" r="70161" t="0"/>
          <a:stretch/>
        </p:blipFill>
        <p:spPr>
          <a:xfrm>
            <a:off x="502930" y="5338523"/>
            <a:ext cx="485066" cy="57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/>
          <p:nvPr/>
        </p:nvSpPr>
        <p:spPr>
          <a:xfrm>
            <a:off x="959795" y="5516821"/>
            <a:ext cx="26620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Représentation de </a:t>
            </a:r>
            <a:r>
              <a:rPr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baseline="-25000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aseline="30000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 </a:t>
            </a:r>
            <a:endParaRPr/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69038" t="75229"/>
          <a:stretch/>
        </p:blipFill>
        <p:spPr>
          <a:xfrm>
            <a:off x="468415" y="6045201"/>
            <a:ext cx="503324" cy="52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987996" y="6053631"/>
            <a:ext cx="26620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Représentation de </a:t>
            </a:r>
            <a:r>
              <a:rPr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</a:t>
            </a:r>
            <a:r>
              <a:rPr baseline="30000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2+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984" y="3063007"/>
            <a:ext cx="4551409" cy="26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Préparation d’une solution de CuSO</a:t>
            </a:r>
            <a:r>
              <a:rPr baseline="-25000" lang="fr-FR" sz="3600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 :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838200" y="15747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veut 50mL d’une solution de sulfate de cuivre avec une concentration massique c</a:t>
            </a:r>
            <a:r>
              <a:rPr baseline="-25000"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 50g.L</a:t>
            </a:r>
            <a:r>
              <a:rPr baseline="30000" lang="fr-F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cxnSp>
        <p:nvCxnSpPr>
          <p:cNvPr id="225" name="Google Shape;225;p11"/>
          <p:cNvCxnSpPr>
            <a:endCxn id="224" idx="1"/>
          </p:cNvCxnSpPr>
          <p:nvPr/>
        </p:nvCxnSpPr>
        <p:spPr>
          <a:xfrm>
            <a:off x="263700" y="2237543"/>
            <a:ext cx="5745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026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/>
          <p:nvPr/>
        </p:nvSpPr>
        <p:spPr>
          <a:xfrm>
            <a:off x="8587740" y="5440680"/>
            <a:ext cx="58609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8587740" y="4806861"/>
            <a:ext cx="259769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fr-FR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50mL</a:t>
            </a:r>
            <a:endParaRPr baseline="30000"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9" name="Google Shape;229;p11"/>
          <p:cNvCxnSpPr/>
          <p:nvPr/>
        </p:nvCxnSpPr>
        <p:spPr>
          <a:xfrm>
            <a:off x="767415" y="6306623"/>
            <a:ext cx="57443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0" name="Google Shape;230;p11"/>
          <p:cNvSpPr txBox="1"/>
          <p:nvPr/>
        </p:nvSpPr>
        <p:spPr>
          <a:xfrm>
            <a:off x="6027441" y="5911680"/>
            <a:ext cx="23012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Helvetica Neue"/>
              <a:buNone/>
            </a:pPr>
            <a:r>
              <a:rPr lang="fr-FR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introduit un </a:t>
            </a:r>
            <a:r>
              <a:rPr lang="fr-FR" sz="1400" u="sng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liquide</a:t>
            </a:r>
            <a:r>
              <a:rPr lang="fr-FR" sz="1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dans la fiole jaugée</a:t>
            </a:r>
            <a:endParaRPr baseline="30000" sz="1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1" name="Google Shape;231;p11"/>
          <p:cNvCxnSpPr/>
          <p:nvPr/>
        </p:nvCxnSpPr>
        <p:spPr>
          <a:xfrm flipH="1">
            <a:off x="7046184" y="5761263"/>
            <a:ext cx="295485" cy="218364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11"/>
          <p:cNvCxnSpPr/>
          <p:nvPr/>
        </p:nvCxnSpPr>
        <p:spPr>
          <a:xfrm>
            <a:off x="6363959" y="5761263"/>
            <a:ext cx="247441" cy="218364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11"/>
          <p:cNvCxnSpPr/>
          <p:nvPr/>
        </p:nvCxnSpPr>
        <p:spPr>
          <a:xfrm rot="10800000">
            <a:off x="6611400" y="5979627"/>
            <a:ext cx="434784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11"/>
          <p:cNvSpPr txBox="1"/>
          <p:nvPr/>
        </p:nvSpPr>
        <p:spPr>
          <a:xfrm>
            <a:off x="6032435" y="5532437"/>
            <a:ext cx="17245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fr-FR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Masse de CuSO</a:t>
            </a:r>
            <a:r>
              <a:rPr baseline="-25000" lang="fr-FR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fr-FR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connue + Eau  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 rot="-2000891">
            <a:off x="6933827" y="2508937"/>
            <a:ext cx="17245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</a:pPr>
            <a:r>
              <a:rPr lang="fr-FR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 un entonnoir à liquide</a:t>
            </a:r>
            <a:endParaRPr/>
          </a:p>
        </p:txBody>
      </p:sp>
      <p:cxnSp>
        <p:nvCxnSpPr>
          <p:cNvPr id="236" name="Google Shape;236;p11"/>
          <p:cNvCxnSpPr/>
          <p:nvPr/>
        </p:nvCxnSpPr>
        <p:spPr>
          <a:xfrm>
            <a:off x="5458004" y="6592936"/>
            <a:ext cx="574431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7" name="Google Shape;237;p11"/>
          <p:cNvSpPr txBox="1"/>
          <p:nvPr/>
        </p:nvSpPr>
        <p:spPr>
          <a:xfrm>
            <a:off x="1363208" y="5643841"/>
            <a:ext cx="23012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lang="fr-FR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Gants + Lunettes</a:t>
            </a:r>
            <a:endParaRPr baseline="30000"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161654"/>
            <a:ext cx="8876810" cy="97854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>
            <p:ph type="title"/>
          </p:nvPr>
        </p:nvSpPr>
        <p:spPr>
          <a:xfrm>
            <a:off x="838200" y="5046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Concentration en mol .L</a:t>
            </a:r>
            <a:r>
              <a:rPr baseline="30000" lang="fr-FR" sz="3600">
                <a:latin typeface="Helvetica Neue"/>
                <a:ea typeface="Helvetica Neue"/>
                <a:cs typeface="Helvetica Neue"/>
                <a:sym typeface="Helvetica Neue"/>
              </a:rPr>
              <a:t>-1 </a:t>
            </a: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de la solution de sulfate de cuivre 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889" y="1983784"/>
            <a:ext cx="8644222" cy="3336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>
            <p:ph type="title"/>
          </p:nvPr>
        </p:nvSpPr>
        <p:spPr>
          <a:xfrm>
            <a:off x="838200" y="5046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Dilution :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Etapes d’un pipetage (un trait de jauge) :</a:t>
            </a:r>
            <a:endParaRPr/>
          </a:p>
        </p:txBody>
      </p:sp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65694"/>
            <a:ext cx="4697186" cy="453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5932714" y="1885059"/>
            <a:ext cx="58565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1 : Si la pipette n’est pas propre et sèche il faut la </a:t>
            </a: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rincer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de </a:t>
            </a: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l’eau distillée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avec la </a:t>
            </a:r>
            <a:r>
              <a:rPr lang="fr-F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l’on veut prélever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5932714" y="2595937"/>
            <a:ext cx="5856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2 : Placer la pipette dans la solution à prélever et aspirer la solution jusqu’à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dépasser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trait de jauge supérieur.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5932714" y="3276165"/>
            <a:ext cx="5856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3 : Sortir la pipette de la solution, la placer au contact du verre à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45°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au-dessus du liquide, en gardant la pipette verticale.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5932714" y="3932966"/>
            <a:ext cx="58565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4 : Monter les bras jusqu’à avoir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yeux au niveau du trait de jauge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Verser de la solution jusqu’à ce que le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bas du ménisque 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solution soit au niveau du trait de jauge.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5932714" y="4763070"/>
            <a:ext cx="585651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5 : Transférer la pipette dans le récipient où l’on veut introduire la solution. Placer la pipette au contact du verre à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45°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gardant la pipette verticale.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5932714" y="5538768"/>
            <a:ext cx="585651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6 : Verser le liquide en maintenant cette position. Retirer la propipette, et la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regonfler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r-FR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Ranger</a:t>
            </a: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pipette sale dans un verre à pied.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66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Gamme étalon par dilution :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5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49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423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5337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/>
          <p:nvPr/>
        </p:nvSpPr>
        <p:spPr>
          <a:xfrm>
            <a:off x="848805" y="6045113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905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/>
          <p:nvPr/>
        </p:nvSpPr>
        <p:spPr>
          <a:xfrm>
            <a:off x="838200" y="6045113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1359468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3061333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4663666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6415906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7983477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448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1880735" y="6073688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0430644" y="5365576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15"/>
          <p:cNvCxnSpPr/>
          <p:nvPr/>
        </p:nvCxnSpPr>
        <p:spPr>
          <a:xfrm>
            <a:off x="10660920" y="2258464"/>
            <a:ext cx="0" cy="83436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4" name="Google Shape;284;p15"/>
          <p:cNvSpPr txBox="1"/>
          <p:nvPr/>
        </p:nvSpPr>
        <p:spPr>
          <a:xfrm>
            <a:off x="9564489" y="1213839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cherche à deviner la concentration de cette solution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539548" y="5480781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0,155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2257055" y="5480780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0,062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3851461" y="5480780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10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0,031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5585337" y="5518948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0,0124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289" name="Google Shape;289;p15"/>
          <p:cNvSpPr txBox="1"/>
          <p:nvPr/>
        </p:nvSpPr>
        <p:spPr>
          <a:xfrm>
            <a:off x="7196876" y="5511776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50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0,0062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66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Gamme étalon par dilution :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75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49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423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5337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848805" y="6045113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905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/>
          <p:nvPr/>
        </p:nvSpPr>
        <p:spPr>
          <a:xfrm>
            <a:off x="838200" y="6045113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1359468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3061333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4663666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6415906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7983477" y="5321213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4489" y="3092829"/>
            <a:ext cx="2447167" cy="34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/>
          <p:nvPr/>
        </p:nvSpPr>
        <p:spPr>
          <a:xfrm>
            <a:off x="1880735" y="6073688"/>
            <a:ext cx="9473065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10430644" y="5365576"/>
            <a:ext cx="647132" cy="44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539548" y="5480781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0,155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2257055" y="5480780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0,062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3851461" y="5480780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10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0,031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5585337" y="5518948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0,0124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7196876" y="5511776"/>
            <a:ext cx="2235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Dilution par 50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= 0,0062 mol.L</a:t>
            </a:r>
            <a:r>
              <a:rPr baseline="30000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9398242" y="5634787"/>
            <a:ext cx="26275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 comparaison on trouve C = 0,062 mol.L</a:t>
            </a:r>
            <a:r>
              <a:rPr baseline="30000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659f4f42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Remarque</a:t>
            </a:r>
            <a:endParaRPr/>
          </a:p>
        </p:txBody>
      </p:sp>
      <p:sp>
        <p:nvSpPr>
          <p:cNvPr id="322" name="Google Shape;322;g13659f4f426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J'envoie mes différentes sources (La manip est détaillée dans la fiche activité)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https://spcl.ac-montpellier.fr/moodle/pluginfile.php/11565/mod_label/intro/PCM_Seq02_Activites.pdf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https://spcl.ac-montpellier.fr/moodle/pluginfile.php/11565/mod_label/intro/PCM_FS02c_SolvantSolute.pdf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L'animation de dissolution d'un composé ionique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http://chimie.ostralo.net/dissolution/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Repère de progressivité :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482" y="3182258"/>
            <a:ext cx="7311036" cy="27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5101771" y="2190512"/>
            <a:ext cx="19884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 en seconde :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425520" y="3211364"/>
            <a:ext cx="2455573" cy="1476546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205210" y="3182258"/>
            <a:ext cx="4660007" cy="2775848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65096" y="5617880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Considéré comme acquis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287755" y="5588772"/>
            <a:ext cx="677342" cy="369333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Repère de progressivité :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5101771" y="1982484"/>
            <a:ext cx="19884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 en 1ère :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039" y="2436337"/>
            <a:ext cx="5522961" cy="400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4829578" y="4958367"/>
            <a:ext cx="3670479" cy="798490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829577" y="3787052"/>
            <a:ext cx="3670479" cy="1086793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965096" y="5617880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Considéré comme acquis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87755" y="5588772"/>
            <a:ext cx="677342" cy="369333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Objectif Pédagogique :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045534"/>
            <a:ext cx="7144188" cy="4324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4826833" y="2176530"/>
            <a:ext cx="4870960" cy="978794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838200" y="5635809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Considéré comme acquis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287755" y="5635809"/>
            <a:ext cx="550445" cy="322296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826833" y="3155324"/>
            <a:ext cx="4870959" cy="857876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4826832" y="4041343"/>
            <a:ext cx="4870959" cy="1281771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07720" y="6035617"/>
            <a:ext cx="550445" cy="322296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858165" y="6062148"/>
            <a:ext cx="26882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Abordé dans cette leçon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4826831" y="5676464"/>
            <a:ext cx="4870959" cy="458865"/>
          </a:xfrm>
          <a:prstGeom prst="rect">
            <a:avLst/>
          </a:prstGeom>
          <a:solidFill>
            <a:srgbClr val="00B0F0">
              <a:alpha val="49411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Difficultés possibles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702200" y="2024921"/>
            <a:ext cx="9972729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 mathématiques entre les différentes grandeurs </a:t>
            </a:r>
            <a:r>
              <a:rPr b="1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(Point technique)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838199" y="2532752"/>
            <a:ext cx="10515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Rappeler l’importance de l’appellation des grandeurs (</a:t>
            </a:r>
            <a:r>
              <a:rPr lang="fr-FR" sz="16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 </a:t>
            </a:r>
            <a:r>
              <a:rPr lang="fr-FR" sz="16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olumique) 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1702200" y="3201864"/>
            <a:ext cx="89973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 les étapes de la dissolution </a:t>
            </a:r>
            <a:r>
              <a:rPr b="1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(Point compréhension)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38199" y="3697981"/>
            <a:ext cx="103774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Raisonnement pas à pas + Animation</a:t>
            </a:r>
            <a:endParaRPr/>
          </a:p>
        </p:txBody>
      </p:sp>
      <p:cxnSp>
        <p:nvCxnSpPr>
          <p:cNvPr id="134" name="Google Shape;134;p5"/>
          <p:cNvCxnSpPr/>
          <p:nvPr/>
        </p:nvCxnSpPr>
        <p:spPr>
          <a:xfrm>
            <a:off x="838200" y="2261286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5" name="Google Shape;135;p5"/>
          <p:cNvCxnSpPr/>
          <p:nvPr/>
        </p:nvCxnSpPr>
        <p:spPr>
          <a:xfrm>
            <a:off x="838200" y="3429000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6" name="Google Shape;136;p5"/>
          <p:cNvCxnSpPr/>
          <p:nvPr/>
        </p:nvCxnSpPr>
        <p:spPr>
          <a:xfrm>
            <a:off x="838200" y="4408715"/>
            <a:ext cx="864000" cy="0"/>
          </a:xfrm>
          <a:prstGeom prst="straightConnector1">
            <a:avLst/>
          </a:prstGeom>
          <a:noFill/>
          <a:ln cap="sq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37" name="Google Shape;137;p5"/>
          <p:cNvSpPr txBox="1"/>
          <p:nvPr/>
        </p:nvSpPr>
        <p:spPr>
          <a:xfrm>
            <a:off x="1702200" y="4175034"/>
            <a:ext cx="89973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Dilution et facteur de dilution </a:t>
            </a:r>
            <a:r>
              <a:rPr b="1" i="1"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(Point compréhension)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838198" y="4693933"/>
            <a:ext cx="103774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Réponse : Exemple devant les élèves avec protocole détaillé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fr-FR" u="sng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sz="3600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Bouillie bordelaise sur des grappes de raisin près de Monte Vibiano (Italie).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629" y="2471911"/>
            <a:ext cx="5257800" cy="29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9358" y="2598953"/>
            <a:ext cx="2429328" cy="248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1872342" y="5558972"/>
            <a:ext cx="5257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Vignes attaquées par des champignons Wikipedia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7919358" y="5576464"/>
            <a:ext cx="52578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Sulfate de Cuivre : </a:t>
            </a:r>
            <a:r>
              <a:rPr i="1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CuSO</a:t>
            </a:r>
            <a:r>
              <a:rPr baseline="-25000" i="1" lang="fr-F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i="1"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5999"/>
          <a:stretch/>
        </p:blipFill>
        <p:spPr>
          <a:xfrm>
            <a:off x="1601095" y="2002971"/>
            <a:ext cx="8989810" cy="3866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Exemples de solvants usuels :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3826329" y="5730713"/>
            <a:ext cx="75274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https://spcl.ac-montpellier.fr/moodle/pluginfile.php/11565/mod_label/intro/PCM_FS02c_SolvantSolute.pdf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Schéma de l’expérience après agitation :</a:t>
            </a:r>
            <a:endParaRPr/>
          </a:p>
        </p:txBody>
      </p:sp>
      <p:cxnSp>
        <p:nvCxnSpPr>
          <p:cNvPr id="160" name="Google Shape;160;p8"/>
          <p:cNvCxnSpPr/>
          <p:nvPr/>
        </p:nvCxnSpPr>
        <p:spPr>
          <a:xfrm flipH="1">
            <a:off x="3446710" y="2964472"/>
            <a:ext cx="312490" cy="1962695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8"/>
          <p:cNvCxnSpPr/>
          <p:nvPr/>
        </p:nvCxnSpPr>
        <p:spPr>
          <a:xfrm>
            <a:off x="3439886" y="4913519"/>
            <a:ext cx="1669143" cy="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8"/>
          <p:cNvCxnSpPr/>
          <p:nvPr/>
        </p:nvCxnSpPr>
        <p:spPr>
          <a:xfrm>
            <a:off x="4733374" y="2964472"/>
            <a:ext cx="382929" cy="194569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8"/>
          <p:cNvCxnSpPr/>
          <p:nvPr/>
        </p:nvCxnSpPr>
        <p:spPr>
          <a:xfrm flipH="1">
            <a:off x="3563990" y="4121039"/>
            <a:ext cx="1360848" cy="198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8"/>
          <p:cNvCxnSpPr/>
          <p:nvPr/>
        </p:nvCxnSpPr>
        <p:spPr>
          <a:xfrm rot="10800000">
            <a:off x="3651790" y="3603743"/>
            <a:ext cx="1189897" cy="10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8"/>
          <p:cNvSpPr txBox="1"/>
          <p:nvPr/>
        </p:nvSpPr>
        <p:spPr>
          <a:xfrm>
            <a:off x="3651631" y="3704789"/>
            <a:ext cx="17949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Cyclohexane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3975971" y="4327434"/>
            <a:ext cx="17949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Eau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8"/>
          <p:cNvSpPr/>
          <p:nvPr/>
        </p:nvSpPr>
        <p:spPr>
          <a:xfrm rot="-481662">
            <a:off x="4262808" y="4083100"/>
            <a:ext cx="339000" cy="82393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737787" y="4082378"/>
            <a:ext cx="339000" cy="82393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8"/>
          <p:cNvCxnSpPr/>
          <p:nvPr/>
        </p:nvCxnSpPr>
        <p:spPr>
          <a:xfrm rot="10800000">
            <a:off x="4611542" y="4184232"/>
            <a:ext cx="1605470" cy="133371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0" name="Google Shape;170;p8"/>
          <p:cNvSpPr txBox="1"/>
          <p:nvPr/>
        </p:nvSpPr>
        <p:spPr>
          <a:xfrm>
            <a:off x="5543882" y="5501669"/>
            <a:ext cx="20050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Morceau de papier recouvert de graphène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8"/>
          <p:cNvSpPr/>
          <p:nvPr/>
        </p:nvSpPr>
        <p:spPr>
          <a:xfrm rot="-481662">
            <a:off x="4266320" y="4114103"/>
            <a:ext cx="334226" cy="5157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3740564" y="4121039"/>
            <a:ext cx="339000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7722849" y="3613818"/>
            <a:ext cx="309301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faces de graphène s’orientent vers le cyclohexane</a:t>
            </a:r>
            <a:endParaRPr/>
          </a:p>
        </p:txBody>
      </p:sp>
      <p:cxnSp>
        <p:nvCxnSpPr>
          <p:cNvPr id="174" name="Google Shape;174;p8"/>
          <p:cNvCxnSpPr/>
          <p:nvPr/>
        </p:nvCxnSpPr>
        <p:spPr>
          <a:xfrm>
            <a:off x="5639291" y="4004845"/>
            <a:ext cx="2083558" cy="0"/>
          </a:xfrm>
          <a:prstGeom prst="straightConnector1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5" name="Google Shape;175;p8"/>
          <p:cNvSpPr txBox="1"/>
          <p:nvPr/>
        </p:nvSpPr>
        <p:spPr>
          <a:xfrm>
            <a:off x="7722849" y="2868529"/>
            <a:ext cx="30930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:</a:t>
            </a:r>
            <a:endParaRPr/>
          </a:p>
        </p:txBody>
      </p:sp>
      <p:pic>
        <p:nvPicPr>
          <p:cNvPr descr="Graphène, formule chimique et structure. Une allocorde de carbone,  constituée d'une seule couche d'atomes de carbone, disposée en treillis  hexagonal Photo Stock - Alamy" id="176" name="Google Shape;176;p8"/>
          <p:cNvPicPr preferRelativeResize="0"/>
          <p:nvPr/>
        </p:nvPicPr>
        <p:blipFill rotWithShape="1">
          <a:blip r:embed="rId3">
            <a:alphaModFix/>
          </a:blip>
          <a:srcRect b="27169" l="0" r="0" t="0"/>
          <a:stretch/>
        </p:blipFill>
        <p:spPr>
          <a:xfrm>
            <a:off x="384176" y="3814638"/>
            <a:ext cx="2092602" cy="162968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438517" y="5501669"/>
            <a:ext cx="2383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Graphène : Apolaire</a:t>
            </a:r>
            <a:endParaRPr/>
          </a:p>
        </p:txBody>
      </p:sp>
      <p:cxnSp>
        <p:nvCxnSpPr>
          <p:cNvPr id="178" name="Google Shape;178;p8"/>
          <p:cNvCxnSpPr/>
          <p:nvPr/>
        </p:nvCxnSpPr>
        <p:spPr>
          <a:xfrm flipH="1" rot="10800000">
            <a:off x="4733760" y="2540000"/>
            <a:ext cx="197893" cy="437537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8"/>
          <p:cNvCxnSpPr/>
          <p:nvPr/>
        </p:nvCxnSpPr>
        <p:spPr>
          <a:xfrm rot="10800000">
            <a:off x="3589111" y="2567565"/>
            <a:ext cx="176913" cy="423038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fr-FR" sz="3600">
                <a:latin typeface="Helvetica Neue"/>
                <a:ea typeface="Helvetica Neue"/>
                <a:cs typeface="Helvetica Neue"/>
                <a:sym typeface="Helvetica Neue"/>
              </a:rPr>
              <a:t>Etapes de dissolution pour un composé moléculaire :</a:t>
            </a:r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406" y="3429000"/>
            <a:ext cx="2286000" cy="2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1826940" y="3028890"/>
            <a:ext cx="17949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Soluté initial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4012442" y="4022419"/>
            <a:ext cx="2445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1 : Dissociation</a:t>
            </a:r>
            <a:endParaRPr/>
          </a:p>
        </p:txBody>
      </p:sp>
      <p:cxnSp>
        <p:nvCxnSpPr>
          <p:cNvPr id="188" name="Google Shape;188;p9"/>
          <p:cNvCxnSpPr/>
          <p:nvPr/>
        </p:nvCxnSpPr>
        <p:spPr>
          <a:xfrm>
            <a:off x="4012442" y="4391751"/>
            <a:ext cx="2083558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22666" l="0" r="0" t="0"/>
          <a:stretch/>
        </p:blipFill>
        <p:spPr>
          <a:xfrm>
            <a:off x="6251021" y="3677406"/>
            <a:ext cx="1371600" cy="173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8454" y="3452191"/>
            <a:ext cx="1841500" cy="208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9"/>
          <p:cNvCxnSpPr/>
          <p:nvPr/>
        </p:nvCxnSpPr>
        <p:spPr>
          <a:xfrm>
            <a:off x="7844043" y="4391751"/>
            <a:ext cx="179691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2" name="Google Shape;192;p9"/>
          <p:cNvSpPr txBox="1"/>
          <p:nvPr/>
        </p:nvSpPr>
        <p:spPr>
          <a:xfrm>
            <a:off x="7844043" y="4083974"/>
            <a:ext cx="24450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 2 : Solvatation</a:t>
            </a:r>
            <a:endParaRPr/>
          </a:p>
        </p:txBody>
      </p:sp>
      <p:cxnSp>
        <p:nvCxnSpPr>
          <p:cNvPr id="193" name="Google Shape;193;p9"/>
          <p:cNvCxnSpPr/>
          <p:nvPr/>
        </p:nvCxnSpPr>
        <p:spPr>
          <a:xfrm rot="10800000">
            <a:off x="5054221" y="4391751"/>
            <a:ext cx="0" cy="94608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" name="Google Shape;194;p9"/>
          <p:cNvSpPr txBox="1"/>
          <p:nvPr/>
        </p:nvSpPr>
        <p:spPr>
          <a:xfrm>
            <a:off x="4087817" y="5371812"/>
            <a:ext cx="1938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Présence de molécules de solvant (ici l’eau)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7850386" y="5337835"/>
            <a:ext cx="19380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Présence de molécules de solvant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(ici l’eau)</a:t>
            </a:r>
            <a:endParaRPr/>
          </a:p>
        </p:txBody>
      </p:sp>
      <p:cxnSp>
        <p:nvCxnSpPr>
          <p:cNvPr id="196" name="Google Shape;196;p9"/>
          <p:cNvCxnSpPr/>
          <p:nvPr/>
        </p:nvCxnSpPr>
        <p:spPr>
          <a:xfrm rot="10800000">
            <a:off x="8819420" y="4391751"/>
            <a:ext cx="0" cy="94608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2022-01-04T17:12:24Z</dcterms:created>
  <dc:creator>Victor Ziapkoff</dc:creator>
</cp:coreProperties>
</file>