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EB Garamond"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vScaaX0TnKzMaZ4cXNR+V5ZHi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A0BC30-2D6A-4A3C-9969-582B8AC9A68F}">
  <a:tblStyle styleId="{CBA0BC30-2D6A-4A3C-9969-582B8AC9A68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63"/>
    <p:restoredTop sz="94640"/>
  </p:normalViewPr>
  <p:slideViewPr>
    <p:cSldViewPr snapToGrid="0" snapToObjects="1">
      <p:cViewPr varScale="1">
        <p:scale>
          <a:sx n="45" d="100"/>
          <a:sy n="45" d="100"/>
        </p:scale>
        <p:origin x="208" y="1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db800c8c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0fdb800c8c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2f09c7678_1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12f09c7678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72cd7978d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1072cd7978d_0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72c42ca8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1072c42ca8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13d177d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1213d177d3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d67fab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g10cd67fab5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b82a71b3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g10b82a71b39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b82a71b3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10b82a71b39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b82a71b39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10b82a71b39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6b7de58c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06b7de58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215aa63e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11215aa63e4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2f09c7678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112f09c7678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10fdb800c8c_0_27"/>
          <p:cNvPicPr preferRelativeResize="0"/>
          <p:nvPr/>
        </p:nvPicPr>
        <p:blipFill rotWithShape="1">
          <a:blip r:embed="rId3">
            <a:alphaModFix/>
          </a:blip>
          <a:srcRect l="89708"/>
          <a:stretch/>
        </p:blipFill>
        <p:spPr>
          <a:xfrm>
            <a:off x="5172800" y="1063025"/>
            <a:ext cx="7019201" cy="1516050"/>
          </a:xfrm>
          <a:prstGeom prst="rect">
            <a:avLst/>
          </a:prstGeom>
          <a:noFill/>
          <a:ln>
            <a:noFill/>
          </a:ln>
        </p:spPr>
      </p:pic>
      <p:sp>
        <p:nvSpPr>
          <p:cNvPr id="85" name="Google Shape;85;g10fdb800c8c_0_27"/>
          <p:cNvSpPr txBox="1">
            <a:spLocks noGrp="1"/>
          </p:cNvSpPr>
          <p:nvPr>
            <p:ph type="title" idx="4294967295"/>
          </p:nvPr>
        </p:nvSpPr>
        <p:spPr>
          <a:xfrm>
            <a:off x="5407275" y="1158200"/>
            <a:ext cx="6710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solidFill>
                  <a:schemeClr val="lt1"/>
                </a:solidFill>
                <a:latin typeface="EB Garamond"/>
                <a:ea typeface="EB Garamond"/>
                <a:cs typeface="EB Garamond"/>
                <a:sym typeface="EB Garamond"/>
              </a:rPr>
              <a:t>Solvants et solutés</a:t>
            </a:r>
            <a:endParaRPr>
              <a:solidFill>
                <a:schemeClr val="lt1"/>
              </a:solidFill>
              <a:latin typeface="EB Garamond"/>
              <a:ea typeface="EB Garamond"/>
              <a:cs typeface="EB Garamond"/>
              <a:sym typeface="EB Garamond"/>
            </a:endParaRPr>
          </a:p>
          <a:p>
            <a:pPr marL="0" lvl="0" indent="0" algn="ctr" rtl="0">
              <a:lnSpc>
                <a:spcPct val="90000"/>
              </a:lnSpc>
              <a:spcBef>
                <a:spcPts val="0"/>
              </a:spcBef>
              <a:spcAft>
                <a:spcPts val="0"/>
              </a:spcAft>
              <a:buClr>
                <a:schemeClr val="dk1"/>
              </a:buClr>
              <a:buSzPts val="4400"/>
              <a:buFont typeface="Calibri"/>
              <a:buNone/>
            </a:pPr>
            <a:r>
              <a:rPr lang="fr-FR" sz="2700" b="1">
                <a:solidFill>
                  <a:schemeClr val="lt1"/>
                </a:solidFill>
                <a:latin typeface="EB Garamond"/>
                <a:ea typeface="EB Garamond"/>
                <a:cs typeface="EB Garamond"/>
                <a:sym typeface="EB Garamond"/>
              </a:rPr>
              <a:t>Niveau :</a:t>
            </a:r>
            <a:r>
              <a:rPr lang="fr-FR" sz="2700">
                <a:solidFill>
                  <a:schemeClr val="lt1"/>
                </a:solidFill>
                <a:latin typeface="EB Garamond"/>
                <a:ea typeface="EB Garamond"/>
                <a:cs typeface="EB Garamond"/>
                <a:sym typeface="EB Garamond"/>
              </a:rPr>
              <a:t> 1ère STL PCM</a:t>
            </a:r>
            <a:endParaRPr sz="3600">
              <a:solidFill>
                <a:schemeClr val="lt1"/>
              </a:solidFill>
              <a:latin typeface="EB Garamond"/>
              <a:ea typeface="EB Garamond"/>
              <a:cs typeface="EB Garamond"/>
              <a:sym typeface="EB Garamond"/>
            </a:endParaRPr>
          </a:p>
        </p:txBody>
      </p:sp>
      <p:pic>
        <p:nvPicPr>
          <p:cNvPr id="86" name="Google Shape;86;g10fdb800c8c_0_27"/>
          <p:cNvPicPr preferRelativeResize="0"/>
          <p:nvPr/>
        </p:nvPicPr>
        <p:blipFill rotWithShape="1">
          <a:blip r:embed="rId3">
            <a:alphaModFix/>
          </a:blip>
          <a:srcRect l="89708"/>
          <a:stretch/>
        </p:blipFill>
        <p:spPr>
          <a:xfrm>
            <a:off x="1582625" y="5924500"/>
            <a:ext cx="8880224" cy="865225"/>
          </a:xfrm>
          <a:prstGeom prst="rect">
            <a:avLst/>
          </a:prstGeom>
          <a:noFill/>
          <a:ln>
            <a:noFill/>
          </a:ln>
        </p:spPr>
      </p:pic>
      <p:sp>
        <p:nvSpPr>
          <p:cNvPr id="87" name="Google Shape;87;g10fdb800c8c_0_27"/>
          <p:cNvSpPr txBox="1"/>
          <p:nvPr/>
        </p:nvSpPr>
        <p:spPr>
          <a:xfrm>
            <a:off x="1582625" y="5824000"/>
            <a:ext cx="8997600" cy="1167300"/>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rgbClr val="000000"/>
              </a:buClr>
              <a:buSzPts val="2900"/>
              <a:buFont typeface="Arial"/>
              <a:buNone/>
            </a:pPr>
            <a:r>
              <a:rPr lang="fr-FR" sz="2900" b="1" i="0" u="none" strike="noStrike" cap="none">
                <a:solidFill>
                  <a:schemeClr val="lt1"/>
                </a:solidFill>
                <a:latin typeface="EB Garamond"/>
                <a:ea typeface="EB Garamond"/>
                <a:cs typeface="EB Garamond"/>
                <a:sym typeface="EB Garamond"/>
              </a:rPr>
              <a:t>Elément imposé :</a:t>
            </a:r>
            <a:r>
              <a:rPr lang="fr-FR" sz="2900" b="0" i="0" u="none" strike="noStrike" cap="none">
                <a:solidFill>
                  <a:schemeClr val="lt1"/>
                </a:solidFill>
                <a:latin typeface="EB Garamond"/>
                <a:ea typeface="EB Garamond"/>
                <a:cs typeface="EB Garamond"/>
                <a:sym typeface="EB Garamond"/>
              </a:rPr>
              <a:t> </a:t>
            </a:r>
            <a:r>
              <a:rPr lang="fr-FR" sz="2900">
                <a:solidFill>
                  <a:schemeClr val="lt1"/>
                </a:solidFill>
                <a:latin typeface="EB Garamond"/>
                <a:ea typeface="EB Garamond"/>
                <a:cs typeface="EB Garamond"/>
                <a:sym typeface="EB Garamond"/>
              </a:rPr>
              <a:t>Réaliser une gamme étalon par dilution</a:t>
            </a:r>
            <a:r>
              <a:rPr lang="fr-FR" sz="2900" b="0" i="0" u="none" strike="noStrike" cap="none">
                <a:solidFill>
                  <a:schemeClr val="lt1"/>
                </a:solidFill>
                <a:latin typeface="EB Garamond"/>
                <a:ea typeface="EB Garamond"/>
                <a:cs typeface="EB Garamond"/>
                <a:sym typeface="EB Garamond"/>
              </a:rPr>
              <a:t>.</a:t>
            </a:r>
            <a:endParaRPr sz="4600" b="0" i="0" u="none" strike="noStrike" cap="none">
              <a:solidFill>
                <a:schemeClr val="lt1"/>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12f09c7678_1_16"/>
          <p:cNvSpPr/>
          <p:nvPr/>
        </p:nvSpPr>
        <p:spPr>
          <a:xfrm>
            <a:off x="0" y="0"/>
            <a:ext cx="12260700"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072cd7978d_0_99"/>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60" name="Google Shape;160;g1072cd7978d_0_99"/>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Conclusion</a:t>
            </a:r>
            <a:endParaRPr sz="3600">
              <a:solidFill>
                <a:schemeClr val="lt1"/>
              </a:solidFill>
              <a:latin typeface="EB Garamond"/>
              <a:ea typeface="EB Garamond"/>
              <a:cs typeface="EB Garamond"/>
              <a:sym typeface="EB Garamond"/>
            </a:endParaRPr>
          </a:p>
        </p:txBody>
      </p:sp>
      <p:pic>
        <p:nvPicPr>
          <p:cNvPr id="161" name="Google Shape;161;g1072cd7978d_0_99"/>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72c42ca82_0_10"/>
          <p:cNvSpPr txBox="1">
            <a:spLocks noGrp="1"/>
          </p:cNvSpPr>
          <p:nvPr>
            <p:ph type="title"/>
          </p:nvPr>
        </p:nvSpPr>
        <p:spPr>
          <a:xfrm>
            <a:off x="378450" y="1759375"/>
            <a:ext cx="11739900" cy="5024100"/>
          </a:xfrm>
          <a:prstGeom prst="rect">
            <a:avLst/>
          </a:prstGeom>
          <a:noFill/>
          <a:ln>
            <a:noFill/>
          </a:ln>
        </p:spPr>
        <p:txBody>
          <a:bodyPr spcFirstLastPara="1" wrap="square" lIns="91425" tIns="45700" rIns="91425" bIns="45700" anchor="ctr" anchorCtr="0">
            <a:noAutofit/>
          </a:bodyPr>
          <a:lstStyle/>
          <a:p>
            <a:pPr marL="457200" lvl="0" indent="-355600" algn="just" rtl="0">
              <a:lnSpc>
                <a:spcPct val="115000"/>
              </a:lnSpc>
              <a:spcBef>
                <a:spcPts val="0"/>
              </a:spcBef>
              <a:spcAft>
                <a:spcPts val="0"/>
              </a:spcAft>
              <a:buSzPts val="2000"/>
              <a:buFont typeface="Arial"/>
              <a:buAutoNum type="romanUcPeriod"/>
            </a:pPr>
            <a:r>
              <a:rPr lang="fr-FR" sz="2000">
                <a:latin typeface="Arial"/>
                <a:ea typeface="Arial"/>
                <a:cs typeface="Arial"/>
                <a:sym typeface="Arial"/>
              </a:rPr>
              <a:t>Les différentes classes de solvants</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Définitions</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Qui se ressemble s’assemble !</a:t>
            </a:r>
            <a:endParaRPr sz="2000">
              <a:latin typeface="Arial"/>
              <a:ea typeface="Arial"/>
              <a:cs typeface="Arial"/>
              <a:sym typeface="Arial"/>
            </a:endParaRPr>
          </a:p>
          <a:p>
            <a:pPr marL="0" lvl="0" indent="0" algn="just" rtl="0">
              <a:lnSpc>
                <a:spcPct val="115000"/>
              </a:lnSpc>
              <a:spcBef>
                <a:spcPts val="0"/>
              </a:spcBef>
              <a:spcAft>
                <a:spcPts val="0"/>
              </a:spcAft>
              <a:buNone/>
            </a:pPr>
            <a:r>
              <a:rPr lang="fr-FR" sz="2000">
                <a:latin typeface="Arial"/>
                <a:ea typeface="Arial"/>
                <a:cs typeface="Arial"/>
                <a:sym typeface="Arial"/>
              </a:rPr>
              <a:t>II. Préparation de solutions </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Définition et propriétés de la solubilité</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Bien préparer une dissolution</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Gamme-étalon (pour dosage)</a:t>
            </a:r>
            <a:endParaRPr sz="2000">
              <a:latin typeface="Arial"/>
              <a:ea typeface="Arial"/>
              <a:cs typeface="Arial"/>
              <a:sym typeface="Arial"/>
            </a:endParaRPr>
          </a:p>
          <a:p>
            <a:pPr marL="0" lvl="0" indent="0" algn="just" rtl="0">
              <a:lnSpc>
                <a:spcPct val="115000"/>
              </a:lnSpc>
              <a:spcBef>
                <a:spcPts val="0"/>
              </a:spcBef>
              <a:spcAft>
                <a:spcPts val="0"/>
              </a:spcAft>
              <a:buNone/>
            </a:pPr>
            <a:r>
              <a:rPr lang="fr-FR" sz="2000">
                <a:latin typeface="Arial"/>
                <a:ea typeface="Arial"/>
                <a:cs typeface="Arial"/>
                <a:sym typeface="Arial"/>
              </a:rPr>
              <a:t>III. Les différents solvants dans une stratégie de synthèse</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L’extraction</a:t>
            </a:r>
            <a:endParaRPr sz="2000">
              <a:latin typeface="Arial"/>
              <a:ea typeface="Arial"/>
              <a:cs typeface="Arial"/>
              <a:sym typeface="Arial"/>
            </a:endParaRPr>
          </a:p>
          <a:p>
            <a:pPr marL="914400" lvl="0" indent="-355600" algn="just" rtl="0">
              <a:lnSpc>
                <a:spcPct val="115000"/>
              </a:lnSpc>
              <a:spcBef>
                <a:spcPts val="0"/>
              </a:spcBef>
              <a:spcAft>
                <a:spcPts val="0"/>
              </a:spcAft>
              <a:buSzPts val="2000"/>
              <a:buFont typeface="Arial"/>
              <a:buAutoNum type="arabicPeriod"/>
            </a:pPr>
            <a:r>
              <a:rPr lang="fr-FR" sz="2000">
                <a:latin typeface="Arial"/>
                <a:ea typeface="Arial"/>
                <a:cs typeface="Arial"/>
                <a:sym typeface="Arial"/>
              </a:rPr>
              <a:t>La recristallisation</a:t>
            </a:r>
            <a:endParaRPr sz="2029">
              <a:latin typeface="EB Garamond"/>
              <a:ea typeface="EB Garamond"/>
              <a:cs typeface="EB Garamond"/>
              <a:sym typeface="EB Garamond"/>
            </a:endParaRPr>
          </a:p>
        </p:txBody>
      </p:sp>
      <p:pic>
        <p:nvPicPr>
          <p:cNvPr id="167" name="Google Shape;167;g1072c42ca82_0_10"/>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68" name="Google Shape;168;g1072c42ca82_0_10"/>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Plan du cours</a:t>
            </a:r>
            <a:endParaRPr sz="3600">
              <a:solidFill>
                <a:schemeClr val="lt1"/>
              </a:solidFill>
              <a:latin typeface="EB Garamond"/>
              <a:ea typeface="EB Garamond"/>
              <a:cs typeface="EB Garamond"/>
              <a:sym typeface="EB Garamond"/>
            </a:endParaRPr>
          </a:p>
        </p:txBody>
      </p:sp>
      <p:pic>
        <p:nvPicPr>
          <p:cNvPr id="169" name="Google Shape;169;g1072c42ca82_0_10"/>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13d177d3f_0_0"/>
          <p:cNvSpPr txBox="1">
            <a:spLocks noGrp="1"/>
          </p:cNvSpPr>
          <p:nvPr>
            <p:ph type="title"/>
          </p:nvPr>
        </p:nvSpPr>
        <p:spPr>
          <a:xfrm>
            <a:off x="378450" y="1759375"/>
            <a:ext cx="11739900" cy="5024100"/>
          </a:xfrm>
          <a:prstGeom prst="rect">
            <a:avLst/>
          </a:prstGeom>
          <a:noFill/>
          <a:ln>
            <a:noFill/>
          </a:ln>
        </p:spPr>
        <p:txBody>
          <a:bodyPr spcFirstLastPara="1" wrap="square" lIns="91425" tIns="45700" rIns="91425" bIns="45700" anchor="ctr" anchorCtr="0">
            <a:noAutofit/>
          </a:bodyPr>
          <a:lstStyle/>
          <a:p>
            <a:pPr marL="457200" lvl="0" indent="-370141" algn="l" rtl="0">
              <a:lnSpc>
                <a:spcPct val="90000"/>
              </a:lnSpc>
              <a:spcBef>
                <a:spcPts val="0"/>
              </a:spcBef>
              <a:spcAft>
                <a:spcPts val="0"/>
              </a:spcAft>
              <a:buSzPts val="2229"/>
              <a:buFont typeface="EB Garamond"/>
              <a:buAutoNum type="romanUcPeriod"/>
            </a:pPr>
            <a:r>
              <a:rPr lang="fr-FR" sz="2229">
                <a:latin typeface="EB Garamond"/>
                <a:ea typeface="EB Garamond"/>
                <a:cs typeface="EB Garamond"/>
                <a:sym typeface="EB Garamond"/>
              </a:rPr>
              <a:t>Propriétés des solutions.</a:t>
            </a:r>
            <a:endParaRPr sz="2229">
              <a:latin typeface="EB Garamond"/>
              <a:ea typeface="EB Garamond"/>
              <a:cs typeface="EB Garamond"/>
              <a:sym typeface="EB Garamond"/>
            </a:endParaRPr>
          </a:p>
          <a:p>
            <a:pPr marL="914400" lvl="0" indent="0" algn="l" rtl="0">
              <a:lnSpc>
                <a:spcPct val="90000"/>
              </a:lnSpc>
              <a:spcBef>
                <a:spcPts val="0"/>
              </a:spcBef>
              <a:spcAft>
                <a:spcPts val="0"/>
              </a:spcAft>
              <a:buSzPts val="1620"/>
              <a:buNone/>
            </a:pPr>
            <a:r>
              <a:rPr lang="fr-FR" sz="2229">
                <a:latin typeface="EB Garamond"/>
                <a:ea typeface="EB Garamond"/>
                <a:cs typeface="EB Garamond"/>
                <a:sym typeface="EB Garamond"/>
              </a:rPr>
              <a:t>1. Qu’est-ce qu’une solution ? (soluté, solvant)</a:t>
            </a:r>
            <a:endParaRPr sz="2229">
              <a:latin typeface="EB Garamond"/>
              <a:ea typeface="EB Garamond"/>
              <a:cs typeface="EB Garamond"/>
              <a:sym typeface="EB Garamond"/>
            </a:endParaRPr>
          </a:p>
          <a:p>
            <a:pPr marL="914400" lvl="0" indent="0" algn="l" rtl="0">
              <a:lnSpc>
                <a:spcPct val="90000"/>
              </a:lnSpc>
              <a:spcBef>
                <a:spcPts val="0"/>
              </a:spcBef>
              <a:spcAft>
                <a:spcPts val="0"/>
              </a:spcAft>
              <a:buSzPts val="1620"/>
              <a:buNone/>
            </a:pPr>
            <a:r>
              <a:rPr lang="fr-FR" sz="2229">
                <a:latin typeface="EB Garamond"/>
                <a:ea typeface="EB Garamond"/>
                <a:cs typeface="EB Garamond"/>
                <a:sym typeface="EB Garamond"/>
              </a:rPr>
              <a:t>2. Les solvants (polarité, densité, miscibilité…)</a:t>
            </a:r>
            <a:endParaRPr sz="2229">
              <a:latin typeface="EB Garamond"/>
              <a:ea typeface="EB Garamond"/>
              <a:cs typeface="EB Garamond"/>
              <a:sym typeface="EB Garamond"/>
            </a:endParaRPr>
          </a:p>
          <a:p>
            <a:pPr marL="914400" lvl="0" indent="0" algn="l" rtl="0">
              <a:lnSpc>
                <a:spcPct val="90000"/>
              </a:lnSpc>
              <a:spcBef>
                <a:spcPts val="0"/>
              </a:spcBef>
              <a:spcAft>
                <a:spcPts val="0"/>
              </a:spcAft>
              <a:buSzPts val="1620"/>
              <a:buNone/>
            </a:pPr>
            <a:r>
              <a:rPr lang="fr-FR" sz="2229">
                <a:latin typeface="EB Garamond"/>
                <a:ea typeface="EB Garamond"/>
                <a:cs typeface="EB Garamond"/>
                <a:sym typeface="EB Garamond"/>
              </a:rPr>
              <a:t>3. Les solutés (concentration, miscibilité) </a:t>
            </a:r>
            <a:endParaRPr sz="2229">
              <a:latin typeface="EB Garamond"/>
              <a:ea typeface="EB Garamond"/>
              <a:cs typeface="EB Garamond"/>
              <a:sym typeface="EB Garamond"/>
            </a:endParaRPr>
          </a:p>
          <a:p>
            <a:pPr marL="0" lvl="0" indent="0" algn="l" rtl="0">
              <a:lnSpc>
                <a:spcPct val="90000"/>
              </a:lnSpc>
              <a:spcBef>
                <a:spcPts val="0"/>
              </a:spcBef>
              <a:spcAft>
                <a:spcPts val="0"/>
              </a:spcAft>
              <a:buSzPts val="1620"/>
              <a:buNone/>
            </a:pPr>
            <a:endParaRPr sz="2229">
              <a:latin typeface="EB Garamond"/>
              <a:ea typeface="EB Garamond"/>
              <a:cs typeface="EB Garamond"/>
              <a:sym typeface="EB Garamond"/>
            </a:endParaRPr>
          </a:p>
          <a:p>
            <a:pPr marL="0" lvl="0" indent="0" algn="l" rtl="0">
              <a:lnSpc>
                <a:spcPct val="90000"/>
              </a:lnSpc>
              <a:spcBef>
                <a:spcPts val="0"/>
              </a:spcBef>
              <a:spcAft>
                <a:spcPts val="0"/>
              </a:spcAft>
              <a:buSzPts val="1620"/>
              <a:buNone/>
            </a:pPr>
            <a:r>
              <a:rPr lang="fr-FR" sz="2229">
                <a:latin typeface="EB Garamond"/>
                <a:ea typeface="EB Garamond"/>
                <a:cs typeface="EB Garamond"/>
                <a:sym typeface="EB Garamond"/>
              </a:rPr>
              <a:t>II. Préparer une solution</a:t>
            </a:r>
            <a:endParaRPr sz="2229">
              <a:latin typeface="EB Garamond"/>
              <a:ea typeface="EB Garamond"/>
              <a:cs typeface="EB Garamond"/>
              <a:sym typeface="EB Garamond"/>
            </a:endParaRPr>
          </a:p>
          <a:p>
            <a:pPr marL="1371600" lvl="0" indent="-370141" algn="l" rtl="0">
              <a:lnSpc>
                <a:spcPct val="90000"/>
              </a:lnSpc>
              <a:spcBef>
                <a:spcPts val="0"/>
              </a:spcBef>
              <a:spcAft>
                <a:spcPts val="0"/>
              </a:spcAft>
              <a:buSzPts val="2229"/>
              <a:buFont typeface="EB Garamond"/>
              <a:buAutoNum type="arabicPeriod"/>
            </a:pPr>
            <a:r>
              <a:rPr lang="fr-FR" sz="2229">
                <a:latin typeface="EB Garamond"/>
                <a:ea typeface="EB Garamond"/>
                <a:cs typeface="EB Garamond"/>
                <a:sym typeface="EB Garamond"/>
              </a:rPr>
              <a:t>Protocole de préparation.</a:t>
            </a:r>
            <a:endParaRPr sz="2229">
              <a:latin typeface="EB Garamond"/>
              <a:ea typeface="EB Garamond"/>
              <a:cs typeface="EB Garamond"/>
              <a:sym typeface="EB Garamond"/>
            </a:endParaRPr>
          </a:p>
          <a:p>
            <a:pPr marL="1371600" lvl="0" indent="-370141" algn="l" rtl="0">
              <a:lnSpc>
                <a:spcPct val="90000"/>
              </a:lnSpc>
              <a:spcBef>
                <a:spcPts val="0"/>
              </a:spcBef>
              <a:spcAft>
                <a:spcPts val="0"/>
              </a:spcAft>
              <a:buSzPts val="2229"/>
              <a:buFont typeface="EB Garamond"/>
              <a:buAutoNum type="arabicPeriod"/>
            </a:pPr>
            <a:r>
              <a:rPr lang="fr-FR" sz="2229">
                <a:latin typeface="EB Garamond"/>
                <a:ea typeface="EB Garamond"/>
                <a:cs typeface="EB Garamond"/>
                <a:sym typeface="EB Garamond"/>
              </a:rPr>
              <a:t>Gamme étalon. (MANIP d’échelle de teinte)</a:t>
            </a:r>
            <a:endParaRPr sz="2229">
              <a:latin typeface="EB Garamond"/>
              <a:ea typeface="EB Garamond"/>
              <a:cs typeface="EB Garamond"/>
              <a:sym typeface="EB Garamond"/>
            </a:endParaRPr>
          </a:p>
          <a:p>
            <a:pPr marL="1371600" lvl="0" indent="-370141" algn="l" rtl="0">
              <a:lnSpc>
                <a:spcPct val="90000"/>
              </a:lnSpc>
              <a:spcBef>
                <a:spcPts val="0"/>
              </a:spcBef>
              <a:spcAft>
                <a:spcPts val="0"/>
              </a:spcAft>
              <a:buSzPts val="2229"/>
              <a:buFont typeface="EB Garamond"/>
              <a:buAutoNum type="arabicPeriod"/>
            </a:pPr>
            <a:r>
              <a:rPr lang="fr-FR" sz="2229">
                <a:latin typeface="EB Garamond"/>
                <a:ea typeface="EB Garamond"/>
                <a:cs typeface="EB Garamond"/>
                <a:sym typeface="EB Garamond"/>
              </a:rPr>
              <a:t>Incertitudes.</a:t>
            </a:r>
            <a:endParaRPr sz="2229">
              <a:latin typeface="EB Garamond"/>
              <a:ea typeface="EB Garamond"/>
              <a:cs typeface="EB Garamond"/>
              <a:sym typeface="EB Garamond"/>
            </a:endParaRPr>
          </a:p>
          <a:p>
            <a:pPr marL="0" lvl="0" indent="0" algn="l" rtl="0">
              <a:lnSpc>
                <a:spcPct val="90000"/>
              </a:lnSpc>
              <a:spcBef>
                <a:spcPts val="0"/>
              </a:spcBef>
              <a:spcAft>
                <a:spcPts val="0"/>
              </a:spcAft>
              <a:buNone/>
            </a:pPr>
            <a:endParaRPr sz="2229">
              <a:latin typeface="EB Garamond"/>
              <a:ea typeface="EB Garamond"/>
              <a:cs typeface="EB Garamond"/>
              <a:sym typeface="EB Garamond"/>
            </a:endParaRPr>
          </a:p>
          <a:p>
            <a:pPr marL="0" lvl="0" indent="0" algn="l" rtl="0">
              <a:lnSpc>
                <a:spcPct val="90000"/>
              </a:lnSpc>
              <a:spcBef>
                <a:spcPts val="0"/>
              </a:spcBef>
              <a:spcAft>
                <a:spcPts val="0"/>
              </a:spcAft>
              <a:buNone/>
            </a:pPr>
            <a:r>
              <a:rPr lang="fr-FR" sz="2229">
                <a:latin typeface="EB Garamond"/>
                <a:ea typeface="EB Garamond"/>
                <a:cs typeface="EB Garamond"/>
                <a:sym typeface="EB Garamond"/>
              </a:rPr>
              <a:t>III. Solubilité d’une espèce.</a:t>
            </a:r>
            <a:endParaRPr sz="2229">
              <a:latin typeface="EB Garamond"/>
              <a:ea typeface="EB Garamond"/>
              <a:cs typeface="EB Garamond"/>
              <a:sym typeface="EB Garamond"/>
            </a:endParaRPr>
          </a:p>
          <a:p>
            <a:pPr marL="1371600" lvl="0" indent="-370205" algn="l" rtl="0">
              <a:lnSpc>
                <a:spcPct val="90000"/>
              </a:lnSpc>
              <a:spcBef>
                <a:spcPts val="0"/>
              </a:spcBef>
              <a:spcAft>
                <a:spcPts val="0"/>
              </a:spcAft>
              <a:buSzPts val="2230"/>
              <a:buFont typeface="EB Garamond"/>
              <a:buAutoNum type="arabicPeriod"/>
            </a:pPr>
            <a:r>
              <a:rPr lang="fr-FR" sz="2229">
                <a:latin typeface="EB Garamond"/>
                <a:ea typeface="EB Garamond"/>
                <a:cs typeface="EB Garamond"/>
                <a:sym typeface="EB Garamond"/>
              </a:rPr>
              <a:t>Définition (saturation).</a:t>
            </a:r>
            <a:endParaRPr sz="2229">
              <a:latin typeface="EB Garamond"/>
              <a:ea typeface="EB Garamond"/>
              <a:cs typeface="EB Garamond"/>
              <a:sym typeface="EB Garamond"/>
            </a:endParaRPr>
          </a:p>
          <a:p>
            <a:pPr marL="1371600" lvl="0" indent="-370141" algn="l" rtl="0">
              <a:lnSpc>
                <a:spcPct val="90000"/>
              </a:lnSpc>
              <a:spcBef>
                <a:spcPts val="0"/>
              </a:spcBef>
              <a:spcAft>
                <a:spcPts val="0"/>
              </a:spcAft>
              <a:buSzPts val="2229"/>
              <a:buFont typeface="EB Garamond"/>
              <a:buAutoNum type="arabicPeriod"/>
            </a:pPr>
            <a:r>
              <a:rPr lang="fr-FR" sz="2229">
                <a:latin typeface="EB Garamond"/>
                <a:ea typeface="EB Garamond"/>
                <a:cs typeface="EB Garamond"/>
                <a:sym typeface="EB Garamond"/>
              </a:rPr>
              <a:t>Influence de la température, influence du pH (MANIP de précipitation/pH).</a:t>
            </a:r>
            <a:endParaRPr sz="2229">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3960"/>
              <a:buFont typeface="Calibri"/>
              <a:buNone/>
            </a:pPr>
            <a:endParaRPr sz="2029">
              <a:latin typeface="EB Garamond"/>
              <a:ea typeface="EB Garamond"/>
              <a:cs typeface="EB Garamond"/>
              <a:sym typeface="EB Garamond"/>
            </a:endParaRPr>
          </a:p>
        </p:txBody>
      </p:sp>
      <p:pic>
        <p:nvPicPr>
          <p:cNvPr id="175" name="Google Shape;175;g1213d177d3f_0_0"/>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76" name="Google Shape;176;g1213d177d3f_0_0"/>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Plan du cours</a:t>
            </a:r>
            <a:endParaRPr sz="3600">
              <a:solidFill>
                <a:schemeClr val="lt1"/>
              </a:solidFill>
              <a:latin typeface="EB Garamond"/>
              <a:ea typeface="EB Garamond"/>
              <a:cs typeface="EB Garamond"/>
              <a:sym typeface="EB Garamond"/>
            </a:endParaRPr>
          </a:p>
        </p:txBody>
      </p:sp>
      <p:pic>
        <p:nvPicPr>
          <p:cNvPr id="177" name="Google Shape;177;g1213d177d3f_0_0"/>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0cd67fab59_0_0"/>
          <p:cNvSpPr txBox="1">
            <a:spLocks noGrp="1"/>
          </p:cNvSpPr>
          <p:nvPr>
            <p:ph type="title"/>
          </p:nvPr>
        </p:nvSpPr>
        <p:spPr>
          <a:xfrm>
            <a:off x="60738" y="6085175"/>
            <a:ext cx="6193200" cy="17421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2000"/>
              </a:spcBef>
              <a:spcAft>
                <a:spcPts val="0"/>
              </a:spcAft>
              <a:buClr>
                <a:schemeClr val="dk1"/>
              </a:buClr>
              <a:buSzPts val="990"/>
              <a:buFont typeface="Arial"/>
              <a:buNone/>
            </a:pPr>
            <a:r>
              <a:rPr lang="fr-FR" sz="1510" i="1" u="sng">
                <a:latin typeface="Arial"/>
                <a:ea typeface="Arial"/>
                <a:cs typeface="Arial"/>
                <a:sym typeface="Arial"/>
              </a:rPr>
              <a:t>Extrait : Bulletin officiel de l’éducation nationale, Ministère de l'Éducation nationale et de la Jeunesse.</a:t>
            </a:r>
            <a:endParaRPr sz="1510" i="1" u="sng">
              <a:latin typeface="Arial"/>
              <a:ea typeface="Arial"/>
              <a:cs typeface="Arial"/>
              <a:sym typeface="Arial"/>
            </a:endParaRPr>
          </a:p>
          <a:p>
            <a:pPr marL="0" lvl="0" indent="0" algn="l" rtl="0">
              <a:lnSpc>
                <a:spcPct val="115000"/>
              </a:lnSpc>
              <a:spcBef>
                <a:spcPts val="2000"/>
              </a:spcBef>
              <a:spcAft>
                <a:spcPts val="0"/>
              </a:spcAft>
              <a:buClr>
                <a:schemeClr val="dk1"/>
              </a:buClr>
              <a:buSzPts val="990"/>
              <a:buFont typeface="Arial"/>
              <a:buNone/>
            </a:pPr>
            <a:endParaRPr sz="1510" i="1" u="sng">
              <a:latin typeface="Arial"/>
              <a:ea typeface="Arial"/>
              <a:cs typeface="Arial"/>
              <a:sym typeface="Arial"/>
            </a:endParaRPr>
          </a:p>
          <a:p>
            <a:pPr marL="0" lvl="0" indent="0" algn="l" rtl="0">
              <a:lnSpc>
                <a:spcPct val="90000"/>
              </a:lnSpc>
              <a:spcBef>
                <a:spcPts val="2000"/>
              </a:spcBef>
              <a:spcAft>
                <a:spcPts val="0"/>
              </a:spcAft>
              <a:buClr>
                <a:schemeClr val="dk1"/>
              </a:buClr>
              <a:buSzPts val="3960"/>
              <a:buFont typeface="Calibri"/>
              <a:buNone/>
            </a:pPr>
            <a:endParaRPr sz="1629" i="1" u="sng">
              <a:latin typeface="EB Garamond"/>
              <a:ea typeface="EB Garamond"/>
              <a:cs typeface="EB Garamond"/>
              <a:sym typeface="EB Garamond"/>
            </a:endParaRPr>
          </a:p>
        </p:txBody>
      </p:sp>
      <p:graphicFrame>
        <p:nvGraphicFramePr>
          <p:cNvPr id="93" name="Google Shape;93;g10cd67fab59_0_0"/>
          <p:cNvGraphicFramePr/>
          <p:nvPr/>
        </p:nvGraphicFramePr>
        <p:xfrm>
          <a:off x="260400" y="2057635"/>
          <a:ext cx="3000000" cy="3000000"/>
        </p:xfrm>
        <a:graphic>
          <a:graphicData uri="http://schemas.openxmlformats.org/drawingml/2006/table">
            <a:tbl>
              <a:tblPr>
                <a:noFill/>
                <a:tableStyleId>{CBA0BC30-2D6A-4A3C-9969-582B8AC9A68F}</a:tableStyleId>
              </a:tblPr>
              <a:tblGrid>
                <a:gridCol w="1623150">
                  <a:extLst>
                    <a:ext uri="{9D8B030D-6E8A-4147-A177-3AD203B41FA5}">
                      <a16:colId xmlns:a16="http://schemas.microsoft.com/office/drawing/2014/main" val="20000"/>
                    </a:ext>
                  </a:extLst>
                </a:gridCol>
                <a:gridCol w="3156250">
                  <a:extLst>
                    <a:ext uri="{9D8B030D-6E8A-4147-A177-3AD203B41FA5}">
                      <a16:colId xmlns:a16="http://schemas.microsoft.com/office/drawing/2014/main" val="20001"/>
                    </a:ext>
                  </a:extLst>
                </a:gridCol>
              </a:tblGrid>
              <a:tr h="520700">
                <a:tc>
                  <a:txBody>
                    <a:bodyPr/>
                    <a:lstStyle/>
                    <a:p>
                      <a:pPr marL="0" marR="0" lvl="0" indent="0" algn="ctr" rtl="0">
                        <a:lnSpc>
                          <a:spcPct val="90000"/>
                        </a:lnSpc>
                        <a:spcBef>
                          <a:spcPts val="0"/>
                        </a:spcBef>
                        <a:spcAft>
                          <a:spcPts val="0"/>
                        </a:spcAft>
                        <a:buClr>
                          <a:srgbClr val="000000"/>
                        </a:buClr>
                        <a:buSzPts val="4400"/>
                        <a:buFont typeface="Calibri"/>
                        <a:buNone/>
                      </a:pPr>
                      <a:r>
                        <a:rPr lang="fr-FR" sz="2200" b="1" u="none" strike="noStrike" cap="none">
                          <a:solidFill>
                            <a:srgbClr val="4472C4"/>
                          </a:solidFill>
                          <a:latin typeface="EB Garamond"/>
                          <a:ea typeface="EB Garamond"/>
                          <a:cs typeface="EB Garamond"/>
                          <a:sym typeface="EB Garamond"/>
                        </a:rPr>
                        <a:t>Niveau</a:t>
                      </a:r>
                      <a:endParaRPr sz="100" u="none" strike="noStrike" cap="none"/>
                    </a:p>
                  </a:txBody>
                  <a:tcPr marL="91425" marR="91425" marT="91425" marB="914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CFE2F3"/>
                    </a:solidFill>
                  </a:tcPr>
                </a:tc>
                <a:tc>
                  <a:txBody>
                    <a:bodyPr/>
                    <a:lstStyle/>
                    <a:p>
                      <a:pPr marL="0" marR="0" lvl="0" indent="0" algn="ctr" rtl="0">
                        <a:lnSpc>
                          <a:spcPct val="90000"/>
                        </a:lnSpc>
                        <a:spcBef>
                          <a:spcPts val="0"/>
                        </a:spcBef>
                        <a:spcAft>
                          <a:spcPts val="0"/>
                        </a:spcAft>
                        <a:buClr>
                          <a:schemeClr val="dk1"/>
                        </a:buClr>
                        <a:buSzPts val="4400"/>
                        <a:buFont typeface="Calibri"/>
                        <a:buNone/>
                      </a:pPr>
                      <a:r>
                        <a:rPr lang="fr-FR" sz="2200" b="1" u="none" strike="noStrike" cap="none">
                          <a:solidFill>
                            <a:schemeClr val="accent1"/>
                          </a:solidFill>
                          <a:latin typeface="EB Garamond"/>
                          <a:ea typeface="EB Garamond"/>
                          <a:cs typeface="EB Garamond"/>
                          <a:sym typeface="EB Garamond"/>
                        </a:rPr>
                        <a:t>Notion</a:t>
                      </a:r>
                      <a:endParaRPr sz="900" u="none" strike="noStrike" cap="none"/>
                    </a:p>
                  </a:txBody>
                  <a:tcPr marL="91425" marR="91425" marT="91425" marB="914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527550">
                <a:tc>
                  <a:txBody>
                    <a:bodyPr/>
                    <a:lstStyle/>
                    <a:p>
                      <a:pPr marL="0" marR="0" lvl="0" indent="0" algn="ctr" rtl="0">
                        <a:lnSpc>
                          <a:spcPct val="90000"/>
                        </a:lnSpc>
                        <a:spcBef>
                          <a:spcPts val="0"/>
                        </a:spcBef>
                        <a:spcAft>
                          <a:spcPts val="0"/>
                        </a:spcAft>
                        <a:buClr>
                          <a:srgbClr val="000000"/>
                        </a:buClr>
                        <a:buSzPts val="1100"/>
                        <a:buFont typeface="Arial"/>
                        <a:buNone/>
                      </a:pPr>
                      <a:endParaRPr sz="2200" b="1" u="none" strike="noStrike" cap="none">
                        <a:solidFill>
                          <a:srgbClr val="4472C4"/>
                        </a:solidFill>
                        <a:latin typeface="EB Garamond"/>
                        <a:ea typeface="EB Garamond"/>
                        <a:cs typeface="EB Garamond"/>
                        <a:sym typeface="EB Garamond"/>
                      </a:endParaRPr>
                    </a:p>
                    <a:p>
                      <a:pPr marL="0" marR="0" lvl="0" indent="0" algn="ctr" rtl="0">
                        <a:lnSpc>
                          <a:spcPct val="90000"/>
                        </a:lnSpc>
                        <a:spcBef>
                          <a:spcPts val="0"/>
                        </a:spcBef>
                        <a:spcAft>
                          <a:spcPts val="0"/>
                        </a:spcAft>
                        <a:buClr>
                          <a:srgbClr val="000000"/>
                        </a:buClr>
                        <a:buSzPts val="1100"/>
                        <a:buFont typeface="Arial"/>
                        <a:buNone/>
                      </a:pPr>
                      <a:r>
                        <a:rPr lang="fr-FR" sz="2200" b="1">
                          <a:solidFill>
                            <a:srgbClr val="4472C4"/>
                          </a:solidFill>
                          <a:latin typeface="EB Garamond"/>
                          <a:ea typeface="EB Garamond"/>
                          <a:cs typeface="EB Garamond"/>
                          <a:sym typeface="EB Garamond"/>
                        </a:rPr>
                        <a:t>Seconde</a:t>
                      </a:r>
                      <a:endParaRPr sz="2200" b="1" u="none" strike="noStrike" cap="none">
                        <a:solidFill>
                          <a:srgbClr val="4472C4"/>
                        </a:solidFill>
                        <a:latin typeface="EB Garamond"/>
                        <a:ea typeface="EB Garamond"/>
                        <a:cs typeface="EB Garamond"/>
                        <a:sym typeface="EB Garamond"/>
                      </a:endParaRPr>
                    </a:p>
                  </a:txBody>
                  <a:tcPr marL="91425" marR="91425" marT="91425" marB="914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CFE2F3"/>
                    </a:solidFill>
                  </a:tcPr>
                </a:tc>
                <a:tc>
                  <a:txBody>
                    <a:bodyPr/>
                    <a:lstStyle/>
                    <a:p>
                      <a:pPr marL="457200" marR="0" lvl="0" indent="-368300" algn="l" rtl="0">
                        <a:lnSpc>
                          <a:spcPct val="90000"/>
                        </a:lnSpc>
                        <a:spcBef>
                          <a:spcPts val="0"/>
                        </a:spcBef>
                        <a:spcAft>
                          <a:spcPts val="0"/>
                        </a:spcAft>
                        <a:buClr>
                          <a:srgbClr val="4472C4"/>
                        </a:buClr>
                        <a:buSzPts val="2200"/>
                        <a:buFont typeface="EB Garamond"/>
                        <a:buChar char="●"/>
                      </a:pPr>
                      <a:r>
                        <a:rPr lang="fr-FR" sz="2200" u="none" strike="noStrike" cap="none">
                          <a:solidFill>
                            <a:schemeClr val="accent1"/>
                          </a:solidFill>
                          <a:latin typeface="EB Garamond"/>
                          <a:ea typeface="EB Garamond"/>
                          <a:cs typeface="EB Garamond"/>
                          <a:sym typeface="EB Garamond"/>
                        </a:rPr>
                        <a:t> </a:t>
                      </a:r>
                      <a:r>
                        <a:rPr lang="fr-FR" sz="2200" u="none" strike="noStrike" cap="none">
                          <a:solidFill>
                            <a:schemeClr val="dk1"/>
                          </a:solidFill>
                          <a:latin typeface="EB Garamond"/>
                          <a:ea typeface="EB Garamond"/>
                          <a:cs typeface="EB Garamond"/>
                          <a:sym typeface="EB Garamond"/>
                        </a:rPr>
                        <a:t>S</a:t>
                      </a:r>
                      <a:endParaRPr sz="2200" u="none" strike="noStrike" cap="none">
                        <a:solidFill>
                          <a:schemeClr val="dk1"/>
                        </a:solidFill>
                        <a:latin typeface="EB Garamond"/>
                        <a:ea typeface="EB Garamond"/>
                        <a:cs typeface="EB Garamond"/>
                        <a:sym typeface="EB Garamond"/>
                      </a:endParaRPr>
                    </a:p>
                  </a:txBody>
                  <a:tcPr marL="91425" marR="91425" marT="91425" marB="914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1493400">
                <a:tc>
                  <a:txBody>
                    <a:bodyPr/>
                    <a:lstStyle/>
                    <a:p>
                      <a:pPr marL="0" marR="0" lvl="0" indent="0" algn="ctr" rtl="0">
                        <a:lnSpc>
                          <a:spcPct val="90000"/>
                        </a:lnSpc>
                        <a:spcBef>
                          <a:spcPts val="0"/>
                        </a:spcBef>
                        <a:spcAft>
                          <a:spcPts val="0"/>
                        </a:spcAft>
                        <a:buClr>
                          <a:srgbClr val="000000"/>
                        </a:buClr>
                        <a:buSzPts val="1100"/>
                        <a:buFont typeface="Arial"/>
                        <a:buNone/>
                      </a:pPr>
                      <a:endParaRPr sz="2200" b="1" u="none" strike="noStrike" cap="none">
                        <a:solidFill>
                          <a:srgbClr val="4472C4"/>
                        </a:solidFill>
                        <a:latin typeface="EB Garamond"/>
                        <a:ea typeface="EB Garamond"/>
                        <a:cs typeface="EB Garamond"/>
                        <a:sym typeface="EB Garamond"/>
                      </a:endParaRPr>
                    </a:p>
                    <a:p>
                      <a:pPr marL="0" marR="0" lvl="0" indent="0" algn="ctr" rtl="0">
                        <a:lnSpc>
                          <a:spcPct val="90000"/>
                        </a:lnSpc>
                        <a:spcBef>
                          <a:spcPts val="0"/>
                        </a:spcBef>
                        <a:spcAft>
                          <a:spcPts val="0"/>
                        </a:spcAft>
                        <a:buClr>
                          <a:srgbClr val="000000"/>
                        </a:buClr>
                        <a:buSzPts val="1100"/>
                        <a:buFont typeface="Arial"/>
                        <a:buNone/>
                      </a:pPr>
                      <a:r>
                        <a:rPr lang="fr-FR" sz="2200" b="1">
                          <a:solidFill>
                            <a:srgbClr val="4472C4"/>
                          </a:solidFill>
                          <a:latin typeface="EB Garamond"/>
                          <a:ea typeface="EB Garamond"/>
                          <a:cs typeface="EB Garamond"/>
                          <a:sym typeface="EB Garamond"/>
                        </a:rPr>
                        <a:t>Première STL PCM</a:t>
                      </a:r>
                      <a:endParaRPr sz="2200" b="1" u="none" strike="noStrike" cap="none">
                        <a:solidFill>
                          <a:srgbClr val="4472C4"/>
                        </a:solidFill>
                        <a:latin typeface="EB Garamond"/>
                        <a:ea typeface="EB Garamond"/>
                        <a:cs typeface="EB Garamond"/>
                        <a:sym typeface="EB Garamond"/>
                      </a:endParaRPr>
                    </a:p>
                  </a:txBody>
                  <a:tcPr marL="91425" marR="91425" marT="91425" marB="914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solidFill>
                      <a:srgbClr val="CFE2F3"/>
                    </a:solidFill>
                  </a:tcPr>
                </a:tc>
                <a:tc>
                  <a:txBody>
                    <a:bodyPr/>
                    <a:lstStyle/>
                    <a:p>
                      <a:pPr marL="457200" marR="0" lvl="0" indent="-368300" algn="l" rtl="0">
                        <a:lnSpc>
                          <a:spcPct val="90000"/>
                        </a:lnSpc>
                        <a:spcBef>
                          <a:spcPts val="0"/>
                        </a:spcBef>
                        <a:spcAft>
                          <a:spcPts val="0"/>
                        </a:spcAft>
                        <a:buClr>
                          <a:srgbClr val="4472C4"/>
                        </a:buClr>
                        <a:buSzPts val="2200"/>
                        <a:buFont typeface="EB Garamond"/>
                        <a:buChar char="●"/>
                      </a:pPr>
                      <a:r>
                        <a:rPr lang="fr-FR" sz="2200" u="none" strike="noStrike" cap="none">
                          <a:solidFill>
                            <a:schemeClr val="accent1"/>
                          </a:solidFill>
                          <a:latin typeface="EB Garamond"/>
                          <a:ea typeface="EB Garamond"/>
                          <a:cs typeface="EB Garamond"/>
                          <a:sym typeface="EB Garamond"/>
                        </a:rPr>
                        <a:t> </a:t>
                      </a:r>
                      <a:r>
                        <a:rPr lang="fr-FR" sz="2200" u="none" strike="noStrike" cap="none">
                          <a:solidFill>
                            <a:schemeClr val="dk1"/>
                          </a:solidFill>
                          <a:latin typeface="EB Garamond"/>
                          <a:ea typeface="EB Garamond"/>
                          <a:cs typeface="EB Garamond"/>
                          <a:sym typeface="EB Garamond"/>
                        </a:rPr>
                        <a:t>E</a:t>
                      </a:r>
                      <a:endParaRPr sz="2200" u="none" strike="noStrike" cap="none">
                        <a:solidFill>
                          <a:schemeClr val="dk1"/>
                        </a:solidFill>
                        <a:latin typeface="EB Garamond"/>
                        <a:ea typeface="EB Garamond"/>
                        <a:cs typeface="EB Garamond"/>
                        <a:sym typeface="EB Garamond"/>
                      </a:endParaRPr>
                    </a:p>
                  </a:txBody>
                  <a:tcPr marL="91425" marR="91425" marT="91425" marB="914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94" name="Google Shape;94;g10cd67fab59_0_0"/>
          <p:cNvPicPr preferRelativeResize="0"/>
          <p:nvPr/>
        </p:nvPicPr>
        <p:blipFill rotWithShape="1">
          <a:blip r:embed="rId3">
            <a:alphaModFix/>
          </a:blip>
          <a:srcRect l="89708"/>
          <a:stretch/>
        </p:blipFill>
        <p:spPr>
          <a:xfrm>
            <a:off x="299700" y="308575"/>
            <a:ext cx="4740098" cy="1080850"/>
          </a:xfrm>
          <a:prstGeom prst="rect">
            <a:avLst/>
          </a:prstGeom>
          <a:noFill/>
          <a:ln>
            <a:noFill/>
          </a:ln>
        </p:spPr>
      </p:pic>
      <p:sp>
        <p:nvSpPr>
          <p:cNvPr id="95" name="Google Shape;95;g10cd67fab59_0_0"/>
          <p:cNvSpPr txBox="1">
            <a:spLocks noGrp="1"/>
          </p:cNvSpPr>
          <p:nvPr>
            <p:ph type="title"/>
          </p:nvPr>
        </p:nvSpPr>
        <p:spPr>
          <a:xfrm>
            <a:off x="1932225" y="156175"/>
            <a:ext cx="1968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Prérequis</a:t>
            </a:r>
            <a:endParaRPr sz="3600">
              <a:solidFill>
                <a:schemeClr val="lt1"/>
              </a:solidFill>
              <a:latin typeface="EB Garamond"/>
              <a:ea typeface="EB Garamond"/>
              <a:cs typeface="EB Garamond"/>
              <a:sym typeface="EB Garamond"/>
            </a:endParaRPr>
          </a:p>
        </p:txBody>
      </p:sp>
      <p:pic>
        <p:nvPicPr>
          <p:cNvPr id="96" name="Google Shape;96;g10cd67fab59_0_0"/>
          <p:cNvPicPr preferRelativeResize="0"/>
          <p:nvPr/>
        </p:nvPicPr>
        <p:blipFill rotWithShape="1">
          <a:blip r:embed="rId3">
            <a:alphaModFix/>
          </a:blip>
          <a:srcRect l="89708"/>
          <a:stretch/>
        </p:blipFill>
        <p:spPr>
          <a:xfrm>
            <a:off x="5576175" y="338550"/>
            <a:ext cx="6290226" cy="1080850"/>
          </a:xfrm>
          <a:prstGeom prst="rect">
            <a:avLst/>
          </a:prstGeom>
          <a:noFill/>
          <a:ln>
            <a:noFill/>
          </a:ln>
        </p:spPr>
      </p:pic>
      <p:sp>
        <p:nvSpPr>
          <p:cNvPr id="97" name="Google Shape;97;g10cd67fab59_0_0"/>
          <p:cNvSpPr txBox="1">
            <a:spLocks noGrp="1"/>
          </p:cNvSpPr>
          <p:nvPr>
            <p:ph type="title"/>
          </p:nvPr>
        </p:nvSpPr>
        <p:spPr>
          <a:xfrm>
            <a:off x="7208700" y="186150"/>
            <a:ext cx="4572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Attendus du programme</a:t>
            </a:r>
            <a:endParaRPr sz="3600">
              <a:solidFill>
                <a:schemeClr val="lt1"/>
              </a:solidFill>
              <a:latin typeface="EB Garamond"/>
              <a:ea typeface="EB Garamond"/>
              <a:cs typeface="EB Garamond"/>
              <a:sym typeface="EB Garamond"/>
            </a:endParaRPr>
          </a:p>
        </p:txBody>
      </p:sp>
      <p:pic>
        <p:nvPicPr>
          <p:cNvPr id="98" name="Google Shape;98;g10cd67fab59_0_0"/>
          <p:cNvPicPr preferRelativeResize="0"/>
          <p:nvPr/>
        </p:nvPicPr>
        <p:blipFill rotWithShape="1">
          <a:blip r:embed="rId4">
            <a:alphaModFix/>
          </a:blip>
          <a:srcRect/>
          <a:stretch/>
        </p:blipFill>
        <p:spPr>
          <a:xfrm>
            <a:off x="6052025" y="468000"/>
            <a:ext cx="761999" cy="762001"/>
          </a:xfrm>
          <a:prstGeom prst="rect">
            <a:avLst/>
          </a:prstGeom>
          <a:noFill/>
          <a:ln>
            <a:noFill/>
          </a:ln>
        </p:spPr>
      </p:pic>
      <p:pic>
        <p:nvPicPr>
          <p:cNvPr id="99" name="Google Shape;99;g10cd67fab59_0_0"/>
          <p:cNvPicPr preferRelativeResize="0"/>
          <p:nvPr/>
        </p:nvPicPr>
        <p:blipFill rotWithShape="1">
          <a:blip r:embed="rId4">
            <a:alphaModFix/>
          </a:blip>
          <a:srcRect/>
          <a:stretch/>
        </p:blipFill>
        <p:spPr>
          <a:xfrm>
            <a:off x="621300" y="438025"/>
            <a:ext cx="761999" cy="762001"/>
          </a:xfrm>
          <a:prstGeom prst="rect">
            <a:avLst/>
          </a:prstGeom>
          <a:noFill/>
          <a:ln>
            <a:noFill/>
          </a:ln>
        </p:spPr>
      </p:pic>
      <p:pic>
        <p:nvPicPr>
          <p:cNvPr id="100" name="Google Shape;100;g10cd67fab59_0_0"/>
          <p:cNvPicPr preferRelativeResize="0"/>
          <p:nvPr/>
        </p:nvPicPr>
        <p:blipFill>
          <a:blip r:embed="rId5">
            <a:alphaModFix/>
          </a:blip>
          <a:stretch>
            <a:fillRect/>
          </a:stretch>
        </p:blipFill>
        <p:spPr>
          <a:xfrm>
            <a:off x="6642975" y="1447125"/>
            <a:ext cx="4098110" cy="3468426"/>
          </a:xfrm>
          <a:prstGeom prst="rect">
            <a:avLst/>
          </a:prstGeom>
          <a:noFill/>
          <a:ln>
            <a:noFill/>
          </a:ln>
        </p:spPr>
      </p:pic>
      <p:pic>
        <p:nvPicPr>
          <p:cNvPr id="101" name="Google Shape;101;g10cd67fab59_0_0"/>
          <p:cNvPicPr preferRelativeResize="0"/>
          <p:nvPr/>
        </p:nvPicPr>
        <p:blipFill>
          <a:blip r:embed="rId6">
            <a:alphaModFix/>
          </a:blip>
          <a:stretch>
            <a:fillRect/>
          </a:stretch>
        </p:blipFill>
        <p:spPr>
          <a:xfrm>
            <a:off x="6642975" y="4943276"/>
            <a:ext cx="4098100" cy="18804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07" name="Google Shape;107;p3"/>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Objectifs de la leçon</a:t>
            </a:r>
            <a:endParaRPr sz="3600">
              <a:solidFill>
                <a:schemeClr val="lt1"/>
              </a:solidFill>
              <a:latin typeface="EB Garamond"/>
              <a:ea typeface="EB Garamond"/>
              <a:cs typeface="EB Garamond"/>
              <a:sym typeface="EB Garamond"/>
            </a:endParaRPr>
          </a:p>
        </p:txBody>
      </p:sp>
      <p:pic>
        <p:nvPicPr>
          <p:cNvPr id="108" name="Google Shape;108;p3"/>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10b82a71b39_0_10"/>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14" name="Google Shape;114;g10b82a71b39_0_10"/>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Objectifs de la leçon</a:t>
            </a:r>
            <a:endParaRPr sz="3600">
              <a:solidFill>
                <a:schemeClr val="lt1"/>
              </a:solidFill>
              <a:latin typeface="EB Garamond"/>
              <a:ea typeface="EB Garamond"/>
              <a:cs typeface="EB Garamond"/>
              <a:sym typeface="EB Garamond"/>
            </a:endParaRPr>
          </a:p>
        </p:txBody>
      </p:sp>
      <p:pic>
        <p:nvPicPr>
          <p:cNvPr id="115" name="Google Shape;115;g10b82a71b39_0_10"/>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0b82a71b39_0_17"/>
          <p:cNvSpPr txBox="1">
            <a:spLocks noGrp="1"/>
          </p:cNvSpPr>
          <p:nvPr>
            <p:ph type="title"/>
          </p:nvPr>
        </p:nvSpPr>
        <p:spPr>
          <a:xfrm>
            <a:off x="378450" y="1576025"/>
            <a:ext cx="11739900" cy="502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sz="2700">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4400"/>
              <a:buFont typeface="Calibri"/>
              <a:buNone/>
            </a:pPr>
            <a:r>
              <a:rPr lang="fr-FR" sz="2700" b="1">
                <a:latin typeface="EB Garamond"/>
                <a:ea typeface="EB Garamond"/>
                <a:cs typeface="EB Garamond"/>
                <a:sym typeface="EB Garamond"/>
              </a:rPr>
              <a:t>Points clefs :</a:t>
            </a:r>
            <a:endParaRPr sz="2700">
              <a:latin typeface="EB Garamond"/>
              <a:ea typeface="EB Garamond"/>
              <a:cs typeface="EB Garamond"/>
              <a:sym typeface="EB Garamond"/>
            </a:endParaRPr>
          </a:p>
          <a:p>
            <a:pPr marL="457200" lvl="0" indent="-400050" algn="l" rtl="0">
              <a:lnSpc>
                <a:spcPct val="90000"/>
              </a:lnSpc>
              <a:spcBef>
                <a:spcPts val="0"/>
              </a:spcBef>
              <a:spcAft>
                <a:spcPts val="0"/>
              </a:spcAft>
              <a:buSzPts val="2700"/>
              <a:buFont typeface="EB Garamond"/>
              <a:buChar char="❏"/>
            </a:pPr>
            <a:r>
              <a:rPr lang="fr-FR" sz="2700">
                <a:latin typeface="EB Garamond"/>
                <a:ea typeface="EB Garamond"/>
                <a:cs typeface="EB Garamond"/>
                <a:sym typeface="EB Garamond"/>
              </a:rPr>
              <a:t>C</a:t>
            </a:r>
            <a:endParaRPr sz="2700">
              <a:latin typeface="EB Garamond"/>
              <a:ea typeface="EB Garamond"/>
              <a:cs typeface="EB Garamond"/>
              <a:sym typeface="EB Garamond"/>
            </a:endParaRPr>
          </a:p>
          <a:p>
            <a:pPr marL="0" lvl="0" indent="0" algn="l" rtl="0">
              <a:lnSpc>
                <a:spcPct val="90000"/>
              </a:lnSpc>
              <a:spcBef>
                <a:spcPts val="0"/>
              </a:spcBef>
              <a:spcAft>
                <a:spcPts val="0"/>
              </a:spcAft>
              <a:buSzPts val="2000"/>
              <a:buNone/>
            </a:pPr>
            <a:endParaRPr sz="2700">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4400"/>
              <a:buFont typeface="Calibri"/>
              <a:buNone/>
            </a:pPr>
            <a:r>
              <a:rPr lang="fr-FR" sz="2700" b="1">
                <a:latin typeface="EB Garamond"/>
                <a:ea typeface="EB Garamond"/>
                <a:cs typeface="EB Garamond"/>
                <a:sym typeface="EB Garamond"/>
              </a:rPr>
              <a:t>Capacités travaillées :</a:t>
            </a:r>
            <a:endParaRPr sz="2700">
              <a:latin typeface="EB Garamond"/>
              <a:ea typeface="EB Garamond"/>
              <a:cs typeface="EB Garamond"/>
              <a:sym typeface="EB Garamond"/>
            </a:endParaRPr>
          </a:p>
          <a:p>
            <a:pPr marL="457200" lvl="0" indent="-400050" algn="l" rtl="0">
              <a:lnSpc>
                <a:spcPct val="90000"/>
              </a:lnSpc>
              <a:spcBef>
                <a:spcPts val="0"/>
              </a:spcBef>
              <a:spcAft>
                <a:spcPts val="0"/>
              </a:spcAft>
              <a:buSzPts val="2700"/>
              <a:buFont typeface="EB Garamond"/>
              <a:buChar char="❏"/>
            </a:pPr>
            <a:r>
              <a:rPr lang="fr-FR" sz="2700">
                <a:latin typeface="EB Garamond"/>
                <a:ea typeface="EB Garamond"/>
                <a:cs typeface="EB Garamond"/>
                <a:sym typeface="EB Garamond"/>
              </a:rPr>
              <a:t>U</a:t>
            </a:r>
            <a:endParaRPr sz="2700">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1100"/>
              <a:buFont typeface="Arial"/>
              <a:buNone/>
            </a:pPr>
            <a:endParaRPr sz="2700">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1100"/>
              <a:buFont typeface="Arial"/>
              <a:buNone/>
            </a:pPr>
            <a:r>
              <a:rPr lang="fr-FR" sz="2700" b="1">
                <a:solidFill>
                  <a:srgbClr val="CC0000"/>
                </a:solidFill>
                <a:latin typeface="EB Garamond"/>
                <a:ea typeface="EB Garamond"/>
                <a:cs typeface="EB Garamond"/>
                <a:sym typeface="EB Garamond"/>
              </a:rPr>
              <a:t>Quelques difficultés anticipées des élèves :</a:t>
            </a:r>
            <a:endParaRPr sz="2700">
              <a:solidFill>
                <a:srgbClr val="CC0000"/>
              </a:solidFill>
              <a:latin typeface="EB Garamond"/>
              <a:ea typeface="EB Garamond"/>
              <a:cs typeface="EB Garamond"/>
              <a:sym typeface="EB Garamond"/>
            </a:endParaRPr>
          </a:p>
          <a:p>
            <a:pPr marL="457200" lvl="0" indent="-400050" algn="l" rtl="0">
              <a:lnSpc>
                <a:spcPct val="90000"/>
              </a:lnSpc>
              <a:spcBef>
                <a:spcPts val="0"/>
              </a:spcBef>
              <a:spcAft>
                <a:spcPts val="0"/>
              </a:spcAft>
              <a:buClr>
                <a:srgbClr val="CC0000"/>
              </a:buClr>
              <a:buSzPts val="2700"/>
              <a:buFont typeface="EB Garamond"/>
              <a:buChar char="❏"/>
            </a:pPr>
            <a:r>
              <a:rPr lang="fr-FR" sz="2700">
                <a:solidFill>
                  <a:srgbClr val="CC0000"/>
                </a:solidFill>
                <a:latin typeface="EB Garamond"/>
                <a:ea typeface="EB Garamond"/>
                <a:cs typeface="EB Garamond"/>
                <a:sym typeface="EB Garamond"/>
              </a:rPr>
              <a:t>R</a:t>
            </a:r>
            <a:endParaRPr sz="2700">
              <a:solidFill>
                <a:srgbClr val="CC0000"/>
              </a:solidFill>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4400"/>
              <a:buFont typeface="Calibri"/>
              <a:buNone/>
            </a:pPr>
            <a:endParaRPr sz="2700">
              <a:latin typeface="EB Garamond"/>
              <a:ea typeface="EB Garamond"/>
              <a:cs typeface="EB Garamond"/>
              <a:sym typeface="EB Garamond"/>
            </a:endParaRPr>
          </a:p>
        </p:txBody>
      </p:sp>
      <p:pic>
        <p:nvPicPr>
          <p:cNvPr id="121" name="Google Shape;121;g10b82a71b39_0_17"/>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22" name="Google Shape;122;g10b82a71b39_0_17"/>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Objectifs de la leçon</a:t>
            </a:r>
            <a:endParaRPr sz="3600">
              <a:solidFill>
                <a:schemeClr val="lt1"/>
              </a:solidFill>
              <a:latin typeface="EB Garamond"/>
              <a:ea typeface="EB Garamond"/>
              <a:cs typeface="EB Garamond"/>
              <a:sym typeface="EB Garamond"/>
            </a:endParaRPr>
          </a:p>
        </p:txBody>
      </p:sp>
      <p:pic>
        <p:nvPicPr>
          <p:cNvPr id="123" name="Google Shape;123;g10b82a71b39_0_17"/>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0b82a71b39_0_92"/>
          <p:cNvSpPr txBox="1">
            <a:spLocks noGrp="1"/>
          </p:cNvSpPr>
          <p:nvPr>
            <p:ph type="title"/>
          </p:nvPr>
        </p:nvSpPr>
        <p:spPr>
          <a:xfrm>
            <a:off x="378450" y="1576025"/>
            <a:ext cx="11739900" cy="428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sz="2400" b="1">
              <a:latin typeface="EB Garamond"/>
              <a:ea typeface="EB Garamond"/>
              <a:cs typeface="EB Garamond"/>
              <a:sym typeface="EB Garamond"/>
            </a:endParaRPr>
          </a:p>
          <a:p>
            <a:pPr marL="0" lvl="0" indent="0" algn="l" rtl="0">
              <a:lnSpc>
                <a:spcPct val="90000"/>
              </a:lnSpc>
              <a:spcBef>
                <a:spcPts val="0"/>
              </a:spcBef>
              <a:spcAft>
                <a:spcPts val="0"/>
              </a:spcAft>
              <a:buSzPts val="1800"/>
              <a:buNone/>
            </a:pPr>
            <a:endParaRPr sz="2400">
              <a:latin typeface="EB Garamond"/>
              <a:ea typeface="EB Garamond"/>
              <a:cs typeface="EB Garamond"/>
              <a:sym typeface="EB Garamond"/>
            </a:endParaRPr>
          </a:p>
          <a:p>
            <a:pPr marL="0" lvl="0" indent="0" algn="l" rtl="0">
              <a:lnSpc>
                <a:spcPct val="90000"/>
              </a:lnSpc>
              <a:spcBef>
                <a:spcPts val="0"/>
              </a:spcBef>
              <a:spcAft>
                <a:spcPts val="0"/>
              </a:spcAft>
              <a:buSzPts val="1800"/>
              <a:buNone/>
            </a:pPr>
            <a:r>
              <a:rPr lang="fr-FR" sz="2400" b="1">
                <a:latin typeface="EB Garamond"/>
                <a:ea typeface="EB Garamond"/>
                <a:cs typeface="EB Garamond"/>
                <a:sym typeface="EB Garamond"/>
              </a:rPr>
              <a:t>Quelques difficultés anticipées des élèves :</a:t>
            </a:r>
            <a:endParaRPr sz="2400">
              <a:latin typeface="EB Garamond"/>
              <a:ea typeface="EB Garamond"/>
              <a:cs typeface="EB Garamond"/>
              <a:sym typeface="EB Garamond"/>
            </a:endParaRPr>
          </a:p>
          <a:p>
            <a:pPr marL="457200" lvl="0" indent="-381000" algn="l" rtl="0">
              <a:lnSpc>
                <a:spcPct val="90000"/>
              </a:lnSpc>
              <a:spcBef>
                <a:spcPts val="0"/>
              </a:spcBef>
              <a:spcAft>
                <a:spcPts val="0"/>
              </a:spcAft>
              <a:buSzPts val="2400"/>
              <a:buFont typeface="EB Garamond"/>
              <a:buChar char="❏"/>
            </a:pPr>
            <a:r>
              <a:rPr lang="fr-FR" sz="2400">
                <a:latin typeface="EB Garamond"/>
                <a:ea typeface="EB Garamond"/>
                <a:cs typeface="EB Garamond"/>
                <a:sym typeface="EB Garamond"/>
              </a:rPr>
              <a:t>I</a:t>
            </a:r>
            <a:endParaRPr sz="2400">
              <a:latin typeface="EB Garamond"/>
              <a:ea typeface="EB Garamond"/>
              <a:cs typeface="EB Garamond"/>
              <a:sym typeface="EB Garamond"/>
            </a:endParaRPr>
          </a:p>
          <a:p>
            <a:pPr marL="0" lvl="0" indent="0" algn="l" rtl="0">
              <a:lnSpc>
                <a:spcPct val="90000"/>
              </a:lnSpc>
              <a:spcBef>
                <a:spcPts val="0"/>
              </a:spcBef>
              <a:spcAft>
                <a:spcPts val="0"/>
              </a:spcAft>
              <a:buSzPts val="1800"/>
              <a:buNone/>
            </a:pPr>
            <a:endParaRPr sz="2400">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4400"/>
              <a:buFont typeface="Calibri"/>
              <a:buNone/>
            </a:pPr>
            <a:r>
              <a:rPr lang="fr-FR" sz="2400" b="1">
                <a:solidFill>
                  <a:srgbClr val="CC0000"/>
                </a:solidFill>
                <a:latin typeface="EB Garamond"/>
                <a:ea typeface="EB Garamond"/>
                <a:cs typeface="EB Garamond"/>
                <a:sym typeface="EB Garamond"/>
              </a:rPr>
              <a:t>Solutions apportées :</a:t>
            </a:r>
            <a:endParaRPr sz="2400" b="1">
              <a:solidFill>
                <a:srgbClr val="CC0000"/>
              </a:solidFill>
              <a:latin typeface="EB Garamond"/>
              <a:ea typeface="EB Garamond"/>
              <a:cs typeface="EB Garamond"/>
              <a:sym typeface="EB Garamond"/>
            </a:endParaRPr>
          </a:p>
          <a:p>
            <a:pPr marL="457200" lvl="0" indent="-381000" algn="l" rtl="0">
              <a:lnSpc>
                <a:spcPct val="90000"/>
              </a:lnSpc>
              <a:spcBef>
                <a:spcPts val="0"/>
              </a:spcBef>
              <a:spcAft>
                <a:spcPts val="0"/>
              </a:spcAft>
              <a:buClr>
                <a:srgbClr val="CC0000"/>
              </a:buClr>
              <a:buSzPts val="2400"/>
              <a:buFont typeface="EB Garamond"/>
              <a:buChar char="❏"/>
            </a:pPr>
            <a:r>
              <a:rPr lang="fr-FR" sz="2400">
                <a:solidFill>
                  <a:srgbClr val="CC0000"/>
                </a:solidFill>
                <a:latin typeface="EB Garamond"/>
                <a:ea typeface="EB Garamond"/>
                <a:cs typeface="EB Garamond"/>
                <a:sym typeface="EB Garamond"/>
              </a:rPr>
              <a:t>E</a:t>
            </a:r>
            <a:endParaRPr sz="2400">
              <a:solidFill>
                <a:srgbClr val="CC0000"/>
              </a:solidFill>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4400"/>
              <a:buFont typeface="Calibri"/>
              <a:buNone/>
            </a:pPr>
            <a:endParaRPr sz="2400">
              <a:latin typeface="EB Garamond"/>
              <a:ea typeface="EB Garamond"/>
              <a:cs typeface="EB Garamond"/>
              <a:sym typeface="EB Garamond"/>
            </a:endParaRPr>
          </a:p>
        </p:txBody>
      </p:sp>
      <p:pic>
        <p:nvPicPr>
          <p:cNvPr id="129" name="Google Shape;129;g10b82a71b39_0_92"/>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30" name="Google Shape;130;g10b82a71b39_0_92"/>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Objectifs de la leçon</a:t>
            </a:r>
            <a:endParaRPr sz="3600">
              <a:solidFill>
                <a:schemeClr val="lt1"/>
              </a:solidFill>
              <a:latin typeface="EB Garamond"/>
              <a:ea typeface="EB Garamond"/>
              <a:cs typeface="EB Garamond"/>
              <a:sym typeface="EB Garamond"/>
            </a:endParaRPr>
          </a:p>
        </p:txBody>
      </p:sp>
      <p:pic>
        <p:nvPicPr>
          <p:cNvPr id="131" name="Google Shape;131;g10b82a71b39_0_92"/>
          <p:cNvPicPr preferRelativeResize="0"/>
          <p:nvPr/>
        </p:nvPicPr>
        <p:blipFill rotWithShape="1">
          <a:blip r:embed="rId4">
            <a:alphaModFix/>
          </a:blip>
          <a:srcRect/>
          <a:stretch/>
        </p:blipFill>
        <p:spPr>
          <a:xfrm>
            <a:off x="11119275" y="456650"/>
            <a:ext cx="740650" cy="72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06b7de58c2_0_0"/>
          <p:cNvSpPr/>
          <p:nvPr/>
        </p:nvSpPr>
        <p:spPr>
          <a:xfrm>
            <a:off x="0" y="0"/>
            <a:ext cx="12260701"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11215aa63e4_0_43"/>
          <p:cNvPicPr preferRelativeResize="0"/>
          <p:nvPr/>
        </p:nvPicPr>
        <p:blipFill>
          <a:blip r:embed="rId3">
            <a:alphaModFix/>
          </a:blip>
          <a:stretch>
            <a:fillRect/>
          </a:stretch>
        </p:blipFill>
        <p:spPr>
          <a:xfrm>
            <a:off x="807300" y="511637"/>
            <a:ext cx="10577400" cy="58347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112f09c7678_1_9"/>
          <p:cNvPicPr preferRelativeResize="0"/>
          <p:nvPr/>
        </p:nvPicPr>
        <p:blipFill rotWithShape="1">
          <a:blip r:embed="rId3">
            <a:alphaModFix/>
          </a:blip>
          <a:srcRect l="89708"/>
          <a:stretch/>
        </p:blipFill>
        <p:spPr>
          <a:xfrm>
            <a:off x="299700" y="308575"/>
            <a:ext cx="11643174" cy="1080850"/>
          </a:xfrm>
          <a:prstGeom prst="rect">
            <a:avLst/>
          </a:prstGeom>
          <a:noFill/>
          <a:ln>
            <a:noFill/>
          </a:ln>
        </p:spPr>
      </p:pic>
      <p:sp>
        <p:nvSpPr>
          <p:cNvPr id="147" name="Google Shape;147;g112f09c7678_1_9"/>
          <p:cNvSpPr txBox="1">
            <a:spLocks noGrp="1"/>
          </p:cNvSpPr>
          <p:nvPr>
            <p:ph type="title"/>
          </p:nvPr>
        </p:nvSpPr>
        <p:spPr>
          <a:xfrm>
            <a:off x="378450" y="156175"/>
            <a:ext cx="1110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FR" sz="3600">
                <a:solidFill>
                  <a:schemeClr val="lt1"/>
                </a:solidFill>
                <a:latin typeface="EB Garamond"/>
                <a:ea typeface="EB Garamond"/>
                <a:cs typeface="EB Garamond"/>
                <a:sym typeface="EB Garamond"/>
              </a:rPr>
              <a:t>K</a:t>
            </a:r>
            <a:endParaRPr sz="3600">
              <a:solidFill>
                <a:schemeClr val="lt1"/>
              </a:solidFill>
              <a:latin typeface="EB Garamond"/>
              <a:ea typeface="EB Garamond"/>
              <a:cs typeface="EB Garamond"/>
              <a:sym typeface="EB Garamond"/>
            </a:endParaRPr>
          </a:p>
        </p:txBody>
      </p:sp>
      <p:sp>
        <p:nvSpPr>
          <p:cNvPr id="148" name="Google Shape;148;g112f09c7678_1_9"/>
          <p:cNvSpPr txBox="1">
            <a:spLocks noGrp="1"/>
          </p:cNvSpPr>
          <p:nvPr>
            <p:ph type="title"/>
          </p:nvPr>
        </p:nvSpPr>
        <p:spPr>
          <a:xfrm>
            <a:off x="378450" y="1759375"/>
            <a:ext cx="8384400" cy="285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fr-FR" sz="2229">
                <a:latin typeface="EB Garamond"/>
                <a:ea typeface="EB Garamond"/>
                <a:cs typeface="EB Garamond"/>
                <a:sym typeface="EB Garamond"/>
              </a:rPr>
              <a:t>Int</a:t>
            </a:r>
            <a:endParaRPr sz="2229">
              <a:latin typeface="EB Garamond"/>
              <a:ea typeface="EB Garamond"/>
              <a:cs typeface="EB Garamond"/>
              <a:sym typeface="EB Garamond"/>
            </a:endParaRPr>
          </a:p>
          <a:p>
            <a:pPr marL="0" lvl="0" indent="0" algn="l" rtl="0">
              <a:lnSpc>
                <a:spcPct val="90000"/>
              </a:lnSpc>
              <a:spcBef>
                <a:spcPts val="0"/>
              </a:spcBef>
              <a:spcAft>
                <a:spcPts val="0"/>
              </a:spcAft>
              <a:buClr>
                <a:schemeClr val="dk1"/>
              </a:buClr>
              <a:buSzPts val="3960"/>
              <a:buFont typeface="Calibri"/>
              <a:buNone/>
            </a:pPr>
            <a:endParaRPr sz="2029">
              <a:latin typeface="EB Garamond"/>
              <a:ea typeface="EB Garamond"/>
              <a:cs typeface="EB Garamond"/>
              <a:sym typeface="EB Garamond"/>
            </a:endParaRPr>
          </a:p>
        </p:txBody>
      </p:sp>
      <p:pic>
        <p:nvPicPr>
          <p:cNvPr id="149" name="Google Shape;149;g112f09c7678_1_9"/>
          <p:cNvPicPr preferRelativeResize="0"/>
          <p:nvPr/>
        </p:nvPicPr>
        <p:blipFill rotWithShape="1">
          <a:blip r:embed="rId4">
            <a:alphaModFix/>
          </a:blip>
          <a:srcRect/>
          <a:stretch/>
        </p:blipFill>
        <p:spPr>
          <a:xfrm>
            <a:off x="10990375" y="408725"/>
            <a:ext cx="820600" cy="8206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Words>
  <Application>Microsoft Macintosh PowerPoint</Application>
  <PresentationFormat>Grand écran</PresentationFormat>
  <Paragraphs>62</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EB Garamond</vt:lpstr>
      <vt:lpstr>Calibri</vt:lpstr>
      <vt:lpstr>Thème Office</vt:lpstr>
      <vt:lpstr>Solvants et solutés Niveau : 1ère STL PCM</vt:lpstr>
      <vt:lpstr>Extrait : Bulletin officiel de l’éducation nationale, Ministère de l'Éducation nationale et de la Jeunesse.  </vt:lpstr>
      <vt:lpstr>Objectifs de la leçon</vt:lpstr>
      <vt:lpstr>Objectifs de la leçon</vt:lpstr>
      <vt:lpstr> Points clefs : C  Capacités travaillées : U  Quelques difficultés anticipées des élèves : R </vt:lpstr>
      <vt:lpstr>  Quelques difficultés anticipées des élèves : I  Solutions apportées : E </vt:lpstr>
      <vt:lpstr>Présentation PowerPoint</vt:lpstr>
      <vt:lpstr>Présentation PowerPoint</vt:lpstr>
      <vt:lpstr>K</vt:lpstr>
      <vt:lpstr>Présentation PowerPoint</vt:lpstr>
      <vt:lpstr>Conclusion</vt:lpstr>
      <vt:lpstr>Les différentes classes de solvants Définitions Qui se ressemble s’assemble ! II. Préparation de solutions  Définition et propriétés de la solubilité Bien préparer une dissolution Gamme-étalon (pour dosage) III. Les différents solvants dans une stratégie de synthèse L’extraction La recristallisation</vt:lpstr>
      <vt:lpstr>Propriétés des solutions. 1. Qu’est-ce qu’une solution ? (soluté, solvant) 2. Les solvants (polarité, densité, miscibilité…) 3. Les solutés (concentration, miscibilité)   II. Préparer une solution Protocole de préparation. Gamme étalon. (MANIP d’échelle de teinte) Incertitudes.  III. Solubilité d’une espèce. Définition (saturation). Influence de la température, influence du pH (MANIP de précipitation/pH).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Solvants et solutés Niveau : 1ère STL PCM</dc:title>
  <dc:creator>Clement MONTEMBAULT</dc:creator>
  <cp:lastModifiedBy>Romain Granier</cp:lastModifiedBy>
  <cp:revision>1</cp:revision>
  <dcterms:created xsi:type="dcterms:W3CDTF">2021-11-30T21:00:36Z</dcterms:created>
  <dcterms:modified xsi:type="dcterms:W3CDTF">2022-04-02T08:01:25Z</dcterms:modified>
</cp:coreProperties>
</file>