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304" r:id="rId5"/>
    <p:sldId id="277" r:id="rId6"/>
    <p:sldId id="269" r:id="rId7"/>
    <p:sldId id="298" r:id="rId8"/>
    <p:sldId id="296" r:id="rId9"/>
    <p:sldId id="285" r:id="rId10"/>
    <p:sldId id="287" r:id="rId11"/>
    <p:sldId id="288" r:id="rId12"/>
    <p:sldId id="289" r:id="rId13"/>
    <p:sldId id="286" r:id="rId14"/>
    <p:sldId id="290" r:id="rId15"/>
    <p:sldId id="291" r:id="rId16"/>
    <p:sldId id="292" r:id="rId17"/>
    <p:sldId id="294" r:id="rId18"/>
    <p:sldId id="293" r:id="rId19"/>
    <p:sldId id="295" r:id="rId20"/>
    <p:sldId id="303" r:id="rId21"/>
    <p:sldId id="279" r:id="rId22"/>
    <p:sldId id="280" r:id="rId23"/>
    <p:sldId id="281" r:id="rId24"/>
    <p:sldId id="282" r:id="rId25"/>
    <p:sldId id="278" r:id="rId26"/>
    <p:sldId id="283" r:id="rId27"/>
    <p:sldId id="297" r:id="rId28"/>
    <p:sldId id="300" r:id="rId29"/>
    <p:sldId id="299" r:id="rId30"/>
    <p:sldId id="284" r:id="rId31"/>
    <p:sldId id="302" r:id="rId32"/>
    <p:sldId id="301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83D1-CA74-45FE-B510-BA58AAE38F0F}" type="datetimeFigureOut">
              <a:rPr lang="fr-FR" smtClean="0"/>
              <a:t>11/06/2022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034C-0ECE-43F0-8765-1AC603CFD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22909-481B-4FCC-A1B9-6AC4B992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70FDCA-E3A9-4312-99FA-09F8F5CD5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672472-E650-4926-900D-854E4B80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94-DD03-4572-A573-0BE6D6318F78}" type="datetime1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E0E62-4E23-4151-8AF6-C7F50B35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19568A-D6CA-47C3-9891-0544A463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3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625C7-2750-4271-98A7-647232B8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F5BDCB-A405-4123-AF9A-50FB13887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1C97CA-46F1-4731-AAEF-014798AE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F3C5-23C4-4920-9419-D9631D5A3794}" type="datetime1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5AAEBF-C827-4572-B16B-EF4E0B82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6070A-3D2C-4324-B718-649E07C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2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373202-EF85-4667-A09E-06F4869D3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2B21E5-93A4-4FF9-8CDE-A9A40E60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68441-C777-47CB-9B20-82C130DF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1A16-FD30-4A22-851A-7BF5FFF06D00}" type="datetime1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AE322-2922-47A9-9266-40FA2C3D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6D0C2E-9A0B-4281-8CE0-8EC2479D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2C913-1F41-452A-AB49-F509A8EB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8C83A-EB15-4ACD-B9BB-CEA976A5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173A3-63B1-4A47-8D7C-79076554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BD-7DE6-435E-8A51-8584E0D6B0D0}" type="datetime1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2DF6D-ED03-464C-B842-B3E45B10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7D5587-CE91-439B-B2F6-91032761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09FC1-1AC8-4908-A11A-C5C05634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8EE73-E661-4EBB-879C-8E8C3848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B3F09B-63EF-4BD2-84BE-9425E4A0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AA29-6121-4844-B681-4E550A4B4362}" type="datetime1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6EAA8-9E6A-49F8-809D-D349CF92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08A5B8-FC40-4B46-8C6F-C0C6F996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9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F563C-8725-4730-983E-9D8B64ED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54778-9500-4B98-9D60-950FA609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3063E0-426B-4FC4-B7FA-DA47E75F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BB04DE-F2BB-4A15-A87A-3F3C826E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0749-EFFE-421D-981C-7D93C512690F}" type="datetime1">
              <a:rPr lang="fr-FR" smtClean="0"/>
              <a:t>11/06/2022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3206E-01F6-4CB1-8FA1-B0EA5D31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E4A52-226B-4BFE-9238-21BEE098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43A2A-33C3-4829-9EF0-CA6B4D7D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5A5C55-A199-434C-9779-83153F5F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54AF46-1579-4A9A-9CB4-CF766DC75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53D6CD-4AB6-4ED0-BF67-3076BDF3B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F64BA-D834-4131-8A84-C3828956A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0DCA2B-A64E-4B14-BFB9-D8A08A39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B3C1-731E-43F4-ACE1-B3F40E82BBE3}" type="datetime1">
              <a:rPr lang="fr-FR" smtClean="0"/>
              <a:t>11/06/2022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78408C-3A38-484E-B131-05A3F5FD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C2C3DE-9E8C-4F6F-A1FE-E361BF68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BC13E-D508-437A-97C0-6BD23895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75D494-D9FC-4C2E-B95A-937A6A06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89E5-1F54-4959-AD53-9787B997A2AD}" type="datetime1">
              <a:rPr lang="fr-FR" smtClean="0"/>
              <a:t>11/06/2022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5E3B59-FA53-4C87-AC21-CB242CDE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2A1A1F-C706-479A-A4E5-BABEEFC6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964D20-A7C0-4EE9-BF8F-73C8D6C3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C75D-50A8-42E6-91CB-6E3CE79F390D}" type="datetime1">
              <a:rPr lang="fr-FR" smtClean="0"/>
              <a:t>11/06/2022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7FCF5A-AA5D-4C9B-882C-9D6EDD34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2AEBE4-C408-4112-BC95-AEA09559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7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23960-7E61-45E9-8677-43C8E901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34129-FA56-4B39-B3AC-CF7099F7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F357-5A99-4675-BDB3-84718DF71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C86F14-6F06-4D53-BF75-908AA3BB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12F-1DA9-4521-AC89-3ECCD65C282E}" type="datetime1">
              <a:rPr lang="fr-FR" smtClean="0"/>
              <a:t>11/06/2022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8A363A-509D-4603-BDD3-7E5BEA88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9DBBB-034F-41FD-B075-C7B6366A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6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2CB51-B305-426B-B3CB-46D07209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66C440-5A4C-4DB2-9101-9B6507B7B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B777D0-2540-49B1-9F6F-4BDF16719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7A5D14-DEF8-420A-8086-1CD6DFE4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CAB9-A2A8-44EE-9E63-F7EF500B7B6A}" type="datetime1">
              <a:rPr lang="fr-FR" smtClean="0"/>
              <a:t>11/06/2022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27DE59-BB8C-4B05-8A2C-508E2AB6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EA435-9AB5-46FC-8C21-5A5CF184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15150A-83EA-4B7A-B01A-C98F2688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3631C2-5C16-456C-9478-8FF715B3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AFCE8-C7CE-4FC0-B688-06886DDB7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C75E-449B-41F3-B1B2-47916DEF305B}" type="datetime1">
              <a:rPr lang="fr-FR" smtClean="0"/>
              <a:t>11/06/2022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0267B-8917-4296-8961-B4AB77631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A7B3F0-448E-4FE3-AD2B-E71542BA5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6A55A-4BE0-4987-9CC3-BA28856B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2095"/>
            <a:ext cx="9144000" cy="9222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Corps purs et mélanges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5C583-FADA-4085-BCA1-6B1BC4E83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5489"/>
            <a:ext cx="9144000" cy="116391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b="1" dirty="0"/>
              <a:t>Elément imposé </a:t>
            </a:r>
            <a:r>
              <a:rPr lang="fr-FR" sz="3200" dirty="0"/>
              <a:t>: </a:t>
            </a:r>
            <a:r>
              <a:rPr lang="fr-FR" sz="32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Réaliser une CCM</a:t>
            </a:r>
            <a:r>
              <a:rPr lang="fr-FR" sz="32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b="1" dirty="0"/>
              <a:t>Niveau</a:t>
            </a:r>
            <a:r>
              <a:rPr lang="fr-FR" sz="3200" dirty="0"/>
              <a:t> : Seconde générale et technologique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56DFB7-7DD3-4534-9310-EE7A0E53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F1EBC5-734D-4250-BCC1-EB09FE25E00C}"/>
              </a:ext>
            </a:extLst>
          </p:cNvPr>
          <p:cNvSpPr txBox="1"/>
          <p:nvPr/>
        </p:nvSpPr>
        <p:spPr>
          <a:xfrm>
            <a:off x="4973184" y="5931555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Courtois Théo</a:t>
            </a:r>
          </a:p>
        </p:txBody>
      </p:sp>
    </p:spTree>
    <p:extLst>
      <p:ext uri="{BB962C8B-B14F-4D97-AF65-F5344CB8AC3E}">
        <p14:creationId xmlns:p14="http://schemas.microsoft.com/office/powerpoint/2010/main" val="76891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hoto libre de droit de Nombreux Petits Fer Clous Éparpillés Sur Une  Planche De Bois A Martelé Le Clou En Bref banque d'images et plus d'images  libres de droit de Acier -">
            <a:extLst>
              <a:ext uri="{FF2B5EF4-FFF2-40B4-BE49-F238E27FC236}">
                <a16:creationId xmlns:a16="http://schemas.microsoft.com/office/drawing/2014/main" id="{5A7440C3-A721-42B8-99B0-DCB467D2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167141"/>
            <a:ext cx="7429500" cy="49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086454E-5149-43CC-A85F-E8C220D6409B}"/>
                  </a:ext>
                </a:extLst>
              </p:cNvPr>
              <p:cNvSpPr txBox="1"/>
              <p:nvPr/>
            </p:nvSpPr>
            <p:spPr>
              <a:xfrm>
                <a:off x="2609850" y="6115275"/>
                <a:ext cx="5743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Uniquement des atomes de fer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𝐹𝑒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086454E-5149-43CC-A85F-E8C220D64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0" y="6115275"/>
                <a:ext cx="5743575" cy="523220"/>
              </a:xfrm>
              <a:prstGeom prst="rect">
                <a:avLst/>
              </a:prstGeom>
              <a:blipFill>
                <a:blip r:embed="rId3"/>
                <a:stretch>
                  <a:fillRect l="-2123" t="-10465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7CD22B1F-5FD9-4522-BA20-8717257BDDAB}"/>
              </a:ext>
            </a:extLst>
          </p:cNvPr>
          <p:cNvSpPr txBox="1"/>
          <p:nvPr/>
        </p:nvSpPr>
        <p:spPr>
          <a:xfrm>
            <a:off x="2609849" y="76097"/>
            <a:ext cx="574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Corps pur </a:t>
            </a:r>
          </a:p>
        </p:txBody>
      </p:sp>
    </p:spTree>
    <p:extLst>
      <p:ext uri="{BB962C8B-B14F-4D97-AF65-F5344CB8AC3E}">
        <p14:creationId xmlns:p14="http://schemas.microsoft.com/office/powerpoint/2010/main" val="390560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9BA0B0D-ABE0-403B-AF1A-48D2C9F84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20" y="1110332"/>
            <a:ext cx="11136314" cy="479040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6F6D74-5D92-42B1-AB0F-CC8C8D37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A531860-18A2-48DC-847E-13EAFE98A478}"/>
                  </a:ext>
                </a:extLst>
              </p:cNvPr>
              <p:cNvSpPr txBox="1"/>
              <p:nvPr/>
            </p:nvSpPr>
            <p:spPr>
              <a:xfrm>
                <a:off x="3115189" y="6015692"/>
                <a:ext cx="57435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Uniquement des atomes de fer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𝐶𝑢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A531860-18A2-48DC-847E-13EAFE98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6015692"/>
                <a:ext cx="5743575" cy="523220"/>
              </a:xfrm>
              <a:prstGeom prst="rect">
                <a:avLst/>
              </a:prstGeom>
              <a:blipFill>
                <a:blip r:embed="rId3"/>
                <a:stretch>
                  <a:fillRect l="-2123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13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5EBFBD-493C-42CF-BFE9-0674EADD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L’eau distillée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37E0AC-7E01-4A5D-A6D0-D9165273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52950" y="6044121"/>
            <a:ext cx="2743200" cy="365125"/>
          </a:xfrm>
        </p:spPr>
        <p:txBody>
          <a:bodyPr/>
          <a:lstStyle/>
          <a:p>
            <a:fld id="{ACBBCC36-3316-4DE7-BD47-3CF026D5F14C}" type="slidenum">
              <a:rPr lang="fr-FR" smtClean="0"/>
              <a:t>12</a:t>
            </a:fld>
            <a:endParaRPr lang="fr-FR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DEC76195-98FB-40C2-B108-40EBF9CE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31" y="364263"/>
            <a:ext cx="3405188" cy="4566772"/>
          </a:xfrm>
          <a:prstGeom prst="rect">
            <a:avLst/>
          </a:prstGeom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BFE92C94-A1CA-4914-BEDB-8941181E4E9E}"/>
              </a:ext>
            </a:extLst>
          </p:cNvPr>
          <p:cNvSpPr txBox="1">
            <a:spLocks/>
          </p:cNvSpPr>
          <p:nvPr/>
        </p:nvSpPr>
        <p:spPr>
          <a:xfrm>
            <a:off x="4552950" y="60441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BBCC36-3316-4DE7-BD47-3CF026D5F14C}" type="slidenum">
              <a:rPr lang="fr-FR" smtClean="0"/>
              <a:pPr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12BC628-C072-42BE-AE92-76D2AE0FF0AD}"/>
                  </a:ext>
                </a:extLst>
              </p:cNvPr>
              <p:cNvSpPr txBox="1"/>
              <p:nvPr/>
            </p:nvSpPr>
            <p:spPr>
              <a:xfrm>
                <a:off x="5082243" y="5623696"/>
                <a:ext cx="6315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Uniquement des molécules d’eau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12BC628-C072-42BE-AE92-76D2AE0FF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243" y="5623696"/>
                <a:ext cx="6315074" cy="523220"/>
              </a:xfrm>
              <a:prstGeom prst="rect">
                <a:avLst/>
              </a:prstGeom>
              <a:blipFill>
                <a:blip r:embed="rId3"/>
                <a:stretch>
                  <a:fillRect l="-2027"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97FB3204-22B4-4324-84C5-8081746BC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14" y="1356148"/>
            <a:ext cx="3852237" cy="3335474"/>
          </a:xfrm>
          <a:prstGeom prst="rect">
            <a:avLst/>
          </a:prstGeom>
        </p:spPr>
      </p:pic>
      <p:pic>
        <p:nvPicPr>
          <p:cNvPr id="6146" name="Picture 2" descr="5 Liter Destilliertes Wasser - Aqua destillata im Premium-Kanister">
            <a:extLst>
              <a:ext uri="{FF2B5EF4-FFF2-40B4-BE49-F238E27FC236}">
                <a16:creationId xmlns:a16="http://schemas.microsoft.com/office/drawing/2014/main" id="{951EB16F-2795-4DFD-8B6B-68ABD3AA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4" y="2614612"/>
            <a:ext cx="4029729" cy="40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3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286FA5-0D0A-4D3E-AC59-CDEF9BF1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13</a:t>
            </a:fld>
            <a:endParaRPr lang="fr-FR"/>
          </a:p>
        </p:txBody>
      </p:sp>
      <p:pic>
        <p:nvPicPr>
          <p:cNvPr id="4098" name="Picture 2" descr="Cristaline Eau De Source 0.33L - Informations nutritionnelles">
            <a:extLst>
              <a:ext uri="{FF2B5EF4-FFF2-40B4-BE49-F238E27FC236}">
                <a16:creationId xmlns:a16="http://schemas.microsoft.com/office/drawing/2014/main" id="{5223C41B-CB53-4E19-8A3D-BD817054EC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31" y="1755178"/>
            <a:ext cx="5672137" cy="47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B0ECBB-65B5-460B-9937-4E74354C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" y="136525"/>
            <a:ext cx="12173225" cy="12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7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BAB51-E7D9-4AD2-AAFE-53D3E736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Mélange : Eau salée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F8579F6-74FB-4A9A-B2F1-5EB99A1AC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1467173"/>
            <a:ext cx="5543549" cy="5069431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ED8ED7-3342-4F08-820F-D1A05ECD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23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48830-CB52-4F1A-8301-1595C17E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2058987"/>
            <a:ext cx="2947987" cy="2740026"/>
          </a:xfrm>
        </p:spPr>
        <p:txBody>
          <a:bodyPr>
            <a:normAutofit/>
          </a:bodyPr>
          <a:lstStyle/>
          <a:p>
            <a:r>
              <a:rPr lang="fr-FR" sz="5400" dirty="0"/>
              <a:t>Mélange solide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84D9527-4850-476C-BADF-0C93ADD6E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544" y="136525"/>
            <a:ext cx="8624536" cy="658495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897F60-7F72-47B4-934B-18B9BC13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84EA61-6C33-48C5-B71B-CA4C7D12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725" y="4225215"/>
            <a:ext cx="8466174" cy="23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3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ABDCF3-44C8-403F-91EA-0CB2FEF2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8BCDD6-BB62-4A6A-BF6A-1582AA72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64" y="1028987"/>
            <a:ext cx="6329842" cy="41002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C537DC-8497-43FE-9D0A-3A679FC9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260449"/>
            <a:ext cx="5905500" cy="4039202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4281987-6198-482B-A06E-C1A2C1A4F60A}"/>
              </a:ext>
            </a:extLst>
          </p:cNvPr>
          <p:cNvCxnSpPr>
            <a:cxnSpLocks/>
          </p:cNvCxnSpPr>
          <p:nvPr/>
        </p:nvCxnSpPr>
        <p:spPr>
          <a:xfrm>
            <a:off x="6147278" y="1157288"/>
            <a:ext cx="0" cy="57007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86CFD83A-65EB-4623-A70C-2D1FCC550084}"/>
              </a:ext>
            </a:extLst>
          </p:cNvPr>
          <p:cNvSpPr txBox="1"/>
          <p:nvPr/>
        </p:nvSpPr>
        <p:spPr>
          <a:xfrm>
            <a:off x="3118606" y="136525"/>
            <a:ext cx="7163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Mélange liquide - liquide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3E9BD4-B4D2-48A2-A027-A7142218DA19}"/>
              </a:ext>
            </a:extLst>
          </p:cNvPr>
          <p:cNvSpPr txBox="1"/>
          <p:nvPr/>
        </p:nvSpPr>
        <p:spPr>
          <a:xfrm>
            <a:off x="653897" y="5475070"/>
            <a:ext cx="4575328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Mélange homogène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E19CC51-A519-4C19-990C-9E079AECA37A}"/>
              </a:ext>
            </a:extLst>
          </p:cNvPr>
          <p:cNvSpPr txBox="1"/>
          <p:nvPr/>
        </p:nvSpPr>
        <p:spPr>
          <a:xfrm>
            <a:off x="6700284" y="5475070"/>
            <a:ext cx="4653516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Mélange hétérogène </a:t>
            </a:r>
          </a:p>
        </p:txBody>
      </p:sp>
    </p:spTree>
    <p:extLst>
      <p:ext uri="{BB962C8B-B14F-4D97-AF65-F5344CB8AC3E}">
        <p14:creationId xmlns:p14="http://schemas.microsoft.com/office/powerpoint/2010/main" val="174065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D51DF-3AF1-4162-A613-E6AA6323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689102"/>
            <a:ext cx="10515600" cy="1325563"/>
          </a:xfrm>
        </p:spPr>
        <p:txBody>
          <a:bodyPr/>
          <a:lstStyle/>
          <a:p>
            <a:r>
              <a:rPr lang="fr-FR" dirty="0"/>
              <a:t>Phase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E20CD64-B2F6-44E0-8B7A-9F6E28822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7554" y="568324"/>
            <a:ext cx="3830684" cy="5567121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2FCF8-469E-488E-89E5-EB08E391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59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45635-2747-4FCF-A5E9-E2DF834C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Mélange liquide-gaz hétérogène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51021-CB49-4A71-9731-99E569D3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18</a:t>
            </a:fld>
            <a:endParaRPr lang="fr-FR"/>
          </a:p>
        </p:txBody>
      </p:sp>
      <p:pic>
        <p:nvPicPr>
          <p:cNvPr id="7172" name="Picture 4" descr="Effervescent (vins effervescents) mousseux, pétillant, fines bulles, perlant">
            <a:extLst>
              <a:ext uri="{FF2B5EF4-FFF2-40B4-BE49-F238E27FC236}">
                <a16:creationId xmlns:a16="http://schemas.microsoft.com/office/drawing/2014/main" id="{0CAE28E6-5AFD-4C36-AD21-B451BAA7AD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27" y="1876425"/>
            <a:ext cx="29153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oda secoué">
            <a:extLst>
              <a:ext uri="{FF2B5EF4-FFF2-40B4-BE49-F238E27FC236}">
                <a16:creationId xmlns:a16="http://schemas.microsoft.com/office/drawing/2014/main" id="{4F568E97-ADBA-4DBA-BFE1-CFDCF0B1B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199786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2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5CA1B-780E-4203-A8C0-645287C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414A89-5BC4-4053-9A17-A27DCF27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33" y="0"/>
            <a:ext cx="10011134" cy="65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B0571-3231-433B-945F-68B5C868DAD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/>
              <a:t>Prérequis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280375D-7273-4EDA-A87E-C41BB38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pPr marL="609600" lvl="1" indent="0" algn="l" rtl="0"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rPr lang="fr-FR" sz="2800" b="1" dirty="0"/>
              <a:t>Notions étudiées au collège : 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2800" dirty="0"/>
              <a:t>Échelle macroscopique : espèce chimique, corps purs, mélanges, composition de l’air, masse volumique, propriétés des changements d’état, solutions : solubilité, miscibilité. 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2800" dirty="0"/>
              <a:t>Échelle microscopique : molécules, atomes et ions, constituants de l’atome (noyau et électrons) et du noyau (neutrons et protons), formule chimique d’une molécule, formules O2, H2, N2, H2O, CO2.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2800" dirty="0"/>
              <a:t>Entité chimique = Atomes, molécules, ions </a:t>
            </a:r>
            <a:endParaRPr lang="fr-FR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411DCF-13A3-4306-8F45-E98BC0BB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50CB0E-B689-4C29-86EB-4B610AFE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20</a:t>
            </a:fld>
            <a:endParaRPr lang="fr-FR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7624E7F7-54D2-471E-BE3D-D27DD1625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745" y="116809"/>
            <a:ext cx="8765255" cy="6624382"/>
          </a:xfrm>
        </p:spPr>
      </p:pic>
    </p:spTree>
    <p:extLst>
      <p:ext uri="{BB962C8B-B14F-4D97-AF65-F5344CB8AC3E}">
        <p14:creationId xmlns:p14="http://schemas.microsoft.com/office/powerpoint/2010/main" val="338759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8A1CFDF-45CF-45BD-9A43-21E0964D68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fr-FR" dirty="0"/>
                  <a:t>Test d’identification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D8A1CFDF-45CF-45BD-9A43-21E0964D6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BB54454-B662-4DFA-A348-0596E54A6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975" y="1628156"/>
            <a:ext cx="10063270" cy="509331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391E81-CF37-4AA8-80E0-BF6695D88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21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215ADF-498F-4AC2-B657-5984A44BB78A}"/>
              </a:ext>
            </a:extLst>
          </p:cNvPr>
          <p:cNvSpPr/>
          <p:nvPr/>
        </p:nvSpPr>
        <p:spPr>
          <a:xfrm>
            <a:off x="2543175" y="6189662"/>
            <a:ext cx="4029075" cy="5318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97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894BA27-FC2B-4A3C-9A40-E4B177CAE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240" y="1695354"/>
            <a:ext cx="10528560" cy="466099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A5540-A940-4794-81DB-7602EC1E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D0705EB3-4594-4207-BD9D-809CEB17B8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fr-FR" dirty="0"/>
                  <a:t>Test d’identification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D0705EB3-4594-4207-BD9D-809CEB17B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09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EBF4871-3AD2-4D8D-B797-64E4CAA20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615" y="1690688"/>
            <a:ext cx="9670769" cy="503121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7C0C3-A238-4CAF-A69C-E4A21D59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4B6F5393-1F30-4749-83ED-576407FB9F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fr-FR" dirty="0"/>
                  <a:t>Test d’identification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4B6F5393-1F30-4749-83ED-576407FB9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C9899AF-6266-4FDC-9115-BD5F4A8364B7}"/>
              </a:ext>
            </a:extLst>
          </p:cNvPr>
          <p:cNvSpPr/>
          <p:nvPr/>
        </p:nvSpPr>
        <p:spPr>
          <a:xfrm>
            <a:off x="9172575" y="4635499"/>
            <a:ext cx="928688" cy="8080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25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DD1F43F-0ABF-41EB-A0BD-AF52790EB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125" y="1644632"/>
            <a:ext cx="10393997" cy="515780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13C7A2-0C44-4694-B9E4-A8739A09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357D620E-904A-4C33-AB9A-9B0008AA0F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fr-FR" dirty="0"/>
                  <a:t>Test d’identification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7" name="Titre 1">
                <a:extLst>
                  <a:ext uri="{FF2B5EF4-FFF2-40B4-BE49-F238E27FC236}">
                    <a16:creationId xmlns:a16="http://schemas.microsoft.com/office/drawing/2014/main" id="{357D620E-904A-4C33-AB9A-9B0008AA0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6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284D6E-A0CD-454D-B4EE-73B7E006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1854"/>
            <a:ext cx="3955291" cy="6017058"/>
          </a:xfrm>
        </p:spPr>
        <p:txBody>
          <a:bodyPr/>
          <a:lstStyle/>
          <a:p>
            <a:pPr algn="ctr"/>
            <a:r>
              <a:rPr lang="fr-FR" dirty="0"/>
              <a:t>Résumé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745DAC1-3285-457F-AF2F-94FE9A312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291" y="136525"/>
            <a:ext cx="8048625" cy="653104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A71F0C-4A99-4213-86B9-23D3B920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C4ACF-9DE3-4FAF-8DE4-3FB3BED7F83F}"/>
              </a:ext>
            </a:extLst>
          </p:cNvPr>
          <p:cNvSpPr/>
          <p:nvPr/>
        </p:nvSpPr>
        <p:spPr>
          <a:xfrm>
            <a:off x="3955290" y="82615"/>
            <a:ext cx="7946197" cy="64562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71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1F3B8-D710-4BFE-8F85-A499332E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2100659"/>
            <a:ext cx="4400550" cy="2520156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/>
              <a:t>CCM : Chromatographie sur Couche Mince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7E9467-600F-4402-817C-CF821200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44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9CE4B80-D85E-4598-BCE8-1D8EAB685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3" y="4968326"/>
            <a:ext cx="11741276" cy="157058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76242B-69BC-4590-82EC-C02DBB83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27</a:t>
            </a:fld>
            <a:endParaRPr lang="fr-FR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517DBE6-E4F1-40D3-8CD6-8D04CCC0B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2" y="39184"/>
            <a:ext cx="6072187" cy="516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DFBD9DB-C2B3-4488-B588-A8D129E9FEAD}"/>
              </a:ext>
            </a:extLst>
          </p:cNvPr>
          <p:cNvSpPr txBox="1"/>
          <p:nvPr/>
        </p:nvSpPr>
        <p:spPr>
          <a:xfrm>
            <a:off x="1452468" y="1465483"/>
            <a:ext cx="239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Phase stationnaire :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4D7EA3-AC87-4350-B2B9-05BDAAA4C20D}"/>
              </a:ext>
            </a:extLst>
          </p:cNvPr>
          <p:cNvSpPr txBox="1"/>
          <p:nvPr/>
        </p:nvSpPr>
        <p:spPr>
          <a:xfrm>
            <a:off x="1882712" y="3637265"/>
            <a:ext cx="2392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Phase mobile :</a:t>
            </a:r>
          </a:p>
        </p:txBody>
      </p:sp>
    </p:spTree>
    <p:extLst>
      <p:ext uri="{BB962C8B-B14F-4D97-AF65-F5344CB8AC3E}">
        <p14:creationId xmlns:p14="http://schemas.microsoft.com/office/powerpoint/2010/main" val="28308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D6519C-C48B-4269-B6A0-79A04C26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CCM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C5571-12D1-4F31-87C2-025A1AC0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Etape 1 : Préparation de la plaque : On trace la ligne de dépôt  </a:t>
            </a:r>
          </a:p>
          <a:p>
            <a:r>
              <a:rPr lang="fr-FR" dirty="0"/>
              <a:t>Etape 2 : Préparation de la cuve : On prépare l’éluant</a:t>
            </a:r>
          </a:p>
          <a:p>
            <a:r>
              <a:rPr lang="fr-FR" dirty="0"/>
              <a:t>Etape 3 : On dépose les échantillons sur la plaque a l’aide d’un tube capillaire </a:t>
            </a:r>
          </a:p>
          <a:p>
            <a:r>
              <a:rPr lang="fr-FR" dirty="0"/>
              <a:t>Etape 4 : On introduit la plaque dans la cuve !</a:t>
            </a:r>
          </a:p>
          <a:p>
            <a:r>
              <a:rPr lang="fr-FR" dirty="0"/>
              <a:t>Etape 5 : On attend, puis on sort la CCM lorsque l’éluant arrive à environ 1 cm du haut de la plaque. On trace le rapport frontal. </a:t>
            </a:r>
          </a:p>
          <a:p>
            <a:r>
              <a:rPr lang="fr-FR" dirty="0"/>
              <a:t>Etape 6 : On analyse !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42B50D-2E06-456B-9B22-10FF2962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19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39192B-7E26-404A-AB83-A369B808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29</a:t>
            </a:fld>
            <a:endParaRPr lang="fr-F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A39FACB-D370-4C91-8826-93175459BD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537199"/>
            <a:ext cx="6794616" cy="578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alculer le rapport frontal d'une espèce - 2nde - Méthode Physique-Chimie -  Kartable">
            <a:extLst>
              <a:ext uri="{FF2B5EF4-FFF2-40B4-BE49-F238E27FC236}">
                <a16:creationId xmlns:a16="http://schemas.microsoft.com/office/drawing/2014/main" id="{0F28AB1E-B0B9-4F04-850C-0DF0D629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79" y="295159"/>
            <a:ext cx="4192470" cy="571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4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C35FD1-BE26-4DF2-80E6-517E2B35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Attendus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seconde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9E0582-06AF-4E15-B58D-E2D5DDD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3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461761-427F-4B8D-A636-9E5CFA52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712" y="34617"/>
            <a:ext cx="7108170" cy="29432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BA601BB-251B-4837-B72B-77919BCD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12" y="2977843"/>
            <a:ext cx="7108170" cy="38645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283FA6-A3D4-451F-B5F0-761D071A570F}"/>
              </a:ext>
            </a:extLst>
          </p:cNvPr>
          <p:cNvSpPr/>
          <p:nvPr/>
        </p:nvSpPr>
        <p:spPr>
          <a:xfrm>
            <a:off x="4088712" y="1"/>
            <a:ext cx="7108170" cy="49828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CEB88-D53F-4369-B869-130FD7E0C249}"/>
              </a:ext>
            </a:extLst>
          </p:cNvPr>
          <p:cNvSpPr/>
          <p:nvPr/>
        </p:nvSpPr>
        <p:spPr>
          <a:xfrm>
            <a:off x="4088712" y="5049530"/>
            <a:ext cx="7108170" cy="17262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313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FD9E7A-B239-460A-BEA9-BE8F8445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30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3CEB9DB-5F37-4268-9BC2-9AA567DF3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17" y="1382713"/>
            <a:ext cx="96453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83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8EAC5-33D8-43CE-8AC0-5A2FCDEB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 de température : Banc </a:t>
            </a:r>
            <a:r>
              <a:rPr lang="fr-FR" dirty="0" err="1"/>
              <a:t>Köfler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78F61A-F6D3-4569-A9C0-0D72887A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31</a:t>
            </a:fld>
            <a:endParaRPr lang="fr-F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D2AEC9E-627D-441E-B8BC-7B083A3181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485899"/>
            <a:ext cx="11256983" cy="45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937062-0EB0-4C23-82A8-88F7083A68EA}"/>
              </a:ext>
            </a:extLst>
          </p:cNvPr>
          <p:cNvSpPr/>
          <p:nvPr/>
        </p:nvSpPr>
        <p:spPr>
          <a:xfrm>
            <a:off x="3400425" y="1690688"/>
            <a:ext cx="44862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EE2AB8-2621-4253-841A-B840BDE97931}"/>
              </a:ext>
            </a:extLst>
          </p:cNvPr>
          <p:cNvSpPr txBox="1"/>
          <p:nvPr/>
        </p:nvSpPr>
        <p:spPr>
          <a:xfrm>
            <a:off x="7158039" y="2607685"/>
            <a:ext cx="16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50°C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88451E-B228-4DD1-8E1C-3E5E465F61A9}"/>
              </a:ext>
            </a:extLst>
          </p:cNvPr>
          <p:cNvSpPr txBox="1"/>
          <p:nvPr/>
        </p:nvSpPr>
        <p:spPr>
          <a:xfrm>
            <a:off x="2424113" y="2607685"/>
            <a:ext cx="16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250°C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67BBA3A-0D8A-4EDA-B279-224C39F8931B}"/>
              </a:ext>
            </a:extLst>
          </p:cNvPr>
          <p:cNvCxnSpPr/>
          <p:nvPr/>
        </p:nvCxnSpPr>
        <p:spPr>
          <a:xfrm flipH="1">
            <a:off x="3686175" y="2900072"/>
            <a:ext cx="347186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75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548B094-7046-4D41-8B00-42408C307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308" y="37625"/>
            <a:ext cx="8974804" cy="678275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65189-6F86-4A48-AA74-F1876F85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19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44DDE-D016-4DD6-9A9D-A8245157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4D8758-A619-4840-BE1D-7A970E9D0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363"/>
            <a:ext cx="10515600" cy="1789113"/>
          </a:xfrm>
        </p:spPr>
        <p:txBody>
          <a:bodyPr/>
          <a:lstStyle/>
          <a:p>
            <a:r>
              <a:rPr lang="fr-FR" dirty="0"/>
              <a:t>Comprendre et savoir définir toutes les notions </a:t>
            </a:r>
          </a:p>
          <a:p>
            <a:r>
              <a:rPr lang="fr-FR" dirty="0"/>
              <a:t>Connaître expérimentalement des méthodes d’identification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6DDAFE-D00A-4E9A-9FCF-D284C588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2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9A682-65A4-4D0E-B23B-5101CEBE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9" y="700088"/>
            <a:ext cx="12087224" cy="602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9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Notions à connaître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Corps pur, propriété d’un corps pur : température de changement d’état, masse volumique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Mélanges, homogène, hétérogène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caractéristique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Chromatographie sur couche mince.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Banc </a:t>
            </a:r>
            <a:r>
              <a:rPr lang="fr-FR" sz="39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Köfler</a:t>
            </a:r>
            <a:r>
              <a:rPr lang="fr-FR" sz="39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055443-741C-4F91-BAAE-97FD4911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99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DDA24-C24A-41B9-82D1-4FAAB64D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66234"/>
            <a:ext cx="10515600" cy="1325563"/>
          </a:xfrm>
        </p:spPr>
        <p:txBody>
          <a:bodyPr/>
          <a:lstStyle/>
          <a:p>
            <a:r>
              <a:rPr lang="fr-FR" b="1" dirty="0"/>
              <a:t>Difficultés rencontrées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0226A5-AC2C-4AC3-9429-936BD104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797"/>
            <a:ext cx="10515600" cy="4351338"/>
          </a:xfrm>
        </p:spPr>
        <p:txBody>
          <a:bodyPr/>
          <a:lstStyle/>
          <a:p>
            <a:r>
              <a:rPr lang="fr-FR" dirty="0"/>
              <a:t>Des nouvelles méthodes expérimentales : CCM, Banc </a:t>
            </a:r>
            <a:r>
              <a:rPr lang="fr-FR" dirty="0" err="1"/>
              <a:t>Köfler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Solution : Montrer en direct comment faire une CCM, et comment mesurer une température de changement d’état, TP dans les prochaines séances.</a:t>
            </a:r>
          </a:p>
          <a:p>
            <a:r>
              <a:rPr lang="fr-FR" dirty="0"/>
              <a:t>Confusion entre les différentes notions : espèce chimique, entité chimique, corps pur  </a:t>
            </a:r>
          </a:p>
          <a:p>
            <a:pPr marL="0" indent="0">
              <a:buNone/>
            </a:pPr>
            <a:r>
              <a:rPr lang="fr-FR" dirty="0"/>
              <a:t>Solution : Bien définir les notions, illustrer avec des exemples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EA7A7E-73D6-485C-AC7B-16471864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9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787761-C631-49DE-8873-2556D0FD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7</a:t>
            </a:fld>
            <a:endParaRPr lang="fr-FR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18F8C44A-9BE7-4593-8638-5318A2AE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6"/>
            <a:ext cx="7149132" cy="4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Naufrage du Grande America : pour l'instant, les hydrocarbures n'ont pas  touché les plages françaises">
            <a:extLst>
              <a:ext uri="{FF2B5EF4-FFF2-40B4-BE49-F238E27FC236}">
                <a16:creationId xmlns:a16="http://schemas.microsoft.com/office/drawing/2014/main" id="{79EEC555-D076-4BAF-B7E1-F42EED35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2" y="2129148"/>
            <a:ext cx="5042868" cy="25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1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67141F-7359-4DE3-8076-DFFE529F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8</a:t>
            </a:fld>
            <a:endParaRPr lang="fr-FR"/>
          </a:p>
        </p:txBody>
      </p:sp>
      <p:pic>
        <p:nvPicPr>
          <p:cNvPr id="9218" name="Picture 2" descr="CALORIES Sirop de menthe">
            <a:extLst>
              <a:ext uri="{FF2B5EF4-FFF2-40B4-BE49-F238E27FC236}">
                <a16:creationId xmlns:a16="http://schemas.microsoft.com/office/drawing/2014/main" id="{6044B93F-A084-4CA0-8C1B-6DDBF7163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7" y="1456094"/>
            <a:ext cx="3643313" cy="49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irop de Menthe - Tambouille &amp; Délices">
            <a:extLst>
              <a:ext uri="{FF2B5EF4-FFF2-40B4-BE49-F238E27FC236}">
                <a16:creationId xmlns:a16="http://schemas.microsoft.com/office/drawing/2014/main" id="{CD4C50C0-77C0-42E2-9C5E-C9579E04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6" y="1492339"/>
            <a:ext cx="3643313" cy="486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8F871F-9A0E-4EF8-B6B3-00BD94F02191}"/>
              </a:ext>
            </a:extLst>
          </p:cNvPr>
          <p:cNvSpPr txBox="1"/>
          <p:nvPr/>
        </p:nvSpPr>
        <p:spPr>
          <a:xfrm>
            <a:off x="719137" y="383083"/>
            <a:ext cx="1036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Sirop de Menthe </a:t>
            </a:r>
          </a:p>
        </p:txBody>
      </p:sp>
    </p:spTree>
    <p:extLst>
      <p:ext uri="{BB962C8B-B14F-4D97-AF65-F5344CB8AC3E}">
        <p14:creationId xmlns:p14="http://schemas.microsoft.com/office/powerpoint/2010/main" val="3424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4620D-EDCF-462F-B0D8-AD7B7794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Espèce chimique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9FBEBD-E73B-4D28-8EAA-D4BEE5A1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9</a:t>
            </a:fld>
            <a:endParaRPr lang="fr-FR"/>
          </a:p>
        </p:txBody>
      </p:sp>
      <p:pic>
        <p:nvPicPr>
          <p:cNvPr id="3074" name="Picture 2" descr="Photo libre de droit de Nombreux Petits Fer Clous Éparpillés Sur Une  Planche De Bois A Martelé Le Clou En Bref banque d'images et plus d'images  libres de droit de Acier -">
            <a:extLst>
              <a:ext uri="{FF2B5EF4-FFF2-40B4-BE49-F238E27FC236}">
                <a16:creationId xmlns:a16="http://schemas.microsoft.com/office/drawing/2014/main" id="{0B608A51-4A66-443B-8CC4-8C40A178B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1" y="1838405"/>
            <a:ext cx="4776478" cy="31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au purifiée vs eau distillée : Quelles sont les différences ?">
            <a:extLst>
              <a:ext uri="{FF2B5EF4-FFF2-40B4-BE49-F238E27FC236}">
                <a16:creationId xmlns:a16="http://schemas.microsoft.com/office/drawing/2014/main" id="{9D156C7F-E5F0-4B53-8161-32AA665F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27403"/>
            <a:ext cx="4433888" cy="29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tomes et molécules Carbone Hydrogène Oxygène Azote Dioxygène Diazote - ppt  video online télécharger">
            <a:extLst>
              <a:ext uri="{FF2B5EF4-FFF2-40B4-BE49-F238E27FC236}">
                <a16:creationId xmlns:a16="http://schemas.microsoft.com/office/drawing/2014/main" id="{678FBA25-D8D0-4FDA-87F3-C96D5F29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5911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693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425</Words>
  <Application>Microsoft Office PowerPoint</Application>
  <PresentationFormat>Grand écran</PresentationFormat>
  <Paragraphs>88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Helvetica Neue</vt:lpstr>
      <vt:lpstr>Wingdings</vt:lpstr>
      <vt:lpstr>Thème Office</vt:lpstr>
      <vt:lpstr>Corps purs et mélanges</vt:lpstr>
      <vt:lpstr>Prérequis </vt:lpstr>
      <vt:lpstr>Attendus du programme de seconde</vt:lpstr>
      <vt:lpstr>Objectifs pédagogiques </vt:lpstr>
      <vt:lpstr>Présentation PowerPoint</vt:lpstr>
      <vt:lpstr>Difficultés rencontrées </vt:lpstr>
      <vt:lpstr>Présentation PowerPoint</vt:lpstr>
      <vt:lpstr>Présentation PowerPoint</vt:lpstr>
      <vt:lpstr>Espèce chimique </vt:lpstr>
      <vt:lpstr>Présentation PowerPoint</vt:lpstr>
      <vt:lpstr>Présentation PowerPoint</vt:lpstr>
      <vt:lpstr>L’eau distillée </vt:lpstr>
      <vt:lpstr>Présentation PowerPoint</vt:lpstr>
      <vt:lpstr>Mélange : Eau salée </vt:lpstr>
      <vt:lpstr>Mélange solide </vt:lpstr>
      <vt:lpstr>Présentation PowerPoint</vt:lpstr>
      <vt:lpstr>Phase </vt:lpstr>
      <vt:lpstr>Mélange liquide-gaz hétérogène </vt:lpstr>
      <vt:lpstr>Présentation PowerPoint</vt:lpstr>
      <vt:lpstr>Présentation PowerPoint</vt:lpstr>
      <vt:lpstr>Test d’identification de H_2 O</vt:lpstr>
      <vt:lpstr>Test d’identification de H_2 </vt:lpstr>
      <vt:lpstr>Test d’identification de 〖CO〗_2 </vt:lpstr>
      <vt:lpstr>Test d’identification de O_2 </vt:lpstr>
      <vt:lpstr>Résumé</vt:lpstr>
      <vt:lpstr>CCM : Chromatographie sur Couche Mince </vt:lpstr>
      <vt:lpstr>Présentation PowerPoint</vt:lpstr>
      <vt:lpstr>Protocole CCM </vt:lpstr>
      <vt:lpstr>Présentation PowerPoint</vt:lpstr>
      <vt:lpstr>Présentation PowerPoint</vt:lpstr>
      <vt:lpstr>Mesure de température : Banc Köfler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spontanée d’un système</dc:title>
  <dc:creator>Theo Courtois</dc:creator>
  <cp:lastModifiedBy>theocourtois11@gmail.com</cp:lastModifiedBy>
  <cp:revision>38</cp:revision>
  <dcterms:created xsi:type="dcterms:W3CDTF">2022-04-05T16:59:42Z</dcterms:created>
  <dcterms:modified xsi:type="dcterms:W3CDTF">2022-06-11T14:18:53Z</dcterms:modified>
</cp:coreProperties>
</file>