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632DE-F843-422E-A8CA-11A681584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EB79EF-644D-4A33-83A0-744910ED5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8DC6F9-099A-4FE3-8997-170E9971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F0CB6D-66AF-439D-8C5C-E1496C68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F74127-7739-4CBB-ACEF-1CC5E8A4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133C6-1A81-47C9-BBE7-C480987B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6440CF-AA11-409B-8173-8236B0A88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21A4A-F1B6-49B7-9C2C-443DB437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B6F42-60C6-4AF9-8307-03CFBDE5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732885-DCB4-4AB7-AFEA-B9CB6A24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5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87F7F70-3F96-465B-8517-6FAE85C0E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8BE714-EB8D-4399-ACE3-2D9C4CB85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F86AB-9CAC-4733-B58B-91BE9D01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AF58CE-8B78-4F9F-896E-9943953A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C240C-3330-4C92-9630-0F5A0F63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1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713BF-41F3-493A-BF32-CBB3D674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704EB-6164-465B-A351-7510583E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77E9E-9E07-48B4-9B5D-6276BD03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4AD8D-F1B4-4981-9678-8A7D7D95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AC9393-9EC1-470D-AFC4-E4EF9DA2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D7E4-AC01-4469-AA47-DBBB2A66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B339EA-B916-4DA3-8BD2-2A678A0FC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E0D95-7F42-43D8-BBBC-C290B266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71D23C-B12E-4DEC-A535-E8C243C5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AF6F2-59B2-4479-B950-94368BF4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8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95525-A459-49BF-A628-0CFE7357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E9B29B-80B0-40C7-A6C2-EBF2FD929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121E45-7262-4A98-B186-912B113FA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485C69-965B-4577-BE8B-877C3EB4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AF2BF5-17A2-452D-AAFB-8A5006B2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22DCEF-9612-4F7F-9EDB-288FB20A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56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0AA14-5708-44EA-8DE1-0437EE8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395AA-C273-42A8-86E8-0AB7AF37C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C1C988-1A7A-4D7F-9D98-1F39C003F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6E4529-DEBF-4A97-8AD0-FFB2CBFA1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F7CC98-58E9-47D6-8AA6-2F3ACC90B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FB6DB4-807F-430E-B526-3A646B98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CBE1F6-4B2B-4C64-A50D-F9E48843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DAB436-138A-4251-BC06-58F9E21A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0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3B540-EAB8-4728-B69F-0B83A3A4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E2065-74E7-4CF4-B1A5-DEBDB555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BBC138-5C33-43B5-90DB-205807A8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5C64CE-E91A-438C-8A1E-974C120A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2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1A3AF9-A674-4399-A7B2-E8ED9AB3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505CAD-ED5B-4015-B817-B306A4CC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86CEA1-334B-49CC-8739-A9AD5438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F488C-B609-4EFF-AB24-A5AC21FF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07F57-B769-4602-A7C7-AD83A766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00485D-2610-4195-9CAF-BF4A35AC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4594B3-CAD7-49E8-9BE2-8BA120FC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594FF4-EBA3-4EDF-8CBF-682B164C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20C48-BE66-48DD-BD97-D01ACE39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9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EA770-0B74-430F-A831-397F1E89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9E06AF-8951-4FF2-AB09-F5F8D3A5D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72F926-4BEE-4EDB-A290-11A4A543B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A684C0-DC28-47BA-A942-D033E9D37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9F5A71-38A5-475D-A3AA-A7E6E317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32B748-AD83-4C1A-82C4-D73B8B63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1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2FC27D-F2E3-4921-A284-9B1FC7E0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1084D-D969-4023-A12D-2FDB0ADF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C9BBE9-81A2-403B-A977-5EA0F99DA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E489-A974-472A-A17F-1B655E8111D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4A32DA-AB98-44A2-B30F-1454EF378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32A7C-C76E-41DD-BFC9-412D085B8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F6C6-2F7B-449C-A155-84AF09E88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9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1EA39-231A-442A-9741-86B5B8AB01D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Corps purs et mélanges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412D72-710E-40E5-B0D9-5E441116810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2854746"/>
          </a:xfrm>
        </p:spPr>
        <p:txBody>
          <a:bodyPr>
            <a:normAutofit/>
          </a:bodyPr>
          <a:lstStyle/>
          <a:p>
            <a:r>
              <a:rPr lang="fr-FR" dirty="0"/>
              <a:t>Niveau: seconde générale</a:t>
            </a:r>
          </a:p>
          <a:p>
            <a:endParaRPr lang="fr-FR" dirty="0"/>
          </a:p>
          <a:p>
            <a:r>
              <a:rPr lang="fr-FR" dirty="0"/>
              <a:t>Prérequis:</a:t>
            </a:r>
          </a:p>
          <a:p>
            <a:pPr marL="342900" indent="-342900">
              <a:buFontTx/>
              <a:buChar char="-"/>
            </a:pPr>
            <a:r>
              <a:rPr lang="fr-FR" dirty="0"/>
              <a:t>Constitution de la matière</a:t>
            </a:r>
          </a:p>
          <a:p>
            <a:pPr marL="342900" indent="-342900">
              <a:buFontTx/>
              <a:buChar char="-"/>
            </a:pPr>
            <a:r>
              <a:rPr lang="fr-FR" dirty="0"/>
              <a:t>Les états de la matière</a:t>
            </a:r>
          </a:p>
          <a:p>
            <a:r>
              <a:rPr lang="fr-FR" dirty="0"/>
              <a:t>- Propriété physique (m , T , V)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0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08A66-04B4-4885-A1C4-E51C3FE433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Dioxyde de carbone</a:t>
            </a:r>
          </a:p>
        </p:txBody>
      </p:sp>
      <p:pic>
        <p:nvPicPr>
          <p:cNvPr id="4098" name="Picture 2" descr="Le test de reconnaissance du dioxyde de carbone">
            <a:extLst>
              <a:ext uri="{FF2B5EF4-FFF2-40B4-BE49-F238E27FC236}">
                <a16:creationId xmlns:a16="http://schemas.microsoft.com/office/drawing/2014/main" id="{3DD4CCAB-55B2-4327-B22B-81F74C7AA7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1690688"/>
            <a:ext cx="7511144" cy="42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B8DB826-C473-4475-9E31-645A3BF20A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70570" y="4789170"/>
            <a:ext cx="707400" cy="1026795"/>
          </a:xfrm>
          <a:custGeom>
            <a:avLst/>
            <a:gdLst>
              <a:gd name="connsiteX0" fmla="*/ 5715 w 707400"/>
              <a:gd name="connsiteY0" fmla="*/ 53340 h 1026795"/>
              <a:gd name="connsiteX1" fmla="*/ 5715 w 707400"/>
              <a:gd name="connsiteY1" fmla="*/ 91440 h 1026795"/>
              <a:gd name="connsiteX2" fmla="*/ 11430 w 707400"/>
              <a:gd name="connsiteY2" fmla="*/ 110490 h 1026795"/>
              <a:gd name="connsiteX3" fmla="*/ 15240 w 707400"/>
              <a:gd name="connsiteY3" fmla="*/ 129540 h 1026795"/>
              <a:gd name="connsiteX4" fmla="*/ 11430 w 707400"/>
              <a:gd name="connsiteY4" fmla="*/ 175260 h 1026795"/>
              <a:gd name="connsiteX5" fmla="*/ 7620 w 707400"/>
              <a:gd name="connsiteY5" fmla="*/ 182880 h 1026795"/>
              <a:gd name="connsiteX6" fmla="*/ 3810 w 707400"/>
              <a:gd name="connsiteY6" fmla="*/ 203835 h 1026795"/>
              <a:gd name="connsiteX7" fmla="*/ 5715 w 707400"/>
              <a:gd name="connsiteY7" fmla="*/ 230505 h 1026795"/>
              <a:gd name="connsiteX8" fmla="*/ 3810 w 707400"/>
              <a:gd name="connsiteY8" fmla="*/ 312420 h 1026795"/>
              <a:gd name="connsiteX9" fmla="*/ 0 w 707400"/>
              <a:gd name="connsiteY9" fmla="*/ 369570 h 1026795"/>
              <a:gd name="connsiteX10" fmla="*/ 1905 w 707400"/>
              <a:gd name="connsiteY10" fmla="*/ 396240 h 1026795"/>
              <a:gd name="connsiteX11" fmla="*/ 3810 w 707400"/>
              <a:gd name="connsiteY11" fmla="*/ 407670 h 1026795"/>
              <a:gd name="connsiteX12" fmla="*/ 5715 w 707400"/>
              <a:gd name="connsiteY12" fmla="*/ 421005 h 1026795"/>
              <a:gd name="connsiteX13" fmla="*/ 5715 w 707400"/>
              <a:gd name="connsiteY13" fmla="*/ 468630 h 1026795"/>
              <a:gd name="connsiteX14" fmla="*/ 1905 w 707400"/>
              <a:gd name="connsiteY14" fmla="*/ 537210 h 1026795"/>
              <a:gd name="connsiteX15" fmla="*/ 9525 w 707400"/>
              <a:gd name="connsiteY15" fmla="*/ 590550 h 1026795"/>
              <a:gd name="connsiteX16" fmla="*/ 13335 w 707400"/>
              <a:gd name="connsiteY16" fmla="*/ 641985 h 1026795"/>
              <a:gd name="connsiteX17" fmla="*/ 17145 w 707400"/>
              <a:gd name="connsiteY17" fmla="*/ 681990 h 1026795"/>
              <a:gd name="connsiteX18" fmla="*/ 20955 w 707400"/>
              <a:gd name="connsiteY18" fmla="*/ 775335 h 1026795"/>
              <a:gd name="connsiteX19" fmla="*/ 26670 w 707400"/>
              <a:gd name="connsiteY19" fmla="*/ 815340 h 1026795"/>
              <a:gd name="connsiteX20" fmla="*/ 30480 w 707400"/>
              <a:gd name="connsiteY20" fmla="*/ 826770 h 1026795"/>
              <a:gd name="connsiteX21" fmla="*/ 36195 w 707400"/>
              <a:gd name="connsiteY21" fmla="*/ 834390 h 1026795"/>
              <a:gd name="connsiteX22" fmla="*/ 45720 w 707400"/>
              <a:gd name="connsiteY22" fmla="*/ 851535 h 1026795"/>
              <a:gd name="connsiteX23" fmla="*/ 47625 w 707400"/>
              <a:gd name="connsiteY23" fmla="*/ 861060 h 1026795"/>
              <a:gd name="connsiteX24" fmla="*/ 59055 w 707400"/>
              <a:gd name="connsiteY24" fmla="*/ 878205 h 1026795"/>
              <a:gd name="connsiteX25" fmla="*/ 64770 w 707400"/>
              <a:gd name="connsiteY25" fmla="*/ 891540 h 1026795"/>
              <a:gd name="connsiteX26" fmla="*/ 74295 w 707400"/>
              <a:gd name="connsiteY26" fmla="*/ 906780 h 1026795"/>
              <a:gd name="connsiteX27" fmla="*/ 78105 w 707400"/>
              <a:gd name="connsiteY27" fmla="*/ 912495 h 1026795"/>
              <a:gd name="connsiteX28" fmla="*/ 93345 w 707400"/>
              <a:gd name="connsiteY28" fmla="*/ 923925 h 1026795"/>
              <a:gd name="connsiteX29" fmla="*/ 106680 w 707400"/>
              <a:gd name="connsiteY29" fmla="*/ 933450 h 1026795"/>
              <a:gd name="connsiteX30" fmla="*/ 129540 w 707400"/>
              <a:gd name="connsiteY30" fmla="*/ 952500 h 1026795"/>
              <a:gd name="connsiteX31" fmla="*/ 135255 w 707400"/>
              <a:gd name="connsiteY31" fmla="*/ 954405 h 1026795"/>
              <a:gd name="connsiteX32" fmla="*/ 154305 w 707400"/>
              <a:gd name="connsiteY32" fmla="*/ 967740 h 1026795"/>
              <a:gd name="connsiteX33" fmla="*/ 173355 w 707400"/>
              <a:gd name="connsiteY33" fmla="*/ 977265 h 1026795"/>
              <a:gd name="connsiteX34" fmla="*/ 188595 w 707400"/>
              <a:gd name="connsiteY34" fmla="*/ 984885 h 1026795"/>
              <a:gd name="connsiteX35" fmla="*/ 217170 w 707400"/>
              <a:gd name="connsiteY35" fmla="*/ 1000125 h 1026795"/>
              <a:gd name="connsiteX36" fmla="*/ 224790 w 707400"/>
              <a:gd name="connsiteY36" fmla="*/ 1003935 h 1026795"/>
              <a:gd name="connsiteX37" fmla="*/ 251460 w 707400"/>
              <a:gd name="connsiteY37" fmla="*/ 1013460 h 1026795"/>
              <a:gd name="connsiteX38" fmla="*/ 264795 w 707400"/>
              <a:gd name="connsiteY38" fmla="*/ 1019175 h 1026795"/>
              <a:gd name="connsiteX39" fmla="*/ 278130 w 707400"/>
              <a:gd name="connsiteY39" fmla="*/ 1021080 h 1026795"/>
              <a:gd name="connsiteX40" fmla="*/ 333375 w 707400"/>
              <a:gd name="connsiteY40" fmla="*/ 1024890 h 1026795"/>
              <a:gd name="connsiteX41" fmla="*/ 419100 w 707400"/>
              <a:gd name="connsiteY41" fmla="*/ 1026795 h 1026795"/>
              <a:gd name="connsiteX42" fmla="*/ 440055 w 707400"/>
              <a:gd name="connsiteY42" fmla="*/ 1022985 h 1026795"/>
              <a:gd name="connsiteX43" fmla="*/ 455295 w 707400"/>
              <a:gd name="connsiteY43" fmla="*/ 1021080 h 1026795"/>
              <a:gd name="connsiteX44" fmla="*/ 470535 w 707400"/>
              <a:gd name="connsiteY44" fmla="*/ 1007745 h 1026795"/>
              <a:gd name="connsiteX45" fmla="*/ 497205 w 707400"/>
              <a:gd name="connsiteY45" fmla="*/ 1000125 h 1026795"/>
              <a:gd name="connsiteX46" fmla="*/ 518160 w 707400"/>
              <a:gd name="connsiteY46" fmla="*/ 992505 h 1026795"/>
              <a:gd name="connsiteX47" fmla="*/ 523875 w 707400"/>
              <a:gd name="connsiteY47" fmla="*/ 986790 h 1026795"/>
              <a:gd name="connsiteX48" fmla="*/ 546735 w 707400"/>
              <a:gd name="connsiteY48" fmla="*/ 979170 h 1026795"/>
              <a:gd name="connsiteX49" fmla="*/ 558165 w 707400"/>
              <a:gd name="connsiteY49" fmla="*/ 969645 h 1026795"/>
              <a:gd name="connsiteX50" fmla="*/ 565785 w 707400"/>
              <a:gd name="connsiteY50" fmla="*/ 963930 h 1026795"/>
              <a:gd name="connsiteX51" fmla="*/ 567690 w 707400"/>
              <a:gd name="connsiteY51" fmla="*/ 958215 h 1026795"/>
              <a:gd name="connsiteX52" fmla="*/ 573405 w 707400"/>
              <a:gd name="connsiteY52" fmla="*/ 952500 h 1026795"/>
              <a:gd name="connsiteX53" fmla="*/ 586740 w 707400"/>
              <a:gd name="connsiteY53" fmla="*/ 935355 h 1026795"/>
              <a:gd name="connsiteX54" fmla="*/ 592455 w 707400"/>
              <a:gd name="connsiteY54" fmla="*/ 931545 h 1026795"/>
              <a:gd name="connsiteX55" fmla="*/ 607695 w 707400"/>
              <a:gd name="connsiteY55" fmla="*/ 916305 h 1026795"/>
              <a:gd name="connsiteX56" fmla="*/ 613410 w 707400"/>
              <a:gd name="connsiteY56" fmla="*/ 914400 h 1026795"/>
              <a:gd name="connsiteX57" fmla="*/ 619125 w 707400"/>
              <a:gd name="connsiteY57" fmla="*/ 906780 h 1026795"/>
              <a:gd name="connsiteX58" fmla="*/ 643890 w 707400"/>
              <a:gd name="connsiteY58" fmla="*/ 893445 h 1026795"/>
              <a:gd name="connsiteX59" fmla="*/ 651510 w 707400"/>
              <a:gd name="connsiteY59" fmla="*/ 882015 h 1026795"/>
              <a:gd name="connsiteX60" fmla="*/ 661035 w 707400"/>
              <a:gd name="connsiteY60" fmla="*/ 861060 h 1026795"/>
              <a:gd name="connsiteX61" fmla="*/ 670560 w 707400"/>
              <a:gd name="connsiteY61" fmla="*/ 842010 h 1026795"/>
              <a:gd name="connsiteX62" fmla="*/ 674370 w 707400"/>
              <a:gd name="connsiteY62" fmla="*/ 822960 h 1026795"/>
              <a:gd name="connsiteX63" fmla="*/ 678180 w 707400"/>
              <a:gd name="connsiteY63" fmla="*/ 817245 h 1026795"/>
              <a:gd name="connsiteX64" fmla="*/ 680085 w 707400"/>
              <a:gd name="connsiteY64" fmla="*/ 807720 h 1026795"/>
              <a:gd name="connsiteX65" fmla="*/ 683895 w 707400"/>
              <a:gd name="connsiteY65" fmla="*/ 800100 h 1026795"/>
              <a:gd name="connsiteX66" fmla="*/ 687705 w 707400"/>
              <a:gd name="connsiteY66" fmla="*/ 790575 h 1026795"/>
              <a:gd name="connsiteX67" fmla="*/ 689610 w 707400"/>
              <a:gd name="connsiteY67" fmla="*/ 781050 h 1026795"/>
              <a:gd name="connsiteX68" fmla="*/ 693420 w 707400"/>
              <a:gd name="connsiteY68" fmla="*/ 775335 h 1026795"/>
              <a:gd name="connsiteX69" fmla="*/ 697230 w 707400"/>
              <a:gd name="connsiteY69" fmla="*/ 763905 h 1026795"/>
              <a:gd name="connsiteX70" fmla="*/ 702945 w 707400"/>
              <a:gd name="connsiteY70" fmla="*/ 752475 h 1026795"/>
              <a:gd name="connsiteX71" fmla="*/ 699135 w 707400"/>
              <a:gd name="connsiteY71" fmla="*/ 666750 h 1026795"/>
              <a:gd name="connsiteX72" fmla="*/ 695325 w 707400"/>
              <a:gd name="connsiteY72" fmla="*/ 278130 h 1026795"/>
              <a:gd name="connsiteX73" fmla="*/ 699135 w 707400"/>
              <a:gd name="connsiteY73" fmla="*/ 121920 h 1026795"/>
              <a:gd name="connsiteX74" fmla="*/ 697230 w 707400"/>
              <a:gd name="connsiteY74" fmla="*/ 57150 h 1026795"/>
              <a:gd name="connsiteX75" fmla="*/ 695325 w 707400"/>
              <a:gd name="connsiteY75" fmla="*/ 45720 h 1026795"/>
              <a:gd name="connsiteX76" fmla="*/ 687705 w 707400"/>
              <a:gd name="connsiteY76" fmla="*/ 19050 h 1026795"/>
              <a:gd name="connsiteX77" fmla="*/ 653415 w 707400"/>
              <a:gd name="connsiteY77" fmla="*/ 11430 h 1026795"/>
              <a:gd name="connsiteX78" fmla="*/ 647700 w 707400"/>
              <a:gd name="connsiteY78" fmla="*/ 9525 h 1026795"/>
              <a:gd name="connsiteX79" fmla="*/ 466725 w 707400"/>
              <a:gd name="connsiteY79" fmla="*/ 11430 h 1026795"/>
              <a:gd name="connsiteX80" fmla="*/ 287655 w 707400"/>
              <a:gd name="connsiteY80" fmla="*/ 7620 h 1026795"/>
              <a:gd name="connsiteX81" fmla="*/ 217170 w 707400"/>
              <a:gd name="connsiteY81" fmla="*/ 3810 h 1026795"/>
              <a:gd name="connsiteX82" fmla="*/ 180975 w 707400"/>
              <a:gd name="connsiteY82" fmla="*/ 1905 h 1026795"/>
              <a:gd name="connsiteX83" fmla="*/ 95250 w 707400"/>
              <a:gd name="connsiteY83" fmla="*/ 0 h 1026795"/>
              <a:gd name="connsiteX84" fmla="*/ 32385 w 707400"/>
              <a:gd name="connsiteY84" fmla="*/ 3810 h 1026795"/>
              <a:gd name="connsiteX85" fmla="*/ 15240 w 707400"/>
              <a:gd name="connsiteY85" fmla="*/ 15240 h 1026795"/>
              <a:gd name="connsiteX86" fmla="*/ 9525 w 707400"/>
              <a:gd name="connsiteY86" fmla="*/ 17145 h 1026795"/>
              <a:gd name="connsiteX87" fmla="*/ 5715 w 707400"/>
              <a:gd name="connsiteY87" fmla="*/ 22860 h 1026795"/>
              <a:gd name="connsiteX88" fmla="*/ 3810 w 707400"/>
              <a:gd name="connsiteY88" fmla="*/ 36195 h 1026795"/>
              <a:gd name="connsiteX89" fmla="*/ 5715 w 707400"/>
              <a:gd name="connsiteY89" fmla="*/ 53340 h 10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07400" h="1026795">
                <a:moveTo>
                  <a:pt x="5715" y="53340"/>
                </a:moveTo>
                <a:cubicBezTo>
                  <a:pt x="6033" y="62548"/>
                  <a:pt x="1945" y="67880"/>
                  <a:pt x="5715" y="91440"/>
                </a:cubicBezTo>
                <a:cubicBezTo>
                  <a:pt x="6762" y="97986"/>
                  <a:pt x="9822" y="104058"/>
                  <a:pt x="11430" y="110490"/>
                </a:cubicBezTo>
                <a:cubicBezTo>
                  <a:pt x="13001" y="116772"/>
                  <a:pt x="13970" y="123190"/>
                  <a:pt x="15240" y="129540"/>
                </a:cubicBezTo>
                <a:cubicBezTo>
                  <a:pt x="15158" y="131089"/>
                  <a:pt x="15170" y="164040"/>
                  <a:pt x="11430" y="175260"/>
                </a:cubicBezTo>
                <a:cubicBezTo>
                  <a:pt x="10532" y="177954"/>
                  <a:pt x="8890" y="180340"/>
                  <a:pt x="7620" y="182880"/>
                </a:cubicBezTo>
                <a:cubicBezTo>
                  <a:pt x="7001" y="185977"/>
                  <a:pt x="3810" y="201398"/>
                  <a:pt x="3810" y="203835"/>
                </a:cubicBezTo>
                <a:cubicBezTo>
                  <a:pt x="3810" y="212748"/>
                  <a:pt x="5080" y="221615"/>
                  <a:pt x="5715" y="230505"/>
                </a:cubicBezTo>
                <a:cubicBezTo>
                  <a:pt x="5080" y="257810"/>
                  <a:pt x="4931" y="285131"/>
                  <a:pt x="3810" y="312420"/>
                </a:cubicBezTo>
                <a:cubicBezTo>
                  <a:pt x="3026" y="331496"/>
                  <a:pt x="0" y="369570"/>
                  <a:pt x="0" y="369570"/>
                </a:cubicBezTo>
                <a:cubicBezTo>
                  <a:pt x="635" y="378460"/>
                  <a:pt x="1018" y="387372"/>
                  <a:pt x="1905" y="396240"/>
                </a:cubicBezTo>
                <a:cubicBezTo>
                  <a:pt x="2289" y="400083"/>
                  <a:pt x="3223" y="403852"/>
                  <a:pt x="3810" y="407670"/>
                </a:cubicBezTo>
                <a:cubicBezTo>
                  <a:pt x="4493" y="412108"/>
                  <a:pt x="5080" y="416560"/>
                  <a:pt x="5715" y="421005"/>
                </a:cubicBezTo>
                <a:cubicBezTo>
                  <a:pt x="1346" y="451587"/>
                  <a:pt x="5715" y="414778"/>
                  <a:pt x="5715" y="468630"/>
                </a:cubicBezTo>
                <a:cubicBezTo>
                  <a:pt x="5715" y="517438"/>
                  <a:pt x="6531" y="509451"/>
                  <a:pt x="1905" y="537210"/>
                </a:cubicBezTo>
                <a:cubicBezTo>
                  <a:pt x="4446" y="555000"/>
                  <a:pt x="6570" y="572821"/>
                  <a:pt x="9525" y="590550"/>
                </a:cubicBezTo>
                <a:cubicBezTo>
                  <a:pt x="10795" y="607695"/>
                  <a:pt x="12138" y="624835"/>
                  <a:pt x="13335" y="641985"/>
                </a:cubicBezTo>
                <a:cubicBezTo>
                  <a:pt x="15818" y="677578"/>
                  <a:pt x="13124" y="661885"/>
                  <a:pt x="17145" y="681990"/>
                </a:cubicBezTo>
                <a:cubicBezTo>
                  <a:pt x="18415" y="713105"/>
                  <a:pt x="19071" y="744251"/>
                  <a:pt x="20955" y="775335"/>
                </a:cubicBezTo>
                <a:cubicBezTo>
                  <a:pt x="21616" y="786234"/>
                  <a:pt x="22961" y="802977"/>
                  <a:pt x="26670" y="815340"/>
                </a:cubicBezTo>
                <a:cubicBezTo>
                  <a:pt x="27824" y="819187"/>
                  <a:pt x="28684" y="823178"/>
                  <a:pt x="30480" y="826770"/>
                </a:cubicBezTo>
                <a:cubicBezTo>
                  <a:pt x="31900" y="829610"/>
                  <a:pt x="34290" y="831850"/>
                  <a:pt x="36195" y="834390"/>
                </a:cubicBezTo>
                <a:cubicBezTo>
                  <a:pt x="41321" y="854894"/>
                  <a:pt x="32994" y="826082"/>
                  <a:pt x="45720" y="851535"/>
                </a:cubicBezTo>
                <a:cubicBezTo>
                  <a:pt x="47168" y="854431"/>
                  <a:pt x="46422" y="858054"/>
                  <a:pt x="47625" y="861060"/>
                </a:cubicBezTo>
                <a:cubicBezTo>
                  <a:pt x="52730" y="873821"/>
                  <a:pt x="53043" y="867182"/>
                  <a:pt x="59055" y="878205"/>
                </a:cubicBezTo>
                <a:cubicBezTo>
                  <a:pt x="61371" y="882451"/>
                  <a:pt x="62769" y="887137"/>
                  <a:pt x="64770" y="891540"/>
                </a:cubicBezTo>
                <a:cubicBezTo>
                  <a:pt x="69245" y="901386"/>
                  <a:pt x="67720" y="897575"/>
                  <a:pt x="74295" y="906780"/>
                </a:cubicBezTo>
                <a:cubicBezTo>
                  <a:pt x="75626" y="908643"/>
                  <a:pt x="76639" y="910736"/>
                  <a:pt x="78105" y="912495"/>
                </a:cubicBezTo>
                <a:cubicBezTo>
                  <a:pt x="85605" y="921495"/>
                  <a:pt x="82655" y="915907"/>
                  <a:pt x="93345" y="923925"/>
                </a:cubicBezTo>
                <a:cubicBezTo>
                  <a:pt x="129477" y="951024"/>
                  <a:pt x="66705" y="908011"/>
                  <a:pt x="106680" y="933450"/>
                </a:cubicBezTo>
                <a:cubicBezTo>
                  <a:pt x="147850" y="959649"/>
                  <a:pt x="96276" y="927552"/>
                  <a:pt x="129540" y="952500"/>
                </a:cubicBezTo>
                <a:cubicBezTo>
                  <a:pt x="131146" y="953705"/>
                  <a:pt x="133545" y="953353"/>
                  <a:pt x="135255" y="954405"/>
                </a:cubicBezTo>
                <a:cubicBezTo>
                  <a:pt x="141856" y="958467"/>
                  <a:pt x="147108" y="964861"/>
                  <a:pt x="154305" y="967740"/>
                </a:cubicBezTo>
                <a:cubicBezTo>
                  <a:pt x="172381" y="974970"/>
                  <a:pt x="155361" y="967576"/>
                  <a:pt x="173355" y="977265"/>
                </a:cubicBezTo>
                <a:cubicBezTo>
                  <a:pt x="178356" y="979958"/>
                  <a:pt x="183725" y="981963"/>
                  <a:pt x="188595" y="984885"/>
                </a:cubicBezTo>
                <a:cubicBezTo>
                  <a:pt x="204208" y="994253"/>
                  <a:pt x="194808" y="988944"/>
                  <a:pt x="217170" y="1000125"/>
                </a:cubicBezTo>
                <a:cubicBezTo>
                  <a:pt x="219710" y="1001395"/>
                  <a:pt x="222096" y="1003037"/>
                  <a:pt x="224790" y="1003935"/>
                </a:cubicBezTo>
                <a:cubicBezTo>
                  <a:pt x="236093" y="1007703"/>
                  <a:pt x="239585" y="1008710"/>
                  <a:pt x="251460" y="1013460"/>
                </a:cubicBezTo>
                <a:cubicBezTo>
                  <a:pt x="255950" y="1015256"/>
                  <a:pt x="260145" y="1017846"/>
                  <a:pt x="264795" y="1019175"/>
                </a:cubicBezTo>
                <a:cubicBezTo>
                  <a:pt x="269112" y="1020409"/>
                  <a:pt x="273675" y="1020523"/>
                  <a:pt x="278130" y="1021080"/>
                </a:cubicBezTo>
                <a:cubicBezTo>
                  <a:pt x="299477" y="1023748"/>
                  <a:pt x="308187" y="1024115"/>
                  <a:pt x="333375" y="1024890"/>
                </a:cubicBezTo>
                <a:lnTo>
                  <a:pt x="419100" y="1026795"/>
                </a:lnTo>
                <a:cubicBezTo>
                  <a:pt x="427305" y="1025154"/>
                  <a:pt x="431524" y="1024204"/>
                  <a:pt x="440055" y="1022985"/>
                </a:cubicBezTo>
                <a:cubicBezTo>
                  <a:pt x="445123" y="1022261"/>
                  <a:pt x="450215" y="1021715"/>
                  <a:pt x="455295" y="1021080"/>
                </a:cubicBezTo>
                <a:cubicBezTo>
                  <a:pt x="458145" y="1018230"/>
                  <a:pt x="466242" y="1009414"/>
                  <a:pt x="470535" y="1007745"/>
                </a:cubicBezTo>
                <a:cubicBezTo>
                  <a:pt x="479152" y="1004394"/>
                  <a:pt x="488434" y="1003049"/>
                  <a:pt x="497205" y="1000125"/>
                </a:cubicBezTo>
                <a:cubicBezTo>
                  <a:pt x="511879" y="995234"/>
                  <a:pt x="504906" y="997807"/>
                  <a:pt x="518160" y="992505"/>
                </a:cubicBezTo>
                <a:cubicBezTo>
                  <a:pt x="520065" y="990600"/>
                  <a:pt x="521590" y="988218"/>
                  <a:pt x="523875" y="986790"/>
                </a:cubicBezTo>
                <a:cubicBezTo>
                  <a:pt x="528529" y="983881"/>
                  <a:pt x="542499" y="980380"/>
                  <a:pt x="546735" y="979170"/>
                </a:cubicBezTo>
                <a:cubicBezTo>
                  <a:pt x="550545" y="975995"/>
                  <a:pt x="554292" y="972743"/>
                  <a:pt x="558165" y="969645"/>
                </a:cubicBezTo>
                <a:cubicBezTo>
                  <a:pt x="560644" y="967662"/>
                  <a:pt x="563752" y="966369"/>
                  <a:pt x="565785" y="963930"/>
                </a:cubicBezTo>
                <a:cubicBezTo>
                  <a:pt x="567071" y="962387"/>
                  <a:pt x="566576" y="959886"/>
                  <a:pt x="567690" y="958215"/>
                </a:cubicBezTo>
                <a:cubicBezTo>
                  <a:pt x="569184" y="955973"/>
                  <a:pt x="571680" y="954570"/>
                  <a:pt x="573405" y="952500"/>
                </a:cubicBezTo>
                <a:cubicBezTo>
                  <a:pt x="584734" y="938905"/>
                  <a:pt x="565421" y="956674"/>
                  <a:pt x="586740" y="935355"/>
                </a:cubicBezTo>
                <a:cubicBezTo>
                  <a:pt x="588359" y="933736"/>
                  <a:pt x="590550" y="932815"/>
                  <a:pt x="592455" y="931545"/>
                </a:cubicBezTo>
                <a:cubicBezTo>
                  <a:pt x="597798" y="923530"/>
                  <a:pt x="597144" y="923339"/>
                  <a:pt x="607695" y="916305"/>
                </a:cubicBezTo>
                <a:cubicBezTo>
                  <a:pt x="609366" y="915191"/>
                  <a:pt x="611505" y="915035"/>
                  <a:pt x="613410" y="914400"/>
                </a:cubicBezTo>
                <a:cubicBezTo>
                  <a:pt x="615315" y="911860"/>
                  <a:pt x="616585" y="908685"/>
                  <a:pt x="619125" y="906780"/>
                </a:cubicBezTo>
                <a:cubicBezTo>
                  <a:pt x="623487" y="903509"/>
                  <a:pt x="637054" y="896863"/>
                  <a:pt x="643890" y="893445"/>
                </a:cubicBezTo>
                <a:cubicBezTo>
                  <a:pt x="646430" y="889635"/>
                  <a:pt x="649154" y="885942"/>
                  <a:pt x="651510" y="882015"/>
                </a:cubicBezTo>
                <a:cubicBezTo>
                  <a:pt x="654963" y="876260"/>
                  <a:pt x="658492" y="866463"/>
                  <a:pt x="661035" y="861060"/>
                </a:cubicBezTo>
                <a:cubicBezTo>
                  <a:pt x="664058" y="854636"/>
                  <a:pt x="670560" y="842010"/>
                  <a:pt x="670560" y="842010"/>
                </a:cubicBezTo>
                <a:cubicBezTo>
                  <a:pt x="670990" y="839431"/>
                  <a:pt x="672820" y="826577"/>
                  <a:pt x="674370" y="822960"/>
                </a:cubicBezTo>
                <a:cubicBezTo>
                  <a:pt x="675272" y="820856"/>
                  <a:pt x="676910" y="819150"/>
                  <a:pt x="678180" y="817245"/>
                </a:cubicBezTo>
                <a:cubicBezTo>
                  <a:pt x="678815" y="814070"/>
                  <a:pt x="679061" y="810792"/>
                  <a:pt x="680085" y="807720"/>
                </a:cubicBezTo>
                <a:cubicBezTo>
                  <a:pt x="680983" y="805026"/>
                  <a:pt x="682742" y="802695"/>
                  <a:pt x="683895" y="800100"/>
                </a:cubicBezTo>
                <a:cubicBezTo>
                  <a:pt x="685284" y="796975"/>
                  <a:pt x="686722" y="793850"/>
                  <a:pt x="687705" y="790575"/>
                </a:cubicBezTo>
                <a:cubicBezTo>
                  <a:pt x="688635" y="787474"/>
                  <a:pt x="688473" y="784082"/>
                  <a:pt x="689610" y="781050"/>
                </a:cubicBezTo>
                <a:cubicBezTo>
                  <a:pt x="690414" y="778906"/>
                  <a:pt x="692490" y="777427"/>
                  <a:pt x="693420" y="775335"/>
                </a:cubicBezTo>
                <a:cubicBezTo>
                  <a:pt x="695051" y="771665"/>
                  <a:pt x="695685" y="767612"/>
                  <a:pt x="697230" y="763905"/>
                </a:cubicBezTo>
                <a:cubicBezTo>
                  <a:pt x="698868" y="759973"/>
                  <a:pt x="701040" y="756285"/>
                  <a:pt x="702945" y="752475"/>
                </a:cubicBezTo>
                <a:cubicBezTo>
                  <a:pt x="702397" y="740963"/>
                  <a:pt x="699217" y="675845"/>
                  <a:pt x="699135" y="666750"/>
                </a:cubicBezTo>
                <a:cubicBezTo>
                  <a:pt x="697973" y="537209"/>
                  <a:pt x="720731" y="405161"/>
                  <a:pt x="695325" y="278130"/>
                </a:cubicBezTo>
                <a:cubicBezTo>
                  <a:pt x="698341" y="214798"/>
                  <a:pt x="699135" y="206873"/>
                  <a:pt x="699135" y="121920"/>
                </a:cubicBezTo>
                <a:cubicBezTo>
                  <a:pt x="699135" y="100321"/>
                  <a:pt x="698309" y="78722"/>
                  <a:pt x="697230" y="57150"/>
                </a:cubicBezTo>
                <a:cubicBezTo>
                  <a:pt x="697037" y="53292"/>
                  <a:pt x="696262" y="49467"/>
                  <a:pt x="695325" y="45720"/>
                </a:cubicBezTo>
                <a:cubicBezTo>
                  <a:pt x="693083" y="36750"/>
                  <a:pt x="694042" y="25783"/>
                  <a:pt x="687705" y="19050"/>
                </a:cubicBezTo>
                <a:cubicBezTo>
                  <a:pt x="684247" y="15376"/>
                  <a:pt x="661209" y="13162"/>
                  <a:pt x="653415" y="11430"/>
                </a:cubicBezTo>
                <a:cubicBezTo>
                  <a:pt x="651455" y="10994"/>
                  <a:pt x="649605" y="10160"/>
                  <a:pt x="647700" y="9525"/>
                </a:cubicBezTo>
                <a:lnTo>
                  <a:pt x="466725" y="11430"/>
                </a:lnTo>
                <a:cubicBezTo>
                  <a:pt x="407022" y="11114"/>
                  <a:pt x="287655" y="7620"/>
                  <a:pt x="287655" y="7620"/>
                </a:cubicBezTo>
                <a:cubicBezTo>
                  <a:pt x="240814" y="4274"/>
                  <a:pt x="279058" y="6757"/>
                  <a:pt x="217170" y="3810"/>
                </a:cubicBezTo>
                <a:cubicBezTo>
                  <a:pt x="205102" y="3235"/>
                  <a:pt x="193051" y="2282"/>
                  <a:pt x="180975" y="1905"/>
                </a:cubicBezTo>
                <a:lnTo>
                  <a:pt x="95250" y="0"/>
                </a:lnTo>
                <a:cubicBezTo>
                  <a:pt x="74295" y="1270"/>
                  <a:pt x="53257" y="1554"/>
                  <a:pt x="32385" y="3810"/>
                </a:cubicBezTo>
                <a:cubicBezTo>
                  <a:pt x="26886" y="4404"/>
                  <a:pt x="18739" y="13053"/>
                  <a:pt x="15240" y="15240"/>
                </a:cubicBezTo>
                <a:cubicBezTo>
                  <a:pt x="13537" y="16304"/>
                  <a:pt x="11430" y="16510"/>
                  <a:pt x="9525" y="17145"/>
                </a:cubicBezTo>
                <a:cubicBezTo>
                  <a:pt x="8255" y="19050"/>
                  <a:pt x="6373" y="20667"/>
                  <a:pt x="5715" y="22860"/>
                </a:cubicBezTo>
                <a:cubicBezTo>
                  <a:pt x="4425" y="27161"/>
                  <a:pt x="3810" y="31705"/>
                  <a:pt x="3810" y="36195"/>
                </a:cubicBezTo>
                <a:cubicBezTo>
                  <a:pt x="3810" y="43209"/>
                  <a:pt x="5397" y="44132"/>
                  <a:pt x="5715" y="533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91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08A66-04B4-4885-A1C4-E51C3FE433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Présence d’Ion</a:t>
            </a:r>
          </a:p>
        </p:txBody>
      </p:sp>
      <p:pic>
        <p:nvPicPr>
          <p:cNvPr id="5122" name="Picture 2" descr="Test des ions">
            <a:extLst>
              <a:ext uri="{FF2B5EF4-FFF2-40B4-BE49-F238E27FC236}">
                <a16:creationId xmlns:a16="http://schemas.microsoft.com/office/drawing/2014/main" id="{511858C6-EDDD-4F48-A50A-0E33FC31569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1" y="1854168"/>
            <a:ext cx="10903558" cy="43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462643-0974-4F46-81A4-1A1800A470B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19861" y="2043404"/>
            <a:ext cx="1772817" cy="39281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1278C-AE5A-4B22-AD1E-01139E724A9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Chromatographie sur Couche mince </a:t>
            </a:r>
          </a:p>
        </p:txBody>
      </p:sp>
      <p:pic>
        <p:nvPicPr>
          <p:cNvPr id="6146" name="Picture 2" descr="Guide : La chromatographie sur Couche Mince (CCM)">
            <a:extLst>
              <a:ext uri="{FF2B5EF4-FFF2-40B4-BE49-F238E27FC236}">
                <a16:creationId xmlns:a16="http://schemas.microsoft.com/office/drawing/2014/main" id="{FE92D56A-F434-4815-A32B-7F6AE20AEC6D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2" y="2212925"/>
            <a:ext cx="5638234" cy="30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uide : La chromatographie sur Couche Mince (CCM)">
            <a:extLst>
              <a:ext uri="{FF2B5EF4-FFF2-40B4-BE49-F238E27FC236}">
                <a16:creationId xmlns:a16="http://schemas.microsoft.com/office/drawing/2014/main" id="{4053C34D-39A0-4CAE-90B6-65232D90676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99" y="2212925"/>
            <a:ext cx="5367769" cy="30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6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7254-2024-44D3-9023-CDFDAB59D4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Introduction didactique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0584441B-3E58-48E3-A7C6-97E39403A2C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9341" y="3738345"/>
            <a:ext cx="5192292" cy="2847831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3197AE3-43B7-4D93-8688-7D9865C7F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9341" y="1795795"/>
            <a:ext cx="5192292" cy="187614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B3B07E-565D-430C-9CF3-1196317760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195527" y="1894114"/>
            <a:ext cx="4889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Espèce chimique Corps pur simple ≠ Corps pur composé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Modèle atomique </a:t>
            </a:r>
          </a:p>
          <a:p>
            <a:endParaRPr lang="fr-FR" dirty="0"/>
          </a:p>
          <a:p>
            <a:r>
              <a:rPr lang="fr-FR" dirty="0"/>
              <a:t>Propriétés du corps pures ≠ mélange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Expérience</a:t>
            </a:r>
          </a:p>
          <a:p>
            <a:endParaRPr lang="fr-FR" dirty="0"/>
          </a:p>
          <a:p>
            <a:r>
              <a:rPr lang="fr-FR" dirty="0"/>
              <a:t> Calcule de propriété physique d’un mélange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Calcule de différentes propriétés physiques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17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8C542-5E34-4E36-86A0-FF3771C8F7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Mélange</a:t>
            </a:r>
          </a:p>
        </p:txBody>
      </p:sp>
      <p:pic>
        <p:nvPicPr>
          <p:cNvPr id="7170" name="Picture 2" descr="La miscibilité et la solubilité : Fiche de cours - Physique-chimie |  SchoolMouv">
            <a:extLst>
              <a:ext uri="{FF2B5EF4-FFF2-40B4-BE49-F238E27FC236}">
                <a16:creationId xmlns:a16="http://schemas.microsoft.com/office/drawing/2014/main" id="{B4B6E5FA-99F1-41BB-A0F7-872DA5E76A5B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r="26038"/>
          <a:stretch/>
        </p:blipFill>
        <p:spPr bwMode="auto">
          <a:xfrm>
            <a:off x="1267408" y="2155372"/>
            <a:ext cx="3554580" cy="39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miscibilité et la solubilité : Fiche de cours - Physique-chimie |  SchoolMouv">
            <a:extLst>
              <a:ext uri="{FF2B5EF4-FFF2-40B4-BE49-F238E27FC236}">
                <a16:creationId xmlns:a16="http://schemas.microsoft.com/office/drawing/2014/main" id="{13724A3E-5E7D-4C89-B810-D32483E55E5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2430"/>
          <a:stretch/>
        </p:blipFill>
        <p:spPr bwMode="auto">
          <a:xfrm>
            <a:off x="5961878" y="2155372"/>
            <a:ext cx="5262465" cy="39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6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10ABF-043C-4BB1-B235-DB310897C8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Mélange homogène</a:t>
            </a:r>
          </a:p>
        </p:txBody>
      </p:sp>
      <p:pic>
        <p:nvPicPr>
          <p:cNvPr id="1026" name="Picture 2" descr="Les JO de A à Z - Londres calling">
            <a:extLst>
              <a:ext uri="{FF2B5EF4-FFF2-40B4-BE49-F238E27FC236}">
                <a16:creationId xmlns:a16="http://schemas.microsoft.com/office/drawing/2014/main" id="{94B77EB2-EBBA-4BBB-80CB-B6B32B8395CF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44246" r="38386" b="8579"/>
          <a:stretch/>
        </p:blipFill>
        <p:spPr bwMode="auto">
          <a:xfrm>
            <a:off x="6096000" y="2117421"/>
            <a:ext cx="4012164" cy="23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osition de l&amp;#39;air - Atmo France">
            <a:extLst>
              <a:ext uri="{FF2B5EF4-FFF2-40B4-BE49-F238E27FC236}">
                <a16:creationId xmlns:a16="http://schemas.microsoft.com/office/drawing/2014/main" id="{F5CEDEFA-CEC1-4917-9E1E-87A20F3868A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8759"/>
            <a:ext cx="3781353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CEC5B3-B470-4A3C-9E4D-BF7369B647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7233" y="4635466"/>
            <a:ext cx="6904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Médaille d’or : 92,5 % d’argent, 6,16 % de cuivre et 1,34 % d’or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Médaille d’argent : 92,5 % d’argent et du cuivre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600" b="0" i="0" dirty="0"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Médaille de bronze : 97 % de cuivre, 2,5 % de zinc et 0,5 % d’étain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283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A3CBD-430B-4394-806D-2BBED7128C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Densité</a:t>
            </a:r>
          </a:p>
        </p:txBody>
      </p:sp>
      <p:pic>
        <p:nvPicPr>
          <p:cNvPr id="2050" name="Picture 2" descr="La petite histoire de la photo d&amp;#39;iceberg la plus connue au monde">
            <a:extLst>
              <a:ext uri="{FF2B5EF4-FFF2-40B4-BE49-F238E27FC236}">
                <a16:creationId xmlns:a16="http://schemas.microsoft.com/office/drawing/2014/main" id="{EDE0E625-B47E-454B-A852-46E7F2533A3D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9" y="1825625"/>
            <a:ext cx="77288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7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F1057-3C95-4F9C-9183-A3927F78ED3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Changement d’état</a:t>
            </a:r>
          </a:p>
        </p:txBody>
      </p:sp>
      <p:pic>
        <p:nvPicPr>
          <p:cNvPr id="3074" name="Picture 2" descr="Les états de la matière et les changements d&amp;#39;?tat - Assistance scolaire  personnalisée et gratuite - ASP">
            <a:extLst>
              <a:ext uri="{FF2B5EF4-FFF2-40B4-BE49-F238E27FC236}">
                <a16:creationId xmlns:a16="http://schemas.microsoft.com/office/drawing/2014/main" id="{87B895C6-CD75-429C-9F1E-CCB0630CD761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30" y="1948114"/>
            <a:ext cx="6839339" cy="36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0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08A66-04B4-4885-A1C4-E51C3FE433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17DB5C-6D0F-4F98-A222-CF5CD30077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l="6305" r="10186" b="4814"/>
          <a:stretch/>
        </p:blipFill>
        <p:spPr>
          <a:xfrm>
            <a:off x="2942254" y="1690688"/>
            <a:ext cx="6307492" cy="4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08A66-04B4-4885-A1C4-E51C3FE433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Dioxygène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191A9E-03B3-4A7E-ABFD-35F9698CC4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67801" y="1773734"/>
            <a:ext cx="6656321" cy="45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08A66-04B4-4885-A1C4-E51C3FE433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Test chimique : Dihydrogène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AE75C6-3B4D-4B1A-B219-6865B13D68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t="1555"/>
          <a:stretch/>
        </p:blipFill>
        <p:spPr>
          <a:xfrm>
            <a:off x="1815387" y="1623526"/>
            <a:ext cx="7823135" cy="46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8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Thème Office</vt:lpstr>
      <vt:lpstr>Corps purs et mélanges</vt:lpstr>
      <vt:lpstr>Introduction didactique</vt:lpstr>
      <vt:lpstr>Mélange</vt:lpstr>
      <vt:lpstr>Mélange homogène</vt:lpstr>
      <vt:lpstr>Densité</vt:lpstr>
      <vt:lpstr>Changement d’état</vt:lpstr>
      <vt:lpstr>Test chimique : Eau</vt:lpstr>
      <vt:lpstr>Test chimique : Dioxygène</vt:lpstr>
      <vt:lpstr>Test chimique : Dihydrogène</vt:lpstr>
      <vt:lpstr>Test chimique : Dioxyde de carbone</vt:lpstr>
      <vt:lpstr>Test chimique : Présence d’Ion</vt:lpstr>
      <vt:lpstr>Test chimique : Chromatographie sur Couche mince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Corps purs et mélanges au quotidien</dc:title>
  <dc:creator>florian dembele</dc:creator>
  <cp:lastModifiedBy>florian dembele</cp:lastModifiedBy>
  <cp:revision>4</cp:revision>
  <dcterms:created xsi:type="dcterms:W3CDTF">2021-12-13T19:24:23Z</dcterms:created>
  <dcterms:modified xsi:type="dcterms:W3CDTF">2021-12-15T13:52:58Z</dcterms:modified>
</cp:coreProperties>
</file>