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EB Garamond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V/YIqUt41nlmm8xS7t287l4KA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482F98-686A-41CC-9E06-832FEAED4D45}">
  <a:tblStyle styleId="{11482F98-686A-41CC-9E06-832FEAED4D4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fdb800c8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10fdb800c8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fbc91ec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11fbc91ec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d67fab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0cd67fab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b82a71b3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g10b82a71b3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b82a71b39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10b82a71b39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6b7de58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106b7de58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4e4431af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114e4431af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72cd797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1072cd797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72c42ca8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g1072c42ca8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0fdb800c8c_0_27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5849100" y="1063025"/>
            <a:ext cx="6342901" cy="14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0fdb800c8c_0_27"/>
          <p:cNvSpPr txBox="1">
            <a:spLocks noGrp="1"/>
          </p:cNvSpPr>
          <p:nvPr>
            <p:ph type="title" idx="4294967295"/>
          </p:nvPr>
        </p:nvSpPr>
        <p:spPr>
          <a:xfrm>
            <a:off x="5892050" y="1169675"/>
            <a:ext cx="634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Structure des molécules</a:t>
            </a:r>
            <a:endParaRPr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700" b="1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Niveau :</a:t>
            </a:r>
            <a:r>
              <a:rPr lang="fr-FR" sz="27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Première générale Spécialité</a:t>
            </a:r>
            <a:endParaRPr sz="3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6" name="Google Shape;86;g10fdb800c8c_0_27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352525" y="5553800"/>
            <a:ext cx="11504826" cy="10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0fdb800c8c_0_27"/>
          <p:cNvSpPr txBox="1"/>
          <p:nvPr/>
        </p:nvSpPr>
        <p:spPr>
          <a:xfrm>
            <a:off x="437775" y="5506675"/>
            <a:ext cx="11343300" cy="11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r-FR" sz="2900" b="1" i="0" u="none" strike="noStrike" cap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Elément imposé :</a:t>
            </a:r>
            <a:r>
              <a:rPr lang="fr-FR" sz="2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Utiliser des modèles moléculaires ou des logiciels de représentation moléculaire pour visualiser la représentation d’une molécule</a:t>
            </a:r>
            <a:r>
              <a:rPr lang="fr-FR" sz="2900" b="0" i="0" u="none" strike="noStrike" cap="non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9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fbc91ec70_0_1"/>
          <p:cNvSpPr txBox="1">
            <a:spLocks noGrp="1"/>
          </p:cNvSpPr>
          <p:nvPr>
            <p:ph type="title"/>
          </p:nvPr>
        </p:nvSpPr>
        <p:spPr>
          <a:xfrm>
            <a:off x="378450" y="1759375"/>
            <a:ext cx="11739900" cy="19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Physique Chimie, 1ère spécialité, Hatier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Physique-Chimie, 1ère spécialité, Nathan, collection sirius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0" name="Google Shape;150;g11fbc91ec70_0_1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1fbc91ec70_0_1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Références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cd67fab59_0_0"/>
          <p:cNvSpPr txBox="1">
            <a:spLocks noGrp="1"/>
          </p:cNvSpPr>
          <p:nvPr>
            <p:ph type="title"/>
          </p:nvPr>
        </p:nvSpPr>
        <p:spPr>
          <a:xfrm>
            <a:off x="5673188" y="5285075"/>
            <a:ext cx="61932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fr-FR" sz="1510" i="1" u="sng">
                <a:latin typeface="Arial"/>
                <a:ea typeface="Arial"/>
                <a:cs typeface="Arial"/>
                <a:sym typeface="Arial"/>
              </a:rPr>
              <a:t>Extrait : Bulletin officiel de l’éducation nationale, Ministère de l'Éducation nationale et de la Jeunesse.</a:t>
            </a:r>
            <a:endParaRPr sz="151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510" i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1629" i="1" u="sng">
              <a:latin typeface="EB Garamond"/>
              <a:ea typeface="EB Garamond"/>
              <a:cs typeface="EB Garamond"/>
              <a:sym typeface="EB Garamond"/>
            </a:endParaRPr>
          </a:p>
        </p:txBody>
      </p:sp>
      <p:graphicFrame>
        <p:nvGraphicFramePr>
          <p:cNvPr id="93" name="Google Shape;93;g10cd67fab59_0_0"/>
          <p:cNvGraphicFramePr/>
          <p:nvPr/>
        </p:nvGraphicFramePr>
        <p:xfrm>
          <a:off x="184200" y="19052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{11482F98-686A-41CC-9E06-832FEAED4D45}</a:tableStyleId>
              </a:tblPr>
              <a:tblGrid>
                <a:gridCol w="139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400"/>
                        <a:buFont typeface="Calibri"/>
                        <a:buNone/>
                      </a:pPr>
                      <a:r>
                        <a:rPr lang="fr-FR" sz="2200" b="1" u="none" strike="noStrike" cap="none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Niveau</a:t>
                      </a:r>
                      <a:endParaRPr sz="1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400"/>
                        <a:buFont typeface="Calibri"/>
                        <a:buNone/>
                      </a:pPr>
                      <a:r>
                        <a:rPr lang="fr-FR" sz="2200" b="1" u="none" strike="noStrike" cap="none">
                          <a:solidFill>
                            <a:schemeClr val="accent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Notion</a:t>
                      </a:r>
                      <a:endParaRPr sz="9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2200" b="1" u="none" strike="noStrike" cap="none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Seconde</a:t>
                      </a:r>
                      <a:endParaRPr sz="2200" b="1" u="none" strike="noStrike" cap="none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683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2200"/>
                        <a:buFont typeface="EB Garamond"/>
                        <a:buChar char="●"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Lecture du tableau périodique</a:t>
                      </a:r>
                      <a:r>
                        <a:rPr lang="fr-FR" sz="2200" u="none" strike="noStrike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457200" marR="0" lvl="0" indent="-36830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2200"/>
                        <a:buFont typeface="EB Garamond"/>
                        <a:buChar char="●"/>
                      </a:pPr>
                      <a:r>
                        <a:rPr lang="fr-FR" sz="2200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Configuration électronique, électrons de valence, doublets non liant</a:t>
                      </a:r>
                      <a:r>
                        <a:rPr lang="fr-FR" sz="2200" u="none" strike="noStrike" cap="none">
                          <a:solidFill>
                            <a:schemeClr val="dk1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.</a:t>
                      </a:r>
                      <a:endParaRPr sz="2200" u="none" strike="noStrike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Premièr</a:t>
                      </a:r>
                      <a:r>
                        <a:rPr lang="fr-FR" sz="2200" b="1" u="none" strike="noStrike" cap="none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e</a:t>
                      </a:r>
                      <a:endParaRPr sz="2200" b="1" u="none" strike="noStrike" cap="none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générale</a:t>
                      </a:r>
                      <a:endParaRPr sz="2200" b="1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fr-FR" sz="2200" b="1">
                          <a:solidFill>
                            <a:srgbClr val="4472C4"/>
                          </a:solidFill>
                          <a:latin typeface="EB Garamond"/>
                          <a:ea typeface="EB Garamond"/>
                          <a:cs typeface="EB Garamond"/>
                          <a:sym typeface="EB Garamond"/>
                        </a:rPr>
                        <a:t>Spécialité</a:t>
                      </a:r>
                      <a:endParaRPr sz="2200" b="1">
                        <a:solidFill>
                          <a:srgbClr val="4472C4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chemeClr val="dk1"/>
                        </a:solidFill>
                        <a:latin typeface="EB Garamond"/>
                        <a:ea typeface="EB Garamond"/>
                        <a:cs typeface="EB Garamond"/>
                        <a:sym typeface="EB Garamon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4" name="Google Shape;94;g10cd67fab59_0_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902675" y="308575"/>
            <a:ext cx="4191001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0cd67fab59_0_0"/>
          <p:cNvSpPr txBox="1"/>
          <p:nvPr/>
        </p:nvSpPr>
        <p:spPr>
          <a:xfrm>
            <a:off x="2664450" y="156175"/>
            <a:ext cx="1966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Prérequis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6" name="Google Shape;96;g10cd67fab59_0_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6315800" y="308575"/>
            <a:ext cx="5630026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0cd67fab59_0_0"/>
          <p:cNvSpPr txBox="1"/>
          <p:nvPr/>
        </p:nvSpPr>
        <p:spPr>
          <a:xfrm>
            <a:off x="7452950" y="156175"/>
            <a:ext cx="4967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Attendus du programme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8" name="Google Shape;98;g10cd67fab5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0575" y="1699850"/>
            <a:ext cx="5702400" cy="35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b82a71b39_0_17"/>
          <p:cNvSpPr txBox="1">
            <a:spLocks noGrp="1"/>
          </p:cNvSpPr>
          <p:nvPr>
            <p:ph type="title"/>
          </p:nvPr>
        </p:nvSpPr>
        <p:spPr>
          <a:xfrm>
            <a:off x="378450" y="1576025"/>
            <a:ext cx="11739900" cy="50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Points clefs :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M.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Capacités travaillées :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E.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7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7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Ê.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0" name="Google Shape;110;g10b82a71b39_0_17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0b82a71b39_0_17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b82a71b39_0_92"/>
          <p:cNvSpPr txBox="1">
            <a:spLocks noGrp="1"/>
          </p:cNvSpPr>
          <p:nvPr>
            <p:ph type="title"/>
          </p:nvPr>
        </p:nvSpPr>
        <p:spPr>
          <a:xfrm>
            <a:off x="378450" y="1748025"/>
            <a:ext cx="117399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700" b="1">
                <a:latin typeface="EB Garamond"/>
                <a:ea typeface="EB Garamond"/>
                <a:cs typeface="EB Garamond"/>
                <a:sym typeface="EB Garamond"/>
              </a:rPr>
              <a:t>Quelques difficultés anticipées des élèves :</a:t>
            </a:r>
            <a:endParaRPr sz="27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Font typeface="EB Garamond"/>
              <a:buChar char="❏"/>
            </a:pPr>
            <a:r>
              <a:rPr lang="fr-FR" sz="2700">
                <a:latin typeface="EB Garamond"/>
                <a:ea typeface="EB Garamond"/>
                <a:cs typeface="EB Garamond"/>
                <a:sym typeface="EB Garamond"/>
              </a:rPr>
              <a:t>Co</a:t>
            </a:r>
            <a:endParaRPr sz="270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r-FR" sz="2700" b="1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Solutions apportées :</a:t>
            </a:r>
            <a:endParaRPr sz="2700" b="1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700"/>
              <a:buFont typeface="EB Garamond"/>
              <a:buChar char="❏"/>
            </a:pPr>
            <a:r>
              <a:rPr lang="fr-FR" sz="2700">
                <a:solidFill>
                  <a:srgbClr val="CC0000"/>
                </a:solidFill>
                <a:latin typeface="EB Garamond"/>
                <a:ea typeface="EB Garamond"/>
                <a:cs typeface="EB Garamond"/>
                <a:sym typeface="EB Garamond"/>
              </a:rPr>
              <a:t>Re.</a:t>
            </a:r>
            <a:endParaRPr sz="2700">
              <a:solidFill>
                <a:srgbClr val="CC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7" name="Google Shape;117;g10b82a71b39_0_92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0b82a71b39_0_92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Objectifs de la leçon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6b7de58c2_0_0"/>
          <p:cNvSpPr/>
          <p:nvPr/>
        </p:nvSpPr>
        <p:spPr>
          <a:xfrm>
            <a:off x="0" y="0"/>
            <a:ext cx="12260701" cy="685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14e4431afa_0_12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14e4431afa_0_12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Expliquer le macro à partir du micro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0" name="Google Shape;130;g114e4431afa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33325"/>
            <a:ext cx="5567600" cy="255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114e4431afa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2400" y="1634275"/>
            <a:ext cx="5978625" cy="33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1072cd7978d_0_99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2850876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1072cd7978d_0_99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Conclusion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72c42ca82_0_10"/>
          <p:cNvSpPr txBox="1">
            <a:spLocks noGrp="1"/>
          </p:cNvSpPr>
          <p:nvPr>
            <p:ph type="title"/>
          </p:nvPr>
        </p:nvSpPr>
        <p:spPr>
          <a:xfrm>
            <a:off x="378450" y="1759375"/>
            <a:ext cx="11739900" cy="43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romanU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De la structure à la polarité d’une molécule.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arabi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Lewis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arabi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Géométrie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arabi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Polarité (crayon, fil d’eau)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romanU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De la structure des entités à la cohésion et à la solubilité.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arabi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Solides ioniques ou moléculaires.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1371600" lvl="0" indent="-35744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29"/>
              <a:buFont typeface="EB Garamond"/>
              <a:buAutoNum type="arabicPeriod"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Solubilité d’une espèce dans un solvant.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29">
                <a:latin typeface="EB Garamond"/>
                <a:ea typeface="EB Garamond"/>
                <a:cs typeface="EB Garamond"/>
                <a:sym typeface="EB Garamond"/>
              </a:rPr>
              <a:t>Canizzaro (extraction liquide/liquide et relargage), solide ionique</a:t>
            </a:r>
            <a:endParaRPr sz="2029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2029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3" name="Google Shape;143;g1072c42ca82_0_10"/>
          <p:cNvPicPr preferRelativeResize="0"/>
          <p:nvPr/>
        </p:nvPicPr>
        <p:blipFill rotWithShape="1">
          <a:blip r:embed="rId3">
            <a:alphaModFix/>
          </a:blip>
          <a:srcRect l="89708"/>
          <a:stretch/>
        </p:blipFill>
        <p:spPr>
          <a:xfrm>
            <a:off x="299700" y="308575"/>
            <a:ext cx="11643174" cy="10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072c42ca82_0_10"/>
          <p:cNvSpPr txBox="1"/>
          <p:nvPr/>
        </p:nvSpPr>
        <p:spPr>
          <a:xfrm>
            <a:off x="378450" y="156175"/>
            <a:ext cx="111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Plan du cours</a:t>
            </a:r>
            <a:endParaRPr sz="3600" b="0" i="0" u="none" strike="noStrike" cap="non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Macintosh PowerPoint</Application>
  <PresentationFormat>Grand écran</PresentationFormat>
  <Paragraphs>53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EB Garamond</vt:lpstr>
      <vt:lpstr>Calibri</vt:lpstr>
      <vt:lpstr>Thème Office</vt:lpstr>
      <vt:lpstr>Structure des molécules Niveau : Première générale Spécialité</vt:lpstr>
      <vt:lpstr>Extrait : Bulletin officiel de l’éducation nationale, Ministère de l'Éducation nationale et de la Jeunesse.  </vt:lpstr>
      <vt:lpstr>Présentation PowerPoint</vt:lpstr>
      <vt:lpstr> Points clefs : M.  Capacités travaillées : E.  Quelques difficultés anticipées des élèves : Ê. </vt:lpstr>
      <vt:lpstr>  Quelques difficultés anticipées des élèves : Co  Solutions apportées : Re.</vt:lpstr>
      <vt:lpstr>Présentation PowerPoint</vt:lpstr>
      <vt:lpstr>Présentation PowerPoint</vt:lpstr>
      <vt:lpstr>Présentation PowerPoint</vt:lpstr>
      <vt:lpstr> De la structure à la polarité d’une molécule. Lewis Géométrie Polarité (crayon, fil d’eau)  De la structure des entités à la cohésion et à la solubilité. Solides ioniques ou moléculaires. Solubilité d’une espèce dans un solvant.  Canizzaro (extraction liquide/liquide et relargage), solide ionique </vt:lpstr>
      <vt:lpstr>Physique Chimie, 1ère spécialité, Hatier  Physique-Chimie, 1ère spécialité, Nathan, collection sirius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des molécules Niveau : Première générale Spécialité</dc:title>
  <dc:creator>Clement MONTEMBAULT</dc:creator>
  <cp:lastModifiedBy>Romain Granier</cp:lastModifiedBy>
  <cp:revision>1</cp:revision>
  <dcterms:created xsi:type="dcterms:W3CDTF">2021-11-30T21:00:36Z</dcterms:created>
  <dcterms:modified xsi:type="dcterms:W3CDTF">2022-04-02T09:20:47Z</dcterms:modified>
</cp:coreProperties>
</file>