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ZCEyJyj5PfMFl4+qcf5x8Yekv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976B7C-E887-4751-8CEC-4AB8F461D244}">
  <a:tblStyle styleId="{24976B7C-E887-4751-8CEC-4AB8F461D24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64355108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64355108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364355108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Relationship Id="rId7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het.colorado.edu/sims/cheerpj/reactions-and-rates/latest/reactions-and-rates.html?simulation=reactions-and-rates&amp;locale=f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35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4.png"/><Relationship Id="rId13" Type="http://schemas.openxmlformats.org/officeDocument/2006/relationships/image" Target="../media/image27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Relationship Id="rId15" Type="http://schemas.openxmlformats.org/officeDocument/2006/relationships/image" Target="../media/image26.png"/><Relationship Id="rId14" Type="http://schemas.openxmlformats.org/officeDocument/2006/relationships/image" Target="../media/image36.png"/><Relationship Id="rId17" Type="http://schemas.openxmlformats.org/officeDocument/2006/relationships/image" Target="../media/image32.png"/><Relationship Id="rId16" Type="http://schemas.openxmlformats.org/officeDocument/2006/relationships/image" Target="../media/image28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18" Type="http://schemas.openxmlformats.org/officeDocument/2006/relationships/image" Target="../media/image29.png"/><Relationship Id="rId7" Type="http://schemas.openxmlformats.org/officeDocument/2006/relationships/image" Target="../media/image17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r-FR"/>
              <a:t>LC19: Cinétique et catalyse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Niveau: Terminale Générale Spécialité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Elément imposé: Mettre en évidence l’effet d’un catalyseur.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/>
          <p:nvPr/>
        </p:nvSpPr>
        <p:spPr>
          <a:xfrm>
            <a:off x="-355107" y="-159797"/>
            <a:ext cx="13538447" cy="7572652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Expérience: Décoloration de l’Erythrosine B : </a:t>
            </a:r>
            <a:endParaRPr/>
          </a:p>
        </p:txBody>
      </p:sp>
      <p:sp>
        <p:nvSpPr>
          <p:cNvPr id="184" name="Google Shape;184;p11"/>
          <p:cNvSpPr txBox="1"/>
          <p:nvPr/>
        </p:nvSpPr>
        <p:spPr>
          <a:xfrm>
            <a:off x="1322773" y="1690688"/>
            <a:ext cx="4350058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Etude cinétique de la décoloration de l’Erythrosine B</a:t>
            </a:r>
            <a:endParaRPr/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 b="15934" l="0" r="0" t="0"/>
          <a:stretch/>
        </p:blipFill>
        <p:spPr>
          <a:xfrm>
            <a:off x="5363407" y="1843107"/>
            <a:ext cx="5600700" cy="1686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"/>
          <p:cNvPicPr preferRelativeResize="0"/>
          <p:nvPr/>
        </p:nvPicPr>
        <p:blipFill rotWithShape="1">
          <a:blip r:embed="rId4">
            <a:alphaModFix/>
          </a:blip>
          <a:srcRect b="6407" l="0" r="14442" t="10615"/>
          <a:stretch/>
        </p:blipFill>
        <p:spPr>
          <a:xfrm>
            <a:off x="5953957" y="3712634"/>
            <a:ext cx="2902999" cy="15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 txBox="1"/>
          <p:nvPr/>
        </p:nvSpPr>
        <p:spPr>
          <a:xfrm>
            <a:off x="1317964" y="2798685"/>
            <a:ext cx="3657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suppose une vitesse d’ordre 1 par rapport à l’Erythrosine </a:t>
            </a:r>
            <a:endParaRPr/>
          </a:p>
        </p:txBody>
      </p:sp>
      <p:sp>
        <p:nvSpPr>
          <p:cNvPr id="188" name="Google Shape;188;p11"/>
          <p:cNvSpPr txBox="1"/>
          <p:nvPr/>
        </p:nvSpPr>
        <p:spPr>
          <a:xfrm>
            <a:off x="1531995" y="4105474"/>
            <a:ext cx="3126946" cy="34932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0687" l="-2533" r="-777" t="-206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9" name="Google Shape;189;p11"/>
          <p:cNvSpPr txBox="1"/>
          <p:nvPr/>
        </p:nvSpPr>
        <p:spPr>
          <a:xfrm>
            <a:off x="1531995" y="4607200"/>
            <a:ext cx="4303614" cy="39844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5382" l="-1840" r="0" t="-184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90" name="Google Shape;190;p11"/>
          <p:cNvPicPr preferRelativeResize="0"/>
          <p:nvPr/>
        </p:nvPicPr>
        <p:blipFill rotWithShape="1">
          <a:blip r:embed="rId7">
            <a:alphaModFix/>
          </a:blip>
          <a:srcRect b="6665" l="583" r="13749" t="10486"/>
          <a:stretch/>
        </p:blipFill>
        <p:spPr>
          <a:xfrm>
            <a:off x="8975304" y="3712633"/>
            <a:ext cx="2911247" cy="158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/>
          <p:nvPr/>
        </p:nvSpPr>
        <p:spPr>
          <a:xfrm>
            <a:off x="-355107" y="-159797"/>
            <a:ext cx="13538447" cy="7572652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AnnexeExpérience: Décolorationde l’Erythrosine B: </a:t>
            </a:r>
            <a:endParaRPr/>
          </a:p>
        </p:txBody>
      </p:sp>
      <p:sp>
        <p:nvSpPr>
          <p:cNvPr id="201" name="Google Shape;201;p13"/>
          <p:cNvSpPr txBox="1"/>
          <p:nvPr/>
        </p:nvSpPr>
        <p:spPr>
          <a:xfrm>
            <a:off x="2219417" y="2733590"/>
            <a:ext cx="4334520" cy="3565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0506" l="-1966" r="0" t="-847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643551084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Annexe</a:t>
            </a:r>
            <a:endParaRPr/>
          </a:p>
        </p:txBody>
      </p:sp>
      <p:sp>
        <p:nvSpPr>
          <p:cNvPr id="208" name="Google Shape;208;g13643551084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Simulation cinétique : </a:t>
            </a:r>
            <a:r>
              <a:rPr lang="fr-F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PhET Simulation (colorado.edu)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ctrTitle"/>
          </p:nvPr>
        </p:nvSpPr>
        <p:spPr>
          <a:xfrm>
            <a:off x="1524000" y="232954"/>
            <a:ext cx="9144000" cy="11974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r-FR"/>
              <a:t>Introduction pédagogique </a:t>
            </a:r>
            <a:endParaRPr/>
          </a:p>
        </p:txBody>
      </p:sp>
      <p:graphicFrame>
        <p:nvGraphicFramePr>
          <p:cNvPr id="95" name="Google Shape;95;p2"/>
          <p:cNvGraphicFramePr/>
          <p:nvPr/>
        </p:nvGraphicFramePr>
        <p:xfrm>
          <a:off x="887184" y="15905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{24976B7C-E887-4751-8CEC-4AB8F461D244}</a:tableStyleId>
              </a:tblPr>
              <a:tblGrid>
                <a:gridCol w="1164775"/>
                <a:gridCol w="4354275"/>
                <a:gridCol w="2383975"/>
                <a:gridCol w="2514600"/>
              </a:tblGrid>
              <a:tr h="434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Vu en 1</a:t>
                      </a:r>
                      <a:r>
                        <a:rPr baseline="30000" lang="fr-FR" sz="1800"/>
                        <a:t>er</a:t>
                      </a:r>
                      <a:r>
                        <a:rPr lang="fr-FR" sz="1800"/>
                        <a:t> Générale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Vu en Term Générale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 voir en Term Générale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93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Notions et contenus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Evolution des quantités de matière lors d’une transformation.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Etat initiale, avancement, état final, tableau d’avancement.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Avancement final, avancement maximal.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Transformation totale et non totale.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Titrage avec suivi colorimétrique.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Titrage avec suivi pH-métrique.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/>
                        <a:t>Titrage avec suivi conductimétrique.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Spectroscopie IR et UV-visible.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Transformation lente et rapide.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Facteurs cinétiques.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Catalyse.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Vitesse de disparition, apparition. Loi de vitesse d’ordre 1.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Acte élémentaire, intermédiaire réactionnel.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93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Capacité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Manipulation des tableaux d’avancement pour réaction totale.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Exploiter un titrage pour déterminer la composition d’une solution.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ctrTitle"/>
          </p:nvPr>
        </p:nvSpPr>
        <p:spPr>
          <a:xfrm>
            <a:off x="1524000" y="232954"/>
            <a:ext cx="9144000" cy="11974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r-FR"/>
              <a:t>Introduction pédagogique </a:t>
            </a:r>
            <a:endParaRPr/>
          </a:p>
        </p:txBody>
      </p:sp>
      <p:graphicFrame>
        <p:nvGraphicFramePr>
          <p:cNvPr id="101" name="Google Shape;101;p3"/>
          <p:cNvGraphicFramePr/>
          <p:nvPr/>
        </p:nvGraphicFramePr>
        <p:xfrm>
          <a:off x="887184" y="15905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{24976B7C-E887-4751-8CEC-4AB8F461D244}</a:tableStyleId>
              </a:tblPr>
              <a:tblGrid>
                <a:gridCol w="1311725"/>
                <a:gridCol w="3069775"/>
                <a:gridCol w="2971800"/>
                <a:gridCol w="3064325"/>
              </a:tblGrid>
              <a:tr h="434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Vitesse d’apparition et de disparition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Loi de vitesse d’ordre 1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Modélisation microscopique et facteurs de la cinétique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93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Difficultés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Interpréter la vitesse d’apparition ou disparition comme une variation du nombre de mole et de manière intensive de la concentration.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Interpréter l’ordre,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Équation différentielle d’ordre 1.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Intuiter le rôle de la température et de la concentration sur la vitesse de réaction.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93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Solutions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Définir les termes de manière générale puis appliquer à un exemple filé.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Résoudre l’équation du premier ordre avec des étapes.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Montrer une animation montrant les chocs.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Introduction</a:t>
            </a:r>
            <a:endParaRPr/>
          </a:p>
        </p:txBody>
      </p:sp>
      <p:pic>
        <p:nvPicPr>
          <p:cNvPr descr="Une image contenant légume&#10;&#10;Description générée automatiquement" id="108" name="Google Shape;108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5055" t="0"/>
          <a:stretch/>
        </p:blipFill>
        <p:spPr>
          <a:xfrm>
            <a:off x="4856153" y="5417535"/>
            <a:ext cx="881501" cy="92843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3386341" y="5728509"/>
            <a:ext cx="14698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Erythrosine B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838200" y="1424519"/>
            <a:ext cx="53780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Réaction lente et rapide: première approche à l’œil nu 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1062119" y="3409599"/>
            <a:ext cx="53780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Suivons une réaction durant cette leçon: </a:t>
            </a: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 b="15934" l="0" r="0" t="0"/>
          <a:stretch/>
        </p:blipFill>
        <p:spPr>
          <a:xfrm>
            <a:off x="2496554" y="3793509"/>
            <a:ext cx="5600700" cy="1686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bouteille, intérieur, mur&#10;&#10;Description générée automatiquement" id="113" name="Google Shape;11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0279" y="4568651"/>
            <a:ext cx="1186391" cy="158105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6440145" y="5696243"/>
            <a:ext cx="14698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 F </a:t>
            </a: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6">
            <a:alphaModFix/>
          </a:blip>
          <a:srcRect b="29791" l="16054" r="51484" t="22916"/>
          <a:stretch/>
        </p:blipFill>
        <p:spPr>
          <a:xfrm>
            <a:off x="2839454" y="1880940"/>
            <a:ext cx="1618246" cy="132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7">
            <a:alphaModFix/>
          </a:blip>
          <a:srcRect b="29999" l="33164" r="33586" t="20771"/>
          <a:stretch/>
        </p:blipFill>
        <p:spPr>
          <a:xfrm>
            <a:off x="6245881" y="1776331"/>
            <a:ext cx="1858340" cy="154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La spectrophotométrie</a:t>
            </a:r>
            <a:endParaRPr/>
          </a:p>
        </p:txBody>
      </p:sp>
      <p:pic>
        <p:nvPicPr>
          <p:cNvPr descr="Une image contenant légume&#10;&#10;Description générée automatiquement" id="122" name="Google Shape;122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5055" t="0"/>
          <a:stretch/>
        </p:blipFill>
        <p:spPr>
          <a:xfrm>
            <a:off x="6248407" y="1801074"/>
            <a:ext cx="2123769" cy="2236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asse, boisson, boisson aux fruits, plastique&#10;&#10;Description générée automatiquement"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3921" y="2170406"/>
            <a:ext cx="2532165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1055914" y="1801074"/>
            <a:ext cx="22817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Loi de Beer-Lambert :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3337673" y="1607623"/>
            <a:ext cx="1569660" cy="75623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75392" l="-24998" r="-805" t="-1163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1055914" y="2547257"/>
            <a:ext cx="4093029" cy="147732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980" l="-927" r="0" t="-17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La conductimétrie</a:t>
            </a:r>
            <a:endParaRPr/>
          </a:p>
        </p:txBody>
      </p:sp>
      <p:sp>
        <p:nvSpPr>
          <p:cNvPr id="132" name="Google Shape;132;p6"/>
          <p:cNvSpPr txBox="1"/>
          <p:nvPr/>
        </p:nvSpPr>
        <p:spPr>
          <a:xfrm>
            <a:off x="1055914" y="1801074"/>
            <a:ext cx="22817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Loi de Kohlrausch :</a:t>
            </a:r>
            <a:endParaRPr/>
          </a:p>
        </p:txBody>
      </p:sp>
      <p:sp>
        <p:nvSpPr>
          <p:cNvPr id="133" name="Google Shape;133;p6"/>
          <p:cNvSpPr txBox="1"/>
          <p:nvPr/>
        </p:nvSpPr>
        <p:spPr>
          <a:xfrm>
            <a:off x="3337673" y="1607623"/>
            <a:ext cx="1319400" cy="7562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5392" l="-30768" r="-1921" t="-1163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4" name="Google Shape;134;p6"/>
          <p:cNvSpPr txBox="1"/>
          <p:nvPr/>
        </p:nvSpPr>
        <p:spPr>
          <a:xfrm>
            <a:off x="1055914" y="2547257"/>
            <a:ext cx="4278086" cy="147732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980" l="-886" r="-1477" t="-17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5200" y="1202871"/>
            <a:ext cx="36322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La pH-métrie</a:t>
            </a:r>
            <a:endParaRPr/>
          </a:p>
        </p:txBody>
      </p:sp>
      <p:sp>
        <p:nvSpPr>
          <p:cNvPr id="141" name="Google Shape;141;p7"/>
          <p:cNvSpPr txBox="1"/>
          <p:nvPr/>
        </p:nvSpPr>
        <p:spPr>
          <a:xfrm>
            <a:off x="1055914" y="1572422"/>
            <a:ext cx="22817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Définition du pH:</a:t>
            </a: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2887823" y="1542029"/>
            <a:ext cx="1776512" cy="43011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141" l="-7799" r="-496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914" y="2297592"/>
            <a:ext cx="2720165" cy="372291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1002335" y="5946226"/>
            <a:ext cx="2827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Electrode de verre combiné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4996543" y="2667000"/>
            <a:ext cx="1539717" cy="27699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40906" l="-3277" r="-4097" t="-90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" name="Google Shape;146;p7"/>
          <p:cNvSpPr txBox="1"/>
          <p:nvPr/>
        </p:nvSpPr>
        <p:spPr>
          <a:xfrm>
            <a:off x="4920343" y="3200400"/>
            <a:ext cx="39841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nécessaire d’étalonner le pH mètre pour une mesure de pH absolue.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/>
          <p:nvPr/>
        </p:nvSpPr>
        <p:spPr>
          <a:xfrm>
            <a:off x="-355107" y="-159797"/>
            <a:ext cx="13538447" cy="7572652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Expérience: Décoloration de l’Erythrosine B: </a:t>
            </a:r>
            <a:endParaRPr/>
          </a:p>
        </p:txBody>
      </p:sp>
      <p:sp>
        <p:nvSpPr>
          <p:cNvPr id="157" name="Google Shape;157;p9"/>
          <p:cNvSpPr txBox="1"/>
          <p:nvPr/>
        </p:nvSpPr>
        <p:spPr>
          <a:xfrm>
            <a:off x="1491448" y="2416192"/>
            <a:ext cx="4870564" cy="3565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0506" l="-1751" r="0" t="-847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8" name="Google Shape;158;p9"/>
          <p:cNvSpPr txBox="1"/>
          <p:nvPr/>
        </p:nvSpPr>
        <p:spPr>
          <a:xfrm>
            <a:off x="1491448" y="2925776"/>
            <a:ext cx="3583289" cy="3565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1030" l="-2384" r="0" t="-862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" name="Google Shape;159;p9"/>
          <p:cNvSpPr txBox="1"/>
          <p:nvPr/>
        </p:nvSpPr>
        <p:spPr>
          <a:xfrm>
            <a:off x="5152002" y="3029243"/>
            <a:ext cx="1434495" cy="27699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6665" l="-3403" r="-1701" t="-444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" name="Google Shape;160;p9"/>
          <p:cNvSpPr txBox="1"/>
          <p:nvPr/>
        </p:nvSpPr>
        <p:spPr>
          <a:xfrm>
            <a:off x="1322773" y="1690688"/>
            <a:ext cx="4350058" cy="4221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5713" l="-1399" r="0" t="-571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" name="Google Shape;161;p9"/>
          <p:cNvSpPr txBox="1"/>
          <p:nvPr/>
        </p:nvSpPr>
        <p:spPr>
          <a:xfrm>
            <a:off x="1491448" y="3600569"/>
            <a:ext cx="2161426" cy="32842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7033" l="-3953" r="-5647" t="-129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" name="Google Shape;162;p9"/>
          <p:cNvSpPr txBox="1"/>
          <p:nvPr/>
        </p:nvSpPr>
        <p:spPr>
          <a:xfrm>
            <a:off x="1365634" y="4240839"/>
            <a:ext cx="43500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l’équivalence on a: </a:t>
            </a:r>
            <a:endParaRPr/>
          </a:p>
        </p:txBody>
      </p:sp>
      <p:sp>
        <p:nvSpPr>
          <p:cNvPr id="163" name="Google Shape;163;p9"/>
          <p:cNvSpPr txBox="1"/>
          <p:nvPr/>
        </p:nvSpPr>
        <p:spPr>
          <a:xfrm>
            <a:off x="1491448" y="4584492"/>
            <a:ext cx="2230034" cy="35657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0506" l="-2739" r="-6300" t="-847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4" name="Google Shape;164;p9"/>
          <p:cNvSpPr txBox="1"/>
          <p:nvPr/>
        </p:nvSpPr>
        <p:spPr>
          <a:xfrm>
            <a:off x="3923858" y="4584492"/>
            <a:ext cx="2018245" cy="35657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0506" l="-7249" r="-6343" t="-847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5" name="Google Shape;165;p9"/>
          <p:cNvSpPr txBox="1"/>
          <p:nvPr/>
        </p:nvSpPr>
        <p:spPr>
          <a:xfrm>
            <a:off x="2661769" y="5057635"/>
            <a:ext cx="2412968" cy="33207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3332" l="-2531" r="-5568" t="-166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6" name="Google Shape;166;p9"/>
          <p:cNvSpPr txBox="1"/>
          <p:nvPr/>
        </p:nvSpPr>
        <p:spPr>
          <a:xfrm>
            <a:off x="1349842" y="5568662"/>
            <a:ext cx="2256515" cy="71744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84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7" name="Google Shape;167;p9"/>
          <p:cNvSpPr txBox="1"/>
          <p:nvPr/>
        </p:nvSpPr>
        <p:spPr>
          <a:xfrm>
            <a:off x="3721482" y="5728920"/>
            <a:ext cx="3229538" cy="34932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21050" l="-2452" r="0" t="-210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13">
            <a:alphaModFix/>
          </a:blip>
          <a:srcRect b="4206" l="19223" r="35849" t="12298"/>
          <a:stretch/>
        </p:blipFill>
        <p:spPr>
          <a:xfrm>
            <a:off x="7389267" y="1811321"/>
            <a:ext cx="3774905" cy="394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/>
          <p:nvPr/>
        </p:nvSpPr>
        <p:spPr>
          <a:xfrm>
            <a:off x="7490448" y="2170066"/>
            <a:ext cx="1115562" cy="424412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142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658539" y="4197568"/>
            <a:ext cx="991105" cy="404854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302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3721482" y="6068126"/>
            <a:ext cx="4299767" cy="34932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-20687" l="-1840" r="-1557" t="-206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9842503" y="5757535"/>
            <a:ext cx="1846531" cy="441659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-273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9620402" y="2933466"/>
            <a:ext cx="2346540" cy="466794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389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2022-04-13T20:08:54Z</dcterms:created>
  <dc:creator>Theophile Rabier</dc:creator>
</cp:coreProperties>
</file>