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BD8D308-F15A-4BE8-8BDC-EA5DCD289E3B}">
  <a:tblStyle styleId="{7BD8D308-F15A-4BE8-8BDC-EA5DCD289E3B}"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slide" Target="slides/slide5.xml"/><Relationship Id="rId10" Type="http://schemas.openxmlformats.org/officeDocument/2006/relationships/slide" Target="slides/slide4.xml"/><Relationship Id="rId12" Type="http://schemas.openxmlformats.org/officeDocument/2006/relationships/slide" Target="slides/slide6.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1aa7ac283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1aa7ac283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1aa7ac283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1aa7ac283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aa7ac283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aa7ac283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aa7ac283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aa7ac283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aa7ac2b3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aa7ac2b3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fr"/>
              <a:t>LC 18 Cinétique et catalyse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t>Niveau:1ere STL PCM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Programme</a:t>
            </a:r>
            <a:endParaRPr/>
          </a:p>
        </p:txBody>
      </p:sp>
      <p:pic>
        <p:nvPicPr>
          <p:cNvPr id="61" name="Google Shape;61;p14"/>
          <p:cNvPicPr preferRelativeResize="0"/>
          <p:nvPr/>
        </p:nvPicPr>
        <p:blipFill>
          <a:blip r:embed="rId3">
            <a:alphaModFix/>
          </a:blip>
          <a:stretch>
            <a:fillRect/>
          </a:stretch>
        </p:blipFill>
        <p:spPr>
          <a:xfrm>
            <a:off x="2330501" y="0"/>
            <a:ext cx="6813501" cy="51993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Expérience</a:t>
            </a:r>
            <a:r>
              <a:rPr lang="fr"/>
              <a:t>/ </a:t>
            </a:r>
            <a:r>
              <a:rPr lang="fr"/>
              <a:t>Élément</a:t>
            </a:r>
            <a:r>
              <a:rPr lang="fr"/>
              <a:t> imposé</a:t>
            </a:r>
            <a:endParaRPr/>
          </a:p>
        </p:txBody>
      </p:sp>
      <p:graphicFrame>
        <p:nvGraphicFramePr>
          <p:cNvPr id="67" name="Google Shape;67;p15"/>
          <p:cNvGraphicFramePr/>
          <p:nvPr/>
        </p:nvGraphicFramePr>
        <p:xfrm>
          <a:off x="509588" y="1394650"/>
          <a:ext cx="3000000" cy="3000000"/>
        </p:xfrm>
        <a:graphic>
          <a:graphicData uri="http://schemas.openxmlformats.org/drawingml/2006/table">
            <a:tbl>
              <a:tblPr>
                <a:noFill/>
                <a:tableStyleId>{7BD8D308-F15A-4BE8-8BDC-EA5DCD289E3B}</a:tableStyleId>
              </a:tblPr>
              <a:tblGrid>
                <a:gridCol w="5114925"/>
                <a:gridCol w="3009900"/>
              </a:tblGrid>
              <a:tr h="447675">
                <a:tc>
                  <a:txBody>
                    <a:bodyPr/>
                    <a:lstStyle/>
                    <a:p>
                      <a:pPr indent="0" lvl="0" marL="0" rtl="0" algn="l">
                        <a:lnSpc>
                          <a:spcPct val="115000"/>
                        </a:lnSpc>
                        <a:spcBef>
                          <a:spcPts val="0"/>
                        </a:spcBef>
                        <a:spcAft>
                          <a:spcPts val="0"/>
                        </a:spcAft>
                        <a:buNone/>
                      </a:pPr>
                      <a:r>
                        <a:rPr lang="fr" sz="900"/>
                        <a:t>Suivre l’évolution temporelle de la concentration d’un réactif ou d’un produit pour déterminer la valeur de la vitesse d’apparition d’un produit ou de disparition d’un réactif en estimant la valeur du nombre dérivé en un point de la courbe d’évolution.</a:t>
                      </a:r>
                      <a:endParaRPr sz="900"/>
                    </a:p>
                  </a:txBody>
                  <a:tcPr marT="19050" marB="19050" marR="28575" marL="28575"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fr" sz="900"/>
                        <a:t>cinétique de décoloration de l'erythrosine B (par spectro)</a:t>
                      </a:r>
                      <a:endParaRPr sz="900"/>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Plan</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25000" lnSpcReduction="20000"/>
          </a:bodyPr>
          <a:lstStyle/>
          <a:p>
            <a:pPr indent="-343907" lvl="0" marL="457200" rtl="0" algn="l">
              <a:spcBef>
                <a:spcPts val="0"/>
              </a:spcBef>
              <a:spcAft>
                <a:spcPts val="0"/>
              </a:spcAft>
              <a:buSzPct val="100000"/>
              <a:buAutoNum type="arabicPeriod"/>
            </a:pPr>
            <a:r>
              <a:rPr lang="fr" sz="7263"/>
              <a:t>Cinétique chimique</a:t>
            </a:r>
            <a:endParaRPr sz="7263"/>
          </a:p>
          <a:p>
            <a:pPr indent="-337557" lvl="1" marL="914400" rtl="0" algn="l">
              <a:spcBef>
                <a:spcPts val="0"/>
              </a:spcBef>
              <a:spcAft>
                <a:spcPts val="0"/>
              </a:spcAft>
              <a:buSzPct val="100000"/>
              <a:buAutoNum type="arabicPeriod"/>
            </a:pPr>
            <a:r>
              <a:rPr lang="fr" sz="6863"/>
              <a:t>Définitions</a:t>
            </a:r>
            <a:endParaRPr sz="6863"/>
          </a:p>
          <a:p>
            <a:pPr indent="-337557" lvl="1" marL="914400" rtl="0" algn="l">
              <a:spcBef>
                <a:spcPts val="0"/>
              </a:spcBef>
              <a:spcAft>
                <a:spcPts val="0"/>
              </a:spcAft>
              <a:buSzPct val="100000"/>
              <a:buAutoNum type="arabicPeriod"/>
            </a:pPr>
            <a:r>
              <a:rPr lang="fr" sz="6863"/>
              <a:t>Détermination de la vitesse d’une réaction chimique à partir de l’évolution de l’évolution de la concentration en fonction du temps</a:t>
            </a:r>
            <a:endParaRPr sz="6863"/>
          </a:p>
          <a:p>
            <a:pPr indent="-337557" lvl="1" marL="914400" rtl="0" algn="l">
              <a:spcBef>
                <a:spcPts val="0"/>
              </a:spcBef>
              <a:spcAft>
                <a:spcPts val="0"/>
              </a:spcAft>
              <a:buSzPct val="100000"/>
              <a:buAutoNum type="arabicPeriod"/>
            </a:pPr>
            <a:r>
              <a:rPr lang="fr" sz="6863"/>
              <a:t>Temps de demi-réaction</a:t>
            </a:r>
            <a:endParaRPr sz="6863"/>
          </a:p>
          <a:p>
            <a:pPr indent="-343907" lvl="0" marL="457200" rtl="0" algn="l">
              <a:spcBef>
                <a:spcPts val="0"/>
              </a:spcBef>
              <a:spcAft>
                <a:spcPts val="0"/>
              </a:spcAft>
              <a:buSzPct val="100000"/>
              <a:buAutoNum type="arabicPeriod"/>
            </a:pPr>
            <a:r>
              <a:rPr lang="fr" sz="7263"/>
              <a:t>Détermination expérimentale de la vitesse d’une réaction chimique</a:t>
            </a:r>
            <a:endParaRPr sz="7263"/>
          </a:p>
          <a:p>
            <a:pPr indent="-337557" lvl="1" marL="914400" rtl="0" algn="l">
              <a:spcBef>
                <a:spcPts val="0"/>
              </a:spcBef>
              <a:spcAft>
                <a:spcPts val="0"/>
              </a:spcAft>
              <a:buSzPct val="100000"/>
              <a:buAutoNum type="arabicPeriod"/>
            </a:pPr>
            <a:r>
              <a:rPr lang="fr" sz="6863"/>
              <a:t>Précautions à prendre (notion de facteurs cinétiques)</a:t>
            </a:r>
            <a:endParaRPr sz="6863"/>
          </a:p>
          <a:p>
            <a:pPr indent="-337557" lvl="1" marL="914400" rtl="0" algn="l">
              <a:spcBef>
                <a:spcPts val="0"/>
              </a:spcBef>
              <a:spcAft>
                <a:spcPts val="0"/>
              </a:spcAft>
              <a:buSzPct val="100000"/>
              <a:buAutoNum type="arabicPeriod"/>
            </a:pPr>
            <a:r>
              <a:rPr lang="fr" sz="6863"/>
              <a:t>Méthodes chimiques d’analyse</a:t>
            </a:r>
            <a:endParaRPr sz="6863"/>
          </a:p>
          <a:p>
            <a:pPr indent="-337557" lvl="1" marL="914400" rtl="0" algn="l">
              <a:spcBef>
                <a:spcPts val="0"/>
              </a:spcBef>
              <a:spcAft>
                <a:spcPts val="0"/>
              </a:spcAft>
              <a:buSzPct val="100000"/>
              <a:buAutoNum type="arabicPeriod"/>
            </a:pPr>
            <a:r>
              <a:rPr lang="fr" sz="6863"/>
              <a:t>Méthode physique</a:t>
            </a:r>
            <a:endParaRPr sz="6863"/>
          </a:p>
          <a:p>
            <a:pPr indent="0" lvl="0" marL="0" rtl="0" algn="l">
              <a:spcBef>
                <a:spcPts val="1200"/>
              </a:spcBef>
              <a:spcAft>
                <a:spcPts val="0"/>
              </a:spcAft>
              <a:buNone/>
            </a:pPr>
            <a:r>
              <a:rPr lang="fr" sz="7263"/>
              <a:t>3.	Catalyse</a:t>
            </a:r>
            <a:endParaRPr sz="7263"/>
          </a:p>
          <a:p>
            <a:pPr indent="-257175" lvl="0" marL="457200" rtl="0" algn="l">
              <a:spcBef>
                <a:spcPts val="1200"/>
              </a:spcBef>
              <a:spcAft>
                <a:spcPts val="0"/>
              </a:spcAft>
              <a:buSzPct val="34197"/>
              <a:buAutoNum type="arabicPeriod"/>
            </a:pPr>
            <a:r>
              <a:rPr lang="fr" sz="5263"/>
              <a:t>3.1. Définition</a:t>
            </a:r>
            <a:endParaRPr sz="5263"/>
          </a:p>
          <a:p>
            <a:pPr indent="-257175" lvl="0" marL="457200" rtl="0" algn="l">
              <a:spcBef>
                <a:spcPts val="0"/>
              </a:spcBef>
              <a:spcAft>
                <a:spcPts val="0"/>
              </a:spcAft>
              <a:buSzPct val="34197"/>
              <a:buAutoNum type="arabicPeriod"/>
            </a:pPr>
            <a:r>
              <a:rPr lang="fr" sz="5263"/>
              <a:t>3.2.  Mise en évidence expérimentale </a:t>
            </a:r>
            <a:endParaRPr sz="5263"/>
          </a:p>
          <a:p>
            <a:pPr indent="0" lvl="0" marL="1371600" rtl="0" algn="l">
              <a:spcBef>
                <a:spcPts val="1200"/>
              </a:spcBef>
              <a:spcAft>
                <a:spcPts val="0"/>
              </a:spcAft>
              <a:buNone/>
            </a:pPr>
            <a:r>
              <a:rPr lang="fr" sz="5263"/>
              <a:t>oxydation du tartrate par l’eau oxygénée </a:t>
            </a:r>
            <a:endParaRPr sz="5263"/>
          </a:p>
          <a:p>
            <a:pPr indent="0" lvl="0" marL="0" rtl="0" algn="l">
              <a:spcBef>
                <a:spcPts val="1200"/>
              </a:spcBef>
              <a:spcAft>
                <a:spcPts val="0"/>
              </a:spcAft>
              <a:buNone/>
            </a:pPr>
            <a:r>
              <a:t/>
            </a:r>
            <a:endParaRPr sz="7263"/>
          </a:p>
          <a:p>
            <a:pPr indent="0" lvl="0" marL="0" rtl="0" algn="l">
              <a:spcBef>
                <a:spcPts val="1200"/>
              </a:spcBef>
              <a:spcAft>
                <a:spcPts val="0"/>
              </a:spcAft>
              <a:buNone/>
            </a:pPr>
            <a:r>
              <a:t/>
            </a:r>
            <a:endParaRPr/>
          </a:p>
          <a:p>
            <a:pPr indent="0" lvl="0" marL="457200" rtl="0" algn="l">
              <a:spcBef>
                <a:spcPts val="1200"/>
              </a:spcBef>
              <a:spcAft>
                <a:spcPts val="0"/>
              </a:spcAft>
              <a:buNone/>
            </a:pPr>
            <a:r>
              <a:t/>
            </a:r>
            <a:endParaRPr/>
          </a:p>
          <a:p>
            <a:pPr indent="0" lvl="0" marL="457200" rtl="0" algn="l">
              <a:spcBef>
                <a:spcPts val="1200"/>
              </a:spcBef>
              <a:spcAft>
                <a:spcPts val="0"/>
              </a:spcAft>
              <a:buNone/>
            </a:pPr>
            <a:r>
              <a:t/>
            </a:r>
            <a:endParaRPr/>
          </a:p>
          <a:p>
            <a:pPr indent="0" lvl="0" marL="45720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Biblio</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fr"/>
              <a:t>https://spcl.ac-montpellier.fr/moodle/pluginfile.php/5143/mod_label/intro/PCM_FS4_Cinetique.pdf</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Exo/Pb Classique de révision</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