
<file path=[Content_Types].xml><?xml version="1.0" encoding="utf-8"?>
<Types xmlns="http://schemas.openxmlformats.org/package/2006/content-types">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9" roundtripDataSignature="AMtx7mhnjZ8+Pkrz635U4a4wxERbDMU0d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customschemas.google.com/relationships/presentationmetadata" Target="metadata"/><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1364608a81b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1364608a81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spTree>
      <p:nvGrpSpPr>
        <p:cNvPr id="11" name="Shape 11"/>
        <p:cNvGrpSpPr/>
        <p:nvPr/>
      </p:nvGrpSpPr>
      <p:grpSpPr>
        <a:xfrm>
          <a:off x="0" y="0"/>
          <a:ext cx="0" cy="0"/>
          <a:chOff x="0" y="0"/>
          <a:chExt cx="0" cy="0"/>
        </a:xfrm>
      </p:grpSpPr>
      <p:sp>
        <p:nvSpPr>
          <p:cNvPr id="12" name="Google Shape;12;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texte vertical" type="vertTx">
  <p:cSld name="VERTICAL_TEXT">
    <p:spTree>
      <p:nvGrpSpPr>
        <p:cNvPr id="68" name="Shape 68"/>
        <p:cNvGrpSpPr/>
        <p:nvPr/>
      </p:nvGrpSpPr>
      <p:grpSpPr>
        <a:xfrm>
          <a:off x="0" y="0"/>
          <a:ext cx="0" cy="0"/>
          <a:chOff x="0" y="0"/>
          <a:chExt cx="0" cy="0"/>
        </a:xfrm>
      </p:grpSpPr>
      <p:sp>
        <p:nvSpPr>
          <p:cNvPr id="69" name="Google Shape;69;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4"/>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vertical et texte" type="vertTitleAndTx">
  <p:cSld name="VERTICAL_TITLE_AND_VERTICAL_TEXT">
    <p:spTree>
      <p:nvGrpSpPr>
        <p:cNvPr id="74" name="Shape 74"/>
        <p:cNvGrpSpPr/>
        <p:nvPr/>
      </p:nvGrpSpPr>
      <p:grpSpPr>
        <a:xfrm>
          <a:off x="0" y="0"/>
          <a:ext cx="0" cy="0"/>
          <a:chOff x="0" y="0"/>
          <a:chExt cx="0" cy="0"/>
        </a:xfrm>
      </p:grpSpPr>
      <p:sp>
        <p:nvSpPr>
          <p:cNvPr id="75" name="Google Shape;75;p25"/>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5"/>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type="obj">
  <p:cSld name="OBJECT">
    <p:spTree>
      <p:nvGrpSpPr>
        <p:cNvPr id="17" name="Shape 17"/>
        <p:cNvGrpSpPr/>
        <p:nvPr/>
      </p:nvGrpSpPr>
      <p:grpSpPr>
        <a:xfrm>
          <a:off x="0" y="0"/>
          <a:ext cx="0" cy="0"/>
          <a:chOff x="0" y="0"/>
          <a:chExt cx="0" cy="0"/>
        </a:xfrm>
      </p:grpSpPr>
      <p:sp>
        <p:nvSpPr>
          <p:cNvPr id="18" name="Google Shape;18;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de section" type="secHead">
  <p:cSld name="SECTION_HEADER">
    <p:spTree>
      <p:nvGrpSpPr>
        <p:cNvPr id="23" name="Shape 23"/>
        <p:cNvGrpSpPr/>
        <p:nvPr/>
      </p:nvGrpSpPr>
      <p:grpSpPr>
        <a:xfrm>
          <a:off x="0" y="0"/>
          <a:ext cx="0" cy="0"/>
          <a:chOff x="0" y="0"/>
          <a:chExt cx="0" cy="0"/>
        </a:xfrm>
      </p:grpSpPr>
      <p:sp>
        <p:nvSpPr>
          <p:cNvPr id="24" name="Google Shape;24;p17"/>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7"/>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ux contenus" type="twoObj">
  <p:cSld name="TWO_OBJECTS">
    <p:spTree>
      <p:nvGrpSpPr>
        <p:cNvPr id="29" name="Shape 29"/>
        <p:cNvGrpSpPr/>
        <p:nvPr/>
      </p:nvGrpSpPr>
      <p:grpSpPr>
        <a:xfrm>
          <a:off x="0" y="0"/>
          <a:ext cx="0" cy="0"/>
          <a:chOff x="0" y="0"/>
          <a:chExt cx="0" cy="0"/>
        </a:xfrm>
      </p:grpSpPr>
      <p:sp>
        <p:nvSpPr>
          <p:cNvPr id="30" name="Google Shape;30;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8"/>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8"/>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ison" type="twoTxTwoObj">
  <p:cSld name="TWO_OBJECTS_WITH_TEXT">
    <p:spTree>
      <p:nvGrpSpPr>
        <p:cNvPr id="36" name="Shape 36"/>
        <p:cNvGrpSpPr/>
        <p:nvPr/>
      </p:nvGrpSpPr>
      <p:grpSpPr>
        <a:xfrm>
          <a:off x="0" y="0"/>
          <a:ext cx="0" cy="0"/>
          <a:chOff x="0" y="0"/>
          <a:chExt cx="0" cy="0"/>
        </a:xfrm>
      </p:grpSpPr>
      <p:sp>
        <p:nvSpPr>
          <p:cNvPr id="37" name="Google Shape;37;p19"/>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9"/>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9"/>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9"/>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9"/>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seul" type="titleOnly">
  <p:cSld name="TITLE_ONLY">
    <p:spTree>
      <p:nvGrpSpPr>
        <p:cNvPr id="45" name="Shape 45"/>
        <p:cNvGrpSpPr/>
        <p:nvPr/>
      </p:nvGrpSpPr>
      <p:grpSpPr>
        <a:xfrm>
          <a:off x="0" y="0"/>
          <a:ext cx="0" cy="0"/>
          <a:chOff x="0" y="0"/>
          <a:chExt cx="0" cy="0"/>
        </a:xfrm>
      </p:grpSpPr>
      <p:sp>
        <p:nvSpPr>
          <p:cNvPr id="46" name="Google Shape;46;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type="blank">
  <p:cSld name="BLANK">
    <p:spTree>
      <p:nvGrpSpPr>
        <p:cNvPr id="50" name="Shape 50"/>
        <p:cNvGrpSpPr/>
        <p:nvPr/>
      </p:nvGrpSpPr>
      <p:grpSpPr>
        <a:xfrm>
          <a:off x="0" y="0"/>
          <a:ext cx="0" cy="0"/>
          <a:chOff x="0" y="0"/>
          <a:chExt cx="0" cy="0"/>
        </a:xfrm>
      </p:grpSpPr>
      <p:sp>
        <p:nvSpPr>
          <p:cNvPr id="51" name="Google Shape;51;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 avec légende" type="objTx">
  <p:cSld name="OBJECT_WITH_CAPTION_TEXT">
    <p:spTree>
      <p:nvGrpSpPr>
        <p:cNvPr id="54" name="Shape 54"/>
        <p:cNvGrpSpPr/>
        <p:nvPr/>
      </p:nvGrpSpPr>
      <p:grpSpPr>
        <a:xfrm>
          <a:off x="0" y="0"/>
          <a:ext cx="0" cy="0"/>
          <a:chOff x="0" y="0"/>
          <a:chExt cx="0" cy="0"/>
        </a:xfrm>
      </p:grpSpPr>
      <p:sp>
        <p:nvSpPr>
          <p:cNvPr id="55" name="Google Shape;55;p2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2"/>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22"/>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vec légende" type="picTx">
  <p:cSld name="PICTURE_WITH_CAPTION_TEXT">
    <p:spTree>
      <p:nvGrpSpPr>
        <p:cNvPr id="61" name="Shape 61"/>
        <p:cNvGrpSpPr/>
        <p:nvPr/>
      </p:nvGrpSpPr>
      <p:grpSpPr>
        <a:xfrm>
          <a:off x="0" y="0"/>
          <a:ext cx="0" cy="0"/>
          <a:chOff x="0" y="0"/>
          <a:chExt cx="0" cy="0"/>
        </a:xfrm>
      </p:grpSpPr>
      <p:sp>
        <p:nvSpPr>
          <p:cNvPr id="62" name="Google Shape;62;p2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3"/>
          <p:cNvSpPr/>
          <p:nvPr>
            <p:ph idx="2" type="pic"/>
          </p:nvPr>
        </p:nvSpPr>
        <p:spPr>
          <a:xfrm>
            <a:off x="5183188" y="987425"/>
            <a:ext cx="6172200" cy="4873625"/>
          </a:xfrm>
          <a:prstGeom prst="rect">
            <a:avLst/>
          </a:prstGeom>
          <a:noFill/>
          <a:ln>
            <a:noFill/>
          </a:ln>
        </p:spPr>
      </p:sp>
      <p:sp>
        <p:nvSpPr>
          <p:cNvPr id="64" name="Google Shape;64;p23"/>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F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8.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png"/><Relationship Id="rId4" Type="http://schemas.openxmlformats.org/officeDocument/2006/relationships/image" Target="../media/image7.png"/><Relationship Id="rId11" Type="http://schemas.openxmlformats.org/officeDocument/2006/relationships/image" Target="../media/image3.png"/><Relationship Id="rId10" Type="http://schemas.openxmlformats.org/officeDocument/2006/relationships/image" Target="../media/image17.png"/><Relationship Id="rId12" Type="http://schemas.openxmlformats.org/officeDocument/2006/relationships/image" Target="../media/image15.png"/><Relationship Id="rId9" Type="http://schemas.openxmlformats.org/officeDocument/2006/relationships/image" Target="../media/image20.png"/><Relationship Id="rId5" Type="http://schemas.openxmlformats.org/officeDocument/2006/relationships/image" Target="../media/image2.png"/><Relationship Id="rId6" Type="http://schemas.openxmlformats.org/officeDocument/2006/relationships/image" Target="../media/image9.png"/><Relationship Id="rId7" Type="http://schemas.openxmlformats.org/officeDocument/2006/relationships/image" Target="../media/image12.png"/><Relationship Id="rId8" Type="http://schemas.openxmlformats.org/officeDocument/2006/relationships/image" Target="../media/image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fr.wikipedia.org/wiki/Gramme" TargetMode="External"/><Relationship Id="rId4" Type="http://schemas.openxmlformats.org/officeDocument/2006/relationships/hyperlink" Target="https://fr.wikipedia.org/wiki/Sulfate_de_cuivre" TargetMode="External"/><Relationship Id="rId5" Type="http://schemas.openxmlformats.org/officeDocument/2006/relationships/hyperlink" Target="https://fr.wikipedia.org/wiki/Millilitre" TargetMode="External"/><Relationship Id="rId6" Type="http://schemas.openxmlformats.org/officeDocument/2006/relationships/hyperlink" Target="https://fr.wikipedia.org/wiki/Eau_distill%C3%A9e" TargetMode="External"/><Relationship Id="rId7" Type="http://schemas.openxmlformats.org/officeDocument/2006/relationships/hyperlink" Target="https://fr.wikipedia.org/wiki/Sel_de_Seignette" TargetMode="External"/><Relationship Id="rId8" Type="http://schemas.openxmlformats.org/officeDocument/2006/relationships/hyperlink" Target="https://fr.wikipedia.org/wiki/Hydroxyde_de_sodiu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png"/><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8.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0.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lang="fr-FR"/>
              <a:t>Oxydo-réduction </a:t>
            </a:r>
            <a:endParaRPr/>
          </a:p>
        </p:txBody>
      </p:sp>
      <p:sp>
        <p:nvSpPr>
          <p:cNvPr id="85" name="Google Shape;8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fr-FR"/>
              <a:t>Tle STL SPCL</a:t>
            </a:r>
            <a:endParaRPr/>
          </a:p>
          <a:p>
            <a:pPr indent="0" lvl="0" marL="0" rtl="0" algn="ctr">
              <a:lnSpc>
                <a:spcPct val="90000"/>
              </a:lnSpc>
              <a:spcBef>
                <a:spcPts val="1000"/>
              </a:spcBef>
              <a:spcAft>
                <a:spcPts val="0"/>
              </a:spcAft>
              <a:buClr>
                <a:schemeClr val="dk1"/>
              </a:buClr>
              <a:buSzPts val="2400"/>
              <a:buNone/>
            </a:pPr>
            <a:r>
              <a:rPr lang="fr-FR"/>
              <a:t>Elément imposé : Réaliser expérimentalement et interpréter les électrolyses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fr-FR"/>
              <a:t>Pile Daniell </a:t>
            </a:r>
            <a:endParaRPr/>
          </a:p>
        </p:txBody>
      </p:sp>
      <p:pic>
        <p:nvPicPr>
          <p:cNvPr descr="Les piles électrochimiques : image 2" id="147" name="Google Shape;147;p10"/>
          <p:cNvPicPr preferRelativeResize="0"/>
          <p:nvPr>
            <p:ph idx="1" type="body"/>
          </p:nvPr>
        </p:nvPicPr>
        <p:blipFill rotWithShape="1">
          <a:blip r:embed="rId3">
            <a:alphaModFix/>
          </a:blip>
          <a:srcRect b="0" l="0" r="0" t="0"/>
          <a:stretch/>
        </p:blipFill>
        <p:spPr>
          <a:xfrm>
            <a:off x="4184130" y="2141537"/>
            <a:ext cx="4629082" cy="4351338"/>
          </a:xfrm>
          <a:prstGeom prst="rect">
            <a:avLst/>
          </a:prstGeom>
          <a:noFill/>
          <a:ln>
            <a:noFill/>
          </a:ln>
        </p:spPr>
      </p:pic>
      <p:sp>
        <p:nvSpPr>
          <p:cNvPr id="148" name="Google Shape;148;p10"/>
          <p:cNvSpPr txBox="1"/>
          <p:nvPr/>
        </p:nvSpPr>
        <p:spPr>
          <a:xfrm>
            <a:off x="8234371" y="2500028"/>
            <a:ext cx="294326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800">
                <a:solidFill>
                  <a:schemeClr val="dk1"/>
                </a:solidFill>
                <a:latin typeface="Calibri"/>
                <a:ea typeface="Calibri"/>
                <a:cs typeface="Calibri"/>
                <a:sym typeface="Calibri"/>
              </a:rPr>
              <a:t>Cathode : siège de la réduction </a:t>
            </a:r>
            <a:endParaRPr/>
          </a:p>
        </p:txBody>
      </p:sp>
      <p:sp>
        <p:nvSpPr>
          <p:cNvPr id="149" name="Google Shape;149;p10"/>
          <p:cNvSpPr txBox="1"/>
          <p:nvPr/>
        </p:nvSpPr>
        <p:spPr>
          <a:xfrm>
            <a:off x="3059761" y="2600804"/>
            <a:ext cx="192330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800">
                <a:solidFill>
                  <a:schemeClr val="dk1"/>
                </a:solidFill>
                <a:latin typeface="Calibri"/>
                <a:ea typeface="Calibri"/>
                <a:cs typeface="Calibri"/>
                <a:sym typeface="Calibri"/>
              </a:rPr>
              <a:t>Anode : siège de </a:t>
            </a:r>
            <a:endParaRPr/>
          </a:p>
          <a:p>
            <a:pPr indent="0" lvl="0" marL="0" marR="0" rtl="0" algn="l">
              <a:spcBef>
                <a:spcPts val="0"/>
              </a:spcBef>
              <a:spcAft>
                <a:spcPts val="0"/>
              </a:spcAft>
              <a:buNone/>
            </a:pPr>
            <a:r>
              <a:rPr lang="fr-FR" sz="1800">
                <a:solidFill>
                  <a:schemeClr val="dk1"/>
                </a:solidFill>
                <a:latin typeface="Calibri"/>
                <a:ea typeface="Calibri"/>
                <a:cs typeface="Calibri"/>
                <a:sym typeface="Calibri"/>
              </a:rPr>
              <a:t>l’oxydation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fr-FR"/>
              <a:t>Electrolyse de l’eau </a:t>
            </a:r>
            <a:endParaRPr/>
          </a:p>
        </p:txBody>
      </p:sp>
      <p:pic>
        <p:nvPicPr>
          <p:cNvPr descr="Électrolyse de l'eau | Lelivrescolaire.fr" id="155" name="Google Shape;155;p11"/>
          <p:cNvPicPr preferRelativeResize="0"/>
          <p:nvPr>
            <p:ph idx="1" type="body"/>
          </p:nvPr>
        </p:nvPicPr>
        <p:blipFill rotWithShape="1">
          <a:blip r:embed="rId3">
            <a:alphaModFix/>
          </a:blip>
          <a:srcRect b="0" l="0" r="0" t="0"/>
          <a:stretch/>
        </p:blipFill>
        <p:spPr>
          <a:xfrm>
            <a:off x="4247382" y="1858319"/>
            <a:ext cx="7360428" cy="4351338"/>
          </a:xfrm>
          <a:prstGeom prst="rect">
            <a:avLst/>
          </a:prstGeom>
          <a:noFill/>
          <a:ln>
            <a:noFill/>
          </a:ln>
        </p:spPr>
      </p:pic>
      <p:sp>
        <p:nvSpPr>
          <p:cNvPr id="156" name="Google Shape;156;p11"/>
          <p:cNvSpPr/>
          <p:nvPr/>
        </p:nvSpPr>
        <p:spPr>
          <a:xfrm>
            <a:off x="8830811" y="1875959"/>
            <a:ext cx="947956" cy="360726"/>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7" name="Google Shape;157;p11"/>
          <p:cNvSpPr/>
          <p:nvPr/>
        </p:nvSpPr>
        <p:spPr>
          <a:xfrm>
            <a:off x="5946399" y="1840679"/>
            <a:ext cx="682306" cy="360726"/>
          </a:xfrm>
          <a:prstGeom prst="rect">
            <a:avLst/>
          </a:prstGeom>
          <a:blipFill rotWithShape="1">
            <a:blip r:embed="rId4">
              <a:alphaModFix/>
            </a:blip>
            <a:stretch>
              <a:fillRect b="-101634" l="-31578" r="-26314" t="-93437"/>
            </a:stretch>
          </a:blipFill>
          <a:ln cap="flat" cmpd="sng" w="9525">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fr-FR" sz="1800">
                <a:latin typeface="Calibri"/>
                <a:ea typeface="Calibri"/>
                <a:cs typeface="Calibri"/>
                <a:sym typeface="Calibri"/>
              </a:rPr>
              <a:t> </a:t>
            </a:r>
            <a:endParaRPr/>
          </a:p>
        </p:txBody>
      </p:sp>
      <p:sp>
        <p:nvSpPr>
          <p:cNvPr id="158" name="Google Shape;158;p11"/>
          <p:cNvSpPr txBox="1"/>
          <p:nvPr/>
        </p:nvSpPr>
        <p:spPr>
          <a:xfrm>
            <a:off x="8830811" y="1840679"/>
            <a:ext cx="682306" cy="396006"/>
          </a:xfrm>
          <a:prstGeom prst="rect">
            <a:avLst/>
          </a:prstGeom>
          <a:blipFill rotWithShape="1">
            <a:blip r:embed="rId5">
              <a:alphaModFix/>
            </a:blip>
            <a:stretch>
              <a:fillRect b="-9229"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fr-FR" sz="1800">
                <a:latin typeface="Calibri"/>
                <a:ea typeface="Calibri"/>
                <a:cs typeface="Calibri"/>
                <a:sym typeface="Calibri"/>
              </a:rPr>
              <a:t> </a:t>
            </a:r>
            <a:endParaRPr/>
          </a:p>
        </p:txBody>
      </p:sp>
      <p:sp>
        <p:nvSpPr>
          <p:cNvPr id="159" name="Google Shape;159;p11"/>
          <p:cNvSpPr txBox="1"/>
          <p:nvPr/>
        </p:nvSpPr>
        <p:spPr>
          <a:xfrm>
            <a:off x="5869374" y="1858319"/>
            <a:ext cx="682306" cy="396006"/>
          </a:xfrm>
          <a:prstGeom prst="rect">
            <a:avLst/>
          </a:prstGeom>
          <a:blipFill rotWithShape="1">
            <a:blip r:embed="rId6">
              <a:alphaModFix/>
            </a:blip>
            <a:stretch>
              <a:fillRect b="-9229"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fr-FR" sz="1800">
                <a:latin typeface="Calibri"/>
                <a:ea typeface="Calibri"/>
                <a:cs typeface="Calibri"/>
                <a:sym typeface="Calibri"/>
              </a:rPr>
              <a:t> </a:t>
            </a:r>
            <a:endParaRPr/>
          </a:p>
        </p:txBody>
      </p:sp>
      <p:sp>
        <p:nvSpPr>
          <p:cNvPr id="160" name="Google Shape;160;p11"/>
          <p:cNvSpPr txBox="1"/>
          <p:nvPr/>
        </p:nvSpPr>
        <p:spPr>
          <a:xfrm>
            <a:off x="226502" y="2819762"/>
            <a:ext cx="3582099" cy="750718"/>
          </a:xfrm>
          <a:prstGeom prst="rect">
            <a:avLst/>
          </a:prstGeom>
          <a:blipFill rotWithShape="1">
            <a:blip r:embed="rId7">
              <a:alphaModFix/>
            </a:blip>
            <a:stretch>
              <a:fillRect b="-4877" l="-1360" r="0" t="-4063"/>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fr-FR" sz="1800">
                <a:latin typeface="Calibri"/>
                <a:ea typeface="Calibri"/>
                <a:cs typeface="Calibri"/>
                <a:sym typeface="Calibri"/>
              </a:rPr>
              <a:t> </a:t>
            </a:r>
            <a:endParaRPr/>
          </a:p>
        </p:txBody>
      </p:sp>
      <p:sp>
        <p:nvSpPr>
          <p:cNvPr id="161" name="Google Shape;161;p11"/>
          <p:cNvSpPr txBox="1"/>
          <p:nvPr/>
        </p:nvSpPr>
        <p:spPr>
          <a:xfrm>
            <a:off x="286624" y="2081868"/>
            <a:ext cx="3012807" cy="737894"/>
          </a:xfrm>
          <a:prstGeom prst="rect">
            <a:avLst/>
          </a:prstGeom>
          <a:blipFill rotWithShape="1">
            <a:blip r:embed="rId8">
              <a:alphaModFix/>
            </a:blip>
            <a:stretch>
              <a:fillRect b="-4130" l="-1617" r="0" t="-3305"/>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fr-FR" sz="1800">
                <a:latin typeface="Calibri"/>
                <a:ea typeface="Calibri"/>
                <a:cs typeface="Calibri"/>
                <a:sym typeface="Calibri"/>
              </a:rPr>
              <a:t> </a:t>
            </a:r>
            <a:endParaRPr/>
          </a:p>
        </p:txBody>
      </p:sp>
      <p:sp>
        <p:nvSpPr>
          <p:cNvPr id="162" name="Google Shape;162;p11"/>
          <p:cNvSpPr txBox="1"/>
          <p:nvPr/>
        </p:nvSpPr>
        <p:spPr>
          <a:xfrm>
            <a:off x="326930" y="3948836"/>
            <a:ext cx="4521907" cy="728276"/>
          </a:xfrm>
          <a:prstGeom prst="rect">
            <a:avLst/>
          </a:prstGeom>
          <a:blipFill rotWithShape="1">
            <a:blip r:embed="rId9">
              <a:alphaModFix/>
            </a:blip>
            <a:stretch>
              <a:fillRect b="-5040" l="-1214" r="0" t="-5041"/>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fr-FR" sz="1800">
                <a:latin typeface="Calibri"/>
                <a:ea typeface="Calibri"/>
                <a:cs typeface="Calibri"/>
                <a:sym typeface="Calibri"/>
              </a:rPr>
              <a:t> </a:t>
            </a:r>
            <a:endParaRPr/>
          </a:p>
        </p:txBody>
      </p:sp>
      <p:sp>
        <p:nvSpPr>
          <p:cNvPr id="163" name="Google Shape;163;p11"/>
          <p:cNvSpPr/>
          <p:nvPr/>
        </p:nvSpPr>
        <p:spPr>
          <a:xfrm>
            <a:off x="838200" y="4244828"/>
            <a:ext cx="3599576" cy="528507"/>
          </a:xfrm>
          <a:prstGeom prst="rect">
            <a:avLst/>
          </a:prstGeom>
          <a:no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4" name="Google Shape;164;p11"/>
          <p:cNvSpPr txBox="1"/>
          <p:nvPr/>
        </p:nvSpPr>
        <p:spPr>
          <a:xfrm>
            <a:off x="385894" y="4924338"/>
            <a:ext cx="2634143" cy="396006"/>
          </a:xfrm>
          <a:prstGeom prst="rect">
            <a:avLst/>
          </a:prstGeom>
          <a:blipFill rotWithShape="1">
            <a:blip r:embed="rId10">
              <a:alphaModFix/>
            </a:blip>
            <a:stretch>
              <a:fillRect b="-18461" l="0" r="0" t="-7691"/>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fr-FR" sz="1800">
                <a:latin typeface="Calibri"/>
                <a:ea typeface="Calibri"/>
                <a:cs typeface="Calibri"/>
                <a:sym typeface="Calibri"/>
              </a:rPr>
              <a:t> </a:t>
            </a:r>
            <a:endParaRPr/>
          </a:p>
        </p:txBody>
      </p:sp>
      <p:sp>
        <p:nvSpPr>
          <p:cNvPr id="165" name="Google Shape;165;p11"/>
          <p:cNvSpPr txBox="1"/>
          <p:nvPr/>
        </p:nvSpPr>
        <p:spPr>
          <a:xfrm>
            <a:off x="385894" y="5320344"/>
            <a:ext cx="2634143" cy="439416"/>
          </a:xfrm>
          <a:prstGeom prst="rect">
            <a:avLst/>
          </a:prstGeom>
          <a:blipFill rotWithShape="1">
            <a:blip r:embed="rId11">
              <a:alphaModFix/>
            </a:blip>
            <a:stretch>
              <a:fillRect b="-8332" l="0" r="0" t="-5555"/>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fr-FR" sz="1800">
                <a:latin typeface="Calibri"/>
                <a:ea typeface="Calibri"/>
                <a:cs typeface="Calibri"/>
                <a:sym typeface="Calibri"/>
              </a:rPr>
              <a:t> </a:t>
            </a:r>
            <a:endParaRPr/>
          </a:p>
        </p:txBody>
      </p:sp>
      <p:sp>
        <p:nvSpPr>
          <p:cNvPr id="166" name="Google Shape;166;p11"/>
          <p:cNvSpPr/>
          <p:nvPr/>
        </p:nvSpPr>
        <p:spPr>
          <a:xfrm rot="-7784311">
            <a:off x="5478012" y="5319589"/>
            <a:ext cx="134224" cy="166056"/>
          </a:xfrm>
          <a:prstGeom prst="halfFrame">
            <a:avLst>
              <a:gd fmla="val 33333" name="adj1"/>
              <a:gd fmla="val 33333" name="adj2"/>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B0F0"/>
              </a:solidFill>
              <a:latin typeface="Calibri"/>
              <a:ea typeface="Calibri"/>
              <a:cs typeface="Calibri"/>
              <a:sym typeface="Calibri"/>
            </a:endParaRPr>
          </a:p>
        </p:txBody>
      </p:sp>
      <p:sp>
        <p:nvSpPr>
          <p:cNvPr id="167" name="Google Shape;167;p11"/>
          <p:cNvSpPr txBox="1"/>
          <p:nvPr/>
        </p:nvSpPr>
        <p:spPr>
          <a:xfrm>
            <a:off x="4907560" y="5217952"/>
            <a:ext cx="438922" cy="369332"/>
          </a:xfrm>
          <a:prstGeom prst="rect">
            <a:avLst/>
          </a:prstGeom>
          <a:blipFill rotWithShape="1">
            <a:blip r:embed="rId12">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fr-FR" sz="1800">
                <a:latin typeface="Calibri"/>
                <a:ea typeface="Calibri"/>
                <a:cs typeface="Calibri"/>
                <a:sym typeface="Calibri"/>
              </a:rPr>
              <a:t> </a:t>
            </a:r>
            <a:endParaRPr/>
          </a:p>
        </p:txBody>
      </p:sp>
      <p:sp>
        <p:nvSpPr>
          <p:cNvPr id="168" name="Google Shape;168;p11"/>
          <p:cNvSpPr txBox="1"/>
          <p:nvPr/>
        </p:nvSpPr>
        <p:spPr>
          <a:xfrm>
            <a:off x="5726887" y="1258369"/>
            <a:ext cx="1753299"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800">
                <a:solidFill>
                  <a:schemeClr val="dk1"/>
                </a:solidFill>
                <a:latin typeface="Calibri"/>
                <a:ea typeface="Calibri"/>
                <a:cs typeface="Calibri"/>
                <a:sym typeface="Calibri"/>
              </a:rPr>
              <a:t>Oxydation : Anode</a:t>
            </a:r>
            <a:endParaRPr/>
          </a:p>
        </p:txBody>
      </p:sp>
      <p:sp>
        <p:nvSpPr>
          <p:cNvPr id="169" name="Google Shape;169;p11"/>
          <p:cNvSpPr txBox="1"/>
          <p:nvPr/>
        </p:nvSpPr>
        <p:spPr>
          <a:xfrm>
            <a:off x="8540343" y="1244702"/>
            <a:ext cx="1753299"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800">
                <a:solidFill>
                  <a:schemeClr val="dk1"/>
                </a:solidFill>
                <a:latin typeface="Calibri"/>
                <a:ea typeface="Calibri"/>
                <a:cs typeface="Calibri"/>
                <a:sym typeface="Calibri"/>
              </a:rPr>
              <a:t>Réduction : Cathode</a:t>
            </a:r>
            <a:endParaRPr/>
          </a:p>
        </p:txBody>
      </p:sp>
      <p:sp>
        <p:nvSpPr>
          <p:cNvPr id="170" name="Google Shape;170;p11"/>
          <p:cNvSpPr/>
          <p:nvPr/>
        </p:nvSpPr>
        <p:spPr>
          <a:xfrm rot="-2160483">
            <a:off x="6071075" y="5783351"/>
            <a:ext cx="134224" cy="166056"/>
          </a:xfrm>
          <a:prstGeom prst="halfFrame">
            <a:avLst>
              <a:gd fmla="val 33333" name="adj1"/>
              <a:gd fmla="val 33333" name="adj2"/>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B0F0"/>
              </a:solidFill>
              <a:latin typeface="Calibri"/>
              <a:ea typeface="Calibri"/>
              <a:cs typeface="Calibri"/>
              <a:sym typeface="Calibri"/>
            </a:endParaRPr>
          </a:p>
        </p:txBody>
      </p:sp>
      <p:sp>
        <p:nvSpPr>
          <p:cNvPr id="171" name="Google Shape;171;p11"/>
          <p:cNvSpPr txBox="1"/>
          <p:nvPr/>
        </p:nvSpPr>
        <p:spPr>
          <a:xfrm>
            <a:off x="6091637" y="5470993"/>
            <a:ext cx="4055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800">
                <a:solidFill>
                  <a:schemeClr val="dk1"/>
                </a:solidFill>
                <a:latin typeface="Calibri"/>
                <a:ea typeface="Calibri"/>
                <a:cs typeface="Calibri"/>
                <a:sym typeface="Calibri"/>
              </a:rPr>
              <a:t>I</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fr-FR"/>
              <a:t>Solution de Fehling</a:t>
            </a:r>
            <a:endParaRPr/>
          </a:p>
        </p:txBody>
      </p:sp>
      <p:sp>
        <p:nvSpPr>
          <p:cNvPr id="177" name="Google Shape;177;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fr-FR"/>
              <a:t>solution 1 : ~45 </a:t>
            </a:r>
            <a:r>
              <a:rPr lang="fr-FR" u="sng">
                <a:solidFill>
                  <a:schemeClr val="hlink"/>
                </a:solidFill>
                <a:hlinkClick r:id="rId3"/>
              </a:rPr>
              <a:t>g</a:t>
            </a:r>
            <a:r>
              <a:rPr lang="fr-FR"/>
              <a:t> de </a:t>
            </a:r>
            <a:r>
              <a:rPr lang="fr-FR" u="sng">
                <a:solidFill>
                  <a:schemeClr val="hlink"/>
                </a:solidFill>
                <a:hlinkClick r:id="rId4"/>
              </a:rPr>
              <a:t>sulfate de cuivre</a:t>
            </a:r>
            <a:r>
              <a:rPr lang="fr-FR"/>
              <a:t> (CuSO</a:t>
            </a:r>
            <a:r>
              <a:rPr baseline="-25000" lang="fr-FR"/>
              <a:t>4</a:t>
            </a:r>
            <a:r>
              <a:rPr lang="fr-FR"/>
              <a:t>) dans 1000 </a:t>
            </a:r>
            <a:r>
              <a:rPr lang="fr-FR" u="sng">
                <a:solidFill>
                  <a:schemeClr val="hlink"/>
                </a:solidFill>
                <a:hlinkClick r:id="rId5"/>
              </a:rPr>
              <a:t>ml</a:t>
            </a:r>
            <a:r>
              <a:rPr lang="fr-FR"/>
              <a:t> d’</a:t>
            </a:r>
            <a:r>
              <a:rPr lang="fr-FR" u="sng">
                <a:solidFill>
                  <a:schemeClr val="hlink"/>
                </a:solidFill>
                <a:hlinkClick r:id="rId6"/>
              </a:rPr>
              <a:t>eau distillée</a:t>
            </a:r>
            <a:r>
              <a:rPr lang="fr-FR"/>
              <a:t> (solution saturée).</a:t>
            </a:r>
            <a:endParaRPr/>
          </a:p>
          <a:p>
            <a:pPr indent="-228600" lvl="0" marL="228600" rtl="0" algn="l">
              <a:lnSpc>
                <a:spcPct val="90000"/>
              </a:lnSpc>
              <a:spcBef>
                <a:spcPts val="1000"/>
              </a:spcBef>
              <a:spcAft>
                <a:spcPts val="0"/>
              </a:spcAft>
              <a:buClr>
                <a:schemeClr val="dk1"/>
              </a:buClr>
              <a:buSzPts val="2800"/>
              <a:buChar char="•"/>
            </a:pPr>
            <a:r>
              <a:rPr lang="fr-FR"/>
              <a:t>solution 2 : 200 g de </a:t>
            </a:r>
            <a:r>
              <a:rPr lang="fr-FR" u="sng">
                <a:solidFill>
                  <a:schemeClr val="hlink"/>
                </a:solidFill>
                <a:hlinkClick r:id="rId7"/>
              </a:rPr>
              <a:t>sel de Seignette</a:t>
            </a:r>
            <a:r>
              <a:rPr lang="fr-FR"/>
              <a:t> (tartrate de sodium et de potassium, KNaC</a:t>
            </a:r>
            <a:r>
              <a:rPr baseline="-25000" lang="fr-FR"/>
              <a:t>4</a:t>
            </a:r>
            <a:r>
              <a:rPr lang="fr-FR"/>
              <a:t>H</a:t>
            </a:r>
            <a:r>
              <a:rPr baseline="-25000" lang="fr-FR"/>
              <a:t>4</a:t>
            </a:r>
            <a:r>
              <a:rPr lang="fr-FR"/>
              <a:t>O</a:t>
            </a:r>
            <a:r>
              <a:rPr baseline="-25000" lang="fr-FR"/>
              <a:t>6</a:t>
            </a:r>
            <a:r>
              <a:rPr lang="fr-FR"/>
              <a:t>.4H</a:t>
            </a:r>
            <a:r>
              <a:rPr baseline="-25000" lang="fr-FR"/>
              <a:t>2</a:t>
            </a:r>
            <a:r>
              <a:rPr lang="fr-FR"/>
              <a:t>O) et 150 g d'</a:t>
            </a:r>
            <a:r>
              <a:rPr lang="fr-FR" u="sng">
                <a:solidFill>
                  <a:schemeClr val="hlink"/>
                </a:solidFill>
                <a:hlinkClick r:id="rId8"/>
              </a:rPr>
              <a:t>hydroxyde de sodium</a:t>
            </a:r>
            <a:r>
              <a:rPr lang="fr-FR"/>
              <a:t> (NaOH) dans 1000 ml d’eau distillée.</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pic>
        <p:nvPicPr>
          <p:cNvPr descr="https://upload.wikimedia.org/wikipedia/commons/3/39/Electrode_de_r%C3%A9f%C3%A9rence_Ag_AgCl_KCl.png" id="183" name="Google Shape;183;p13"/>
          <p:cNvPicPr preferRelativeResize="0"/>
          <p:nvPr>
            <p:ph idx="1" type="body"/>
          </p:nvPr>
        </p:nvPicPr>
        <p:blipFill rotWithShape="1">
          <a:blip r:embed="rId3">
            <a:alphaModFix/>
          </a:blip>
          <a:srcRect b="0" l="0" r="0" t="0"/>
          <a:stretch/>
        </p:blipFill>
        <p:spPr>
          <a:xfrm>
            <a:off x="2304322" y="1453630"/>
            <a:ext cx="4079700" cy="4774987"/>
          </a:xfrm>
          <a:prstGeom prst="rect">
            <a:avLst/>
          </a:prstGeom>
          <a:noFill/>
          <a:ln>
            <a:noFill/>
          </a:ln>
        </p:spPr>
      </p:pic>
      <p:sp>
        <p:nvSpPr>
          <p:cNvPr id="184" name="Google Shape;184;p13"/>
          <p:cNvSpPr/>
          <p:nvPr/>
        </p:nvSpPr>
        <p:spPr>
          <a:xfrm>
            <a:off x="4806892" y="4026716"/>
            <a:ext cx="1744910" cy="103184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5" name="Google Shape;185;p13"/>
          <p:cNvSpPr txBox="1"/>
          <p:nvPr/>
        </p:nvSpPr>
        <p:spPr>
          <a:xfrm>
            <a:off x="5285063" y="4160939"/>
            <a:ext cx="1585519" cy="522835"/>
          </a:xfrm>
          <a:prstGeom prst="rect">
            <a:avLst/>
          </a:prstGeom>
          <a:blipFill rotWithShape="1">
            <a:blip r:embed="rId4">
              <a:alphaModFix/>
            </a:blip>
            <a:stretch>
              <a:fillRect b="-11764" l="-1152" r="-20767"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fr-FR" sz="1800">
                <a:latin typeface="Calibri"/>
                <a:ea typeface="Calibri"/>
                <a:cs typeface="Calibri"/>
                <a:sym typeface="Calibri"/>
              </a:rPr>
              <a:t>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g1364608a81b_0_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fr-FR"/>
              <a:t>Annexe</a:t>
            </a:r>
            <a:endParaRPr/>
          </a:p>
        </p:txBody>
      </p:sp>
      <p:sp>
        <p:nvSpPr>
          <p:cNvPr id="191" name="Google Shape;191;g1364608a81b_0_0"/>
          <p:cNvSpPr txBox="1"/>
          <p:nvPr>
            <p:ph idx="1" type="body"/>
          </p:nvPr>
        </p:nvSpPr>
        <p:spPr>
          <a:xfrm>
            <a:off x="838200" y="1473400"/>
            <a:ext cx="10515600" cy="5143500"/>
          </a:xfrm>
          <a:prstGeom prst="rect">
            <a:avLst/>
          </a:prstGeom>
        </p:spPr>
        <p:txBody>
          <a:bodyPr anchorCtr="0" anchor="t" bIns="45700" lIns="91425" spcFirstLastPara="1" rIns="91425" wrap="square" tIns="45700">
            <a:normAutofit fontScale="70000" lnSpcReduction="10000"/>
          </a:bodyPr>
          <a:lstStyle/>
          <a:p>
            <a:pPr indent="0" lvl="0" marL="0" rtl="0" algn="l">
              <a:spcBef>
                <a:spcPts val="1000"/>
              </a:spcBef>
              <a:spcAft>
                <a:spcPts val="0"/>
              </a:spcAft>
              <a:buNone/>
            </a:pPr>
            <a:r>
              <a:rPr b="1" lang="fr-FR"/>
              <a:t>RENDEMENE FARADYQUE</a:t>
            </a:r>
            <a:r>
              <a:rPr lang="fr-FR"/>
              <a:t> </a:t>
            </a:r>
            <a:r>
              <a:rPr lang="fr-FR"/>
              <a:t>Petits prolongements par rapport à la leçon de tout à l'heure, notamment sur le rendement faradique. Voici un article intéressant, je trouve, de J. Chem. Ed. (donc, plutôt à but pédago) sur une illustration de la variabilité du rendement faradique de l'électrolyse de l'eau en fonction de certains paramètres (nature des électrodes, de l'électrolyte...). Cela devrait vous donner des billes (et au moins des exemples) pour discuter des raisons d'un rendement inférieur à 1. D'ailleurs, l'oxydation possible des sulfates est mentionnée (sauf que l'espèce prédominante chez vous était plutôt les hydrogénosulfate j'imagine). Bref, n'hésitez pas à y jeter un petit coup d'oeil :  </a:t>
            </a:r>
            <a:r>
              <a:rPr b="1" lang="fr-FR"/>
              <a:t>cf article </a:t>
            </a:r>
            <a:endParaRPr b="1"/>
          </a:p>
          <a:p>
            <a:pPr indent="0" lvl="0" marL="0" rtl="0" algn="l">
              <a:spcBef>
                <a:spcPts val="1000"/>
              </a:spcBef>
              <a:spcAft>
                <a:spcPts val="0"/>
              </a:spcAft>
              <a:buClr>
                <a:schemeClr val="dk1"/>
              </a:buClr>
              <a:buSzPct val="39285"/>
              <a:buFont typeface="Arial"/>
              <a:buNone/>
            </a:pPr>
            <a:r>
              <a:rPr lang="fr-FR"/>
              <a:t>Quant à la discussion sur les notions borderline du programme (état standard, activité), après quelques vérifications CTRL+F du programme, je n'ai trouvé nulle part (ni en T générale d'ailleurs) la notion d'activité. On trouve par contre dans le programme de générale le commentaire suivant : "La notion de pression partielle n’étant pas abordée, on limite l’étude aux espèces liquides, solides ou dissoutes. Le quotient de réaction est adimensionné." à vérifier auprès de collègues qui ont ces classes, mais à mon avis il s'agit plutôt de "c'est un soluté, on prend la concentration, et on adimensionne avec un c°". Utiliser les activités en leçon niveau lycée me paraît donc un peu dangereux - ou alors il faut être prêt à le défendre</a:t>
            </a:r>
            <a:endParaRPr/>
          </a:p>
          <a:p>
            <a:pPr indent="0" lvl="0" marL="0" rtl="0" algn="l">
              <a:spcBef>
                <a:spcPts val="1000"/>
              </a:spcBef>
              <a:spcAft>
                <a:spcPts val="0"/>
              </a:spcAft>
              <a:buNone/>
            </a:pPr>
            <a:r>
              <a:rPr lang="fr-FR"/>
              <a:t>Pour la notion de standard, enfin, pas de mention dans le programme "d'état standard". Par contre il y a tout de même l'enthalpie standard de réaction au programme de terminale tronc commun... (partie "Energie chimique"). Je ne sais pas comment les collègues l'introduisent, effectivement, sans parler d'état standard, mais la notion d'état standard n'est donc pas attendue des élèves au vu du BO.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fr-FR"/>
              <a:t>Prérequis:</a:t>
            </a:r>
            <a:endParaRPr/>
          </a:p>
        </p:txBody>
      </p:sp>
      <p:sp>
        <p:nvSpPr>
          <p:cNvPr id="91" name="Google Shape;91;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fr-FR"/>
              <a:t>Oxydoréduction de 1</a:t>
            </a:r>
            <a:r>
              <a:rPr baseline="30000" lang="fr-FR"/>
              <a:t>ère</a:t>
            </a:r>
            <a:endParaRPr/>
          </a:p>
          <a:p>
            <a:pPr indent="-228600" lvl="0" marL="228600" rtl="0" algn="l">
              <a:lnSpc>
                <a:spcPct val="90000"/>
              </a:lnSpc>
              <a:spcBef>
                <a:spcPts val="1000"/>
              </a:spcBef>
              <a:spcAft>
                <a:spcPts val="0"/>
              </a:spcAft>
              <a:buClr>
                <a:schemeClr val="dk1"/>
              </a:buClr>
              <a:buSzPts val="2800"/>
              <a:buChar char="•"/>
            </a:pPr>
            <a:r>
              <a:rPr lang="fr-FR"/>
              <a:t>Constante d’équilibre K</a:t>
            </a:r>
            <a:endParaRPr/>
          </a:p>
          <a:p>
            <a:pPr indent="-228600" lvl="0" marL="228600" rtl="0" algn="l">
              <a:lnSpc>
                <a:spcPct val="90000"/>
              </a:lnSpc>
              <a:spcBef>
                <a:spcPts val="1000"/>
              </a:spcBef>
              <a:spcAft>
                <a:spcPts val="0"/>
              </a:spcAft>
              <a:buClr>
                <a:schemeClr val="dk1"/>
              </a:buClr>
              <a:buSzPts val="2800"/>
              <a:buChar char="•"/>
            </a:pPr>
            <a:r>
              <a:rPr lang="fr-FR"/>
              <a:t>Quotient de réaction Q</a:t>
            </a:r>
            <a:endParaRPr/>
          </a:p>
          <a:p>
            <a:pPr indent="-228600" lvl="0" marL="228600" rtl="0" algn="l">
              <a:lnSpc>
                <a:spcPct val="90000"/>
              </a:lnSpc>
              <a:spcBef>
                <a:spcPts val="1000"/>
              </a:spcBef>
              <a:spcAft>
                <a:spcPts val="0"/>
              </a:spcAft>
              <a:buClr>
                <a:schemeClr val="dk1"/>
              </a:buClr>
              <a:buSzPts val="2800"/>
              <a:buChar char="•"/>
            </a:pPr>
            <a:r>
              <a:rPr lang="fr-FR"/>
              <a:t>Notion de potentiel</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fr-FR"/>
              <a:t>Objectifs de la leçon :</a:t>
            </a:r>
            <a:endParaRPr/>
          </a:p>
        </p:txBody>
      </p:sp>
      <p:sp>
        <p:nvSpPr>
          <p:cNvPr id="97" name="Google Shape;97;p3"/>
          <p:cNvSpPr txBox="1"/>
          <p:nvPr>
            <p:ph idx="1" type="body"/>
          </p:nvPr>
        </p:nvSpPr>
        <p:spPr>
          <a:xfrm>
            <a:off x="288757" y="1825625"/>
            <a:ext cx="11758863"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fr-FR"/>
              <a:t>-Écrire l’équation d’une réaction d’oxydo-réduction en milieu acide ou basique.</a:t>
            </a:r>
            <a:endParaRPr/>
          </a:p>
          <a:p>
            <a:pPr indent="0" lvl="0" marL="0" rtl="0" algn="l">
              <a:lnSpc>
                <a:spcPct val="90000"/>
              </a:lnSpc>
              <a:spcBef>
                <a:spcPts val="1000"/>
              </a:spcBef>
              <a:spcAft>
                <a:spcPts val="0"/>
              </a:spcAft>
              <a:buClr>
                <a:schemeClr val="dk1"/>
              </a:buClr>
              <a:buSzPts val="2800"/>
              <a:buNone/>
            </a:pPr>
            <a:r>
              <a:rPr lang="fr-FR"/>
              <a:t>-Connaître un test d’identification des aldéhydes (liqueur de Fehling)</a:t>
            </a:r>
            <a:endParaRPr/>
          </a:p>
          <a:p>
            <a:pPr indent="0" lvl="0" marL="0" rtl="0" algn="l">
              <a:lnSpc>
                <a:spcPct val="90000"/>
              </a:lnSpc>
              <a:spcBef>
                <a:spcPts val="1000"/>
              </a:spcBef>
              <a:spcAft>
                <a:spcPts val="0"/>
              </a:spcAft>
              <a:buClr>
                <a:schemeClr val="dk1"/>
              </a:buClr>
              <a:buSzPts val="2800"/>
              <a:buNone/>
            </a:pPr>
            <a:r>
              <a:rPr lang="fr-FR"/>
              <a:t>-Déterminer le potentiel d’un couple donné en utilisant la relation de Nernst.</a:t>
            </a:r>
            <a:endParaRPr/>
          </a:p>
          <a:p>
            <a:pPr indent="0" lvl="0" marL="0" rtl="0" algn="l">
              <a:lnSpc>
                <a:spcPct val="90000"/>
              </a:lnSpc>
              <a:spcBef>
                <a:spcPts val="1000"/>
              </a:spcBef>
              <a:spcAft>
                <a:spcPts val="0"/>
              </a:spcAft>
              <a:buClr>
                <a:schemeClr val="dk1"/>
              </a:buClr>
              <a:buSzPts val="2800"/>
              <a:buNone/>
            </a:pPr>
            <a:r>
              <a:rPr lang="fr-FR"/>
              <a:t>-Calculer une constante d’équilibre à partir des potentiels standard.</a:t>
            </a:r>
            <a:endParaRPr/>
          </a:p>
          <a:p>
            <a:pPr indent="0" lvl="0" marL="0" rtl="0" algn="l">
              <a:lnSpc>
                <a:spcPct val="90000"/>
              </a:lnSpc>
              <a:spcBef>
                <a:spcPts val="1000"/>
              </a:spcBef>
              <a:spcAft>
                <a:spcPts val="0"/>
              </a:spcAft>
              <a:buClr>
                <a:schemeClr val="dk1"/>
              </a:buClr>
              <a:buSzPts val="2800"/>
              <a:buNone/>
            </a:pPr>
            <a:r>
              <a:rPr lang="fr-FR"/>
              <a:t>-Prévoir le sens d’évolution spontanée d’une réaction d’oxydoréduction.</a:t>
            </a:r>
            <a:endParaRPr/>
          </a:p>
          <a:p>
            <a:pPr indent="0" lvl="0" marL="0" rtl="0" algn="l">
              <a:lnSpc>
                <a:spcPct val="90000"/>
              </a:lnSpc>
              <a:spcBef>
                <a:spcPts val="1000"/>
              </a:spcBef>
              <a:spcAft>
                <a:spcPts val="0"/>
              </a:spcAft>
              <a:buClr>
                <a:schemeClr val="dk1"/>
              </a:buClr>
              <a:buSzPts val="2800"/>
              <a:buNone/>
            </a:pPr>
            <a:r>
              <a:rPr lang="fr-FR"/>
              <a:t>-Donner le principe d’une électrolyse.</a:t>
            </a:r>
            <a:endParaRPr/>
          </a:p>
          <a:p>
            <a:pPr indent="0" lvl="0" marL="0" rtl="0" algn="l">
              <a:lnSpc>
                <a:spcPct val="90000"/>
              </a:lnSpc>
              <a:spcBef>
                <a:spcPts val="1000"/>
              </a:spcBef>
              <a:spcAft>
                <a:spcPts val="0"/>
              </a:spcAft>
              <a:buClr>
                <a:schemeClr val="dk1"/>
              </a:buClr>
              <a:buSzPts val="2800"/>
              <a:buNone/>
            </a:pPr>
            <a:r>
              <a:rPr lang="fr-FR"/>
              <a:t>-Calculer le rendement faradique d’une électrolyse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fr-FR"/>
              <a:t>Difficultés et solution : </a:t>
            </a:r>
            <a:endParaRPr/>
          </a:p>
        </p:txBody>
      </p:sp>
      <p:sp>
        <p:nvSpPr>
          <p:cNvPr id="103" name="Google Shape;103;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fr-FR"/>
              <a:t>Equilibrage des réactions -&gt; 2 équilibrages non évident</a:t>
            </a:r>
            <a:endParaRPr/>
          </a:p>
          <a:p>
            <a:pPr indent="-228600" lvl="0" marL="228600" rtl="0" algn="l">
              <a:lnSpc>
                <a:spcPct val="90000"/>
              </a:lnSpc>
              <a:spcBef>
                <a:spcPts val="1000"/>
              </a:spcBef>
              <a:spcAft>
                <a:spcPts val="0"/>
              </a:spcAft>
              <a:buClr>
                <a:schemeClr val="dk1"/>
              </a:buClr>
              <a:buSzPts val="2800"/>
              <a:buChar char="•"/>
            </a:pPr>
            <a:r>
              <a:rPr lang="fr-FR"/>
              <a:t>Prévoir le sens d’évolution -&gt; Calcul de K et Q dans 2 cas </a:t>
            </a:r>
            <a:endParaRPr/>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fr-FR"/>
              <a:t>Introduction : </a:t>
            </a:r>
            <a:endParaRPr/>
          </a:p>
        </p:txBody>
      </p:sp>
      <p:pic>
        <p:nvPicPr>
          <p:cNvPr descr="Autoconsommation solaire : Comment réduire vraiment sa facture ? - Conseils  Thermiques" id="109" name="Google Shape;109;p5"/>
          <p:cNvPicPr preferRelativeResize="0"/>
          <p:nvPr>
            <p:ph idx="1" type="body"/>
          </p:nvPr>
        </p:nvPicPr>
        <p:blipFill rotWithShape="1">
          <a:blip r:embed="rId3">
            <a:alphaModFix/>
          </a:blip>
          <a:srcRect b="0" l="0" r="0" t="0"/>
          <a:stretch/>
        </p:blipFill>
        <p:spPr>
          <a:xfrm>
            <a:off x="1791994" y="2818701"/>
            <a:ext cx="7716883" cy="3422366"/>
          </a:xfrm>
          <a:prstGeom prst="rect">
            <a:avLst/>
          </a:prstGeom>
          <a:noFill/>
          <a:ln>
            <a:noFill/>
          </a:ln>
        </p:spPr>
      </p:pic>
      <p:sp>
        <p:nvSpPr>
          <p:cNvPr id="110" name="Google Shape;110;p5"/>
          <p:cNvSpPr txBox="1"/>
          <p:nvPr/>
        </p:nvSpPr>
        <p:spPr>
          <a:xfrm>
            <a:off x="2759977" y="2449369"/>
            <a:ext cx="609879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fr-FR" sz="1800" u="none" cap="none" strike="noStrike">
                <a:solidFill>
                  <a:schemeClr val="dk1"/>
                </a:solidFill>
                <a:latin typeface="Calibri"/>
                <a:ea typeface="Calibri"/>
                <a:cs typeface="Calibri"/>
                <a:sym typeface="Calibri"/>
              </a:rPr>
              <a:t>Puissance fourni par un panneau solaire sur la journée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fr-FR"/>
              <a:t>Rappels :</a:t>
            </a:r>
            <a:endParaRPr/>
          </a:p>
        </p:txBody>
      </p:sp>
      <p:sp>
        <p:nvSpPr>
          <p:cNvPr id="116" name="Google Shape;116;p6"/>
          <p:cNvSpPr txBox="1"/>
          <p:nvPr>
            <p:ph idx="1" type="body"/>
          </p:nvPr>
        </p:nvSpPr>
        <p:spPr>
          <a:xfrm>
            <a:off x="838200" y="1825625"/>
            <a:ext cx="10515600" cy="4351338"/>
          </a:xfrm>
          <a:prstGeom prst="rect">
            <a:avLst/>
          </a:prstGeom>
          <a:blipFill rotWithShape="1">
            <a:blip r:embed="rId3">
              <a:alphaModFix/>
            </a:blip>
            <a:stretch>
              <a:fillRect b="0" l="-1216" r="0" t="-2240"/>
            </a:stretch>
          </a:blip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SzPts val="2800"/>
              <a:buChar char="•"/>
            </a:pPr>
            <a:r>
              <a:rPr lang="fr-FR"/>
              <a:t> </a:t>
            </a:r>
            <a:endParaRPr/>
          </a:p>
        </p:txBody>
      </p:sp>
      <p:sp>
        <p:nvSpPr>
          <p:cNvPr id="117" name="Google Shape;117;p6"/>
          <p:cNvSpPr/>
          <p:nvPr/>
        </p:nvSpPr>
        <p:spPr>
          <a:xfrm>
            <a:off x="2491530" y="4228051"/>
            <a:ext cx="2986481" cy="645953"/>
          </a:xfrm>
          <a:prstGeom prst="rect">
            <a:avLst/>
          </a:prstGeom>
          <a:no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fr-FR"/>
              <a:t>Application à la chimie organique :Test de Fehling </a:t>
            </a:r>
            <a:endParaRPr/>
          </a:p>
        </p:txBody>
      </p:sp>
      <p:pic>
        <p:nvPicPr>
          <p:cNvPr id="123" name="Google Shape;123;p7"/>
          <p:cNvPicPr preferRelativeResize="0"/>
          <p:nvPr>
            <p:ph idx="1" type="body"/>
          </p:nvPr>
        </p:nvPicPr>
        <p:blipFill rotWithShape="1">
          <a:blip r:embed="rId3">
            <a:alphaModFix/>
          </a:blip>
          <a:srcRect b="15485" l="45049" r="1812" t="36125"/>
          <a:stretch/>
        </p:blipFill>
        <p:spPr>
          <a:xfrm>
            <a:off x="5285064" y="2011199"/>
            <a:ext cx="6518247" cy="3338939"/>
          </a:xfrm>
          <a:prstGeom prst="rect">
            <a:avLst/>
          </a:prstGeom>
          <a:noFill/>
          <a:ln>
            <a:noFill/>
          </a:ln>
        </p:spPr>
      </p:pic>
      <p:sp>
        <p:nvSpPr>
          <p:cNvPr id="124" name="Google Shape;124;p7"/>
          <p:cNvSpPr txBox="1"/>
          <p:nvPr/>
        </p:nvSpPr>
        <p:spPr>
          <a:xfrm>
            <a:off x="570451" y="2086700"/>
            <a:ext cx="545284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800" u="sng">
                <a:solidFill>
                  <a:schemeClr val="dk1"/>
                </a:solidFill>
                <a:latin typeface="Calibri"/>
                <a:ea typeface="Calibri"/>
                <a:cs typeface="Calibri"/>
                <a:sym typeface="Calibri"/>
              </a:rPr>
              <a:t>But : </a:t>
            </a:r>
            <a:r>
              <a:rPr lang="fr-FR" sz="1800">
                <a:solidFill>
                  <a:schemeClr val="dk1"/>
                </a:solidFill>
                <a:latin typeface="Calibri"/>
                <a:ea typeface="Calibri"/>
                <a:cs typeface="Calibri"/>
                <a:sym typeface="Calibri"/>
              </a:rPr>
              <a:t> Mettre en évidence la présence d’aldéhyde et plus généralement celle de sucre réducteur tel que le glucose </a:t>
            </a:r>
            <a:endParaRPr sz="1800" u="sng">
              <a:solidFill>
                <a:schemeClr val="dk1"/>
              </a:solidFill>
              <a:latin typeface="Calibri"/>
              <a:ea typeface="Calibri"/>
              <a:cs typeface="Calibri"/>
              <a:sym typeface="Calibri"/>
            </a:endParaRPr>
          </a:p>
        </p:txBody>
      </p:sp>
      <p:sp>
        <p:nvSpPr>
          <p:cNvPr id="125" name="Google Shape;125;p7"/>
          <p:cNvSpPr txBox="1"/>
          <p:nvPr/>
        </p:nvSpPr>
        <p:spPr>
          <a:xfrm>
            <a:off x="704675" y="3204594"/>
            <a:ext cx="4580389" cy="1316130"/>
          </a:xfrm>
          <a:prstGeom prst="rect">
            <a:avLst/>
          </a:prstGeom>
          <a:blipFill rotWithShape="1">
            <a:blip r:embed="rId4">
              <a:alphaModFix/>
            </a:blip>
            <a:stretch>
              <a:fillRect b="-1387" l="-1197" r="0" t="-2777"/>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fr-FR" sz="1800">
                <a:latin typeface="Calibri"/>
                <a:ea typeface="Calibri"/>
                <a:cs typeface="Calibri"/>
                <a:sym typeface="Calibri"/>
              </a:rPr>
              <a:t> </a:t>
            </a:r>
            <a:endParaRPr/>
          </a:p>
        </p:txBody>
      </p:sp>
      <p:sp>
        <p:nvSpPr>
          <p:cNvPr id="126" name="Google Shape;126;p7"/>
          <p:cNvSpPr/>
          <p:nvPr/>
        </p:nvSpPr>
        <p:spPr>
          <a:xfrm>
            <a:off x="2692866" y="3741490"/>
            <a:ext cx="838899" cy="394282"/>
          </a:xfrm>
          <a:prstGeom prst="rect">
            <a:avLst/>
          </a:prstGeom>
          <a:noFill/>
          <a:ln cap="flat" cmpd="sng" w="12700">
            <a:solidFill>
              <a:srgbClr val="0070C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7" name="Google Shape;127;p7"/>
          <p:cNvSpPr/>
          <p:nvPr/>
        </p:nvSpPr>
        <p:spPr>
          <a:xfrm>
            <a:off x="2919369" y="4135772"/>
            <a:ext cx="838899" cy="362831"/>
          </a:xfrm>
          <a:prstGeom prst="rect">
            <a:avLst/>
          </a:prstGeom>
          <a:no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8"/>
          <p:cNvSpPr txBox="1"/>
          <p:nvPr>
            <p:ph type="title"/>
          </p:nvPr>
        </p:nvSpPr>
        <p:spPr>
          <a:xfrm>
            <a:off x="838200" y="365125"/>
            <a:ext cx="10515600" cy="1325563"/>
          </a:xfrm>
          <a:prstGeom prst="rect">
            <a:avLst/>
          </a:prstGeom>
          <a:blipFill rotWithShape="1">
            <a:blip r:embed="rId3">
              <a:alphaModFix/>
            </a:blip>
            <a:stretch>
              <a:fillRect b="0" l="-2085" r="0" t="-10137"/>
            </a:stretch>
          </a:blip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4400"/>
              <a:buFont typeface="Calibri"/>
              <a:buNone/>
            </a:pPr>
            <a:r>
              <a:rPr lang="fr-FR"/>
              <a:t> </a:t>
            </a:r>
            <a:endParaRPr/>
          </a:p>
        </p:txBody>
      </p:sp>
      <p:sp>
        <p:nvSpPr>
          <p:cNvPr id="133" name="Google Shape;133;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p:txBody>
      </p:sp>
      <p:pic>
        <p:nvPicPr>
          <p:cNvPr id="134" name="Google Shape;134;p8"/>
          <p:cNvPicPr preferRelativeResize="0"/>
          <p:nvPr/>
        </p:nvPicPr>
        <p:blipFill rotWithShape="1">
          <a:blip r:embed="rId4">
            <a:alphaModFix/>
          </a:blip>
          <a:srcRect b="10948" l="37018" r="2500" t="40245"/>
          <a:stretch/>
        </p:blipFill>
        <p:spPr>
          <a:xfrm>
            <a:off x="2281804" y="1546268"/>
            <a:ext cx="9253057" cy="420019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fr-FR"/>
              <a:t>Force des oxydants et réducteurs</a:t>
            </a:r>
            <a:endParaRPr/>
          </a:p>
        </p:txBody>
      </p:sp>
      <p:sp>
        <p:nvSpPr>
          <p:cNvPr id="140" name="Google Shape;140;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p:txBody>
      </p:sp>
      <p:pic>
        <p:nvPicPr>
          <p:cNvPr id="141" name="Google Shape;141;p9"/>
          <p:cNvPicPr preferRelativeResize="0"/>
          <p:nvPr/>
        </p:nvPicPr>
        <p:blipFill rotWithShape="1">
          <a:blip r:embed="rId3">
            <a:alphaModFix/>
          </a:blip>
          <a:srcRect b="14618" l="38945" r="4495" t="24653"/>
          <a:stretch/>
        </p:blipFill>
        <p:spPr>
          <a:xfrm>
            <a:off x="1879134" y="1534824"/>
            <a:ext cx="8598350" cy="519314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2022-04-21T07:50:25Z</dcterms:created>
  <dc:creator>acovolo</dc:creator>
</cp:coreProperties>
</file>