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embeddedFontLst>
    <p:embeddedFont>
      <p:font typeface="Helvetica Neue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.fntdata"/><Relationship Id="rId11" Type="http://schemas.openxmlformats.org/officeDocument/2006/relationships/slide" Target="slides/slide7.xml"/><Relationship Id="rId22" Type="http://schemas.openxmlformats.org/officeDocument/2006/relationships/font" Target="fonts/HelveticaNeue-boldItalic.fntdata"/><Relationship Id="rId10" Type="http://schemas.openxmlformats.org/officeDocument/2006/relationships/slide" Target="slides/slide6.xml"/><Relationship Id="rId21" Type="http://schemas.openxmlformats.org/officeDocument/2006/relationships/font" Target="fonts/HelveticaNeue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HelveticaNeue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322dc821b5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322dc821b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0" y="222031"/>
            <a:ext cx="12192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elvetica Neue"/>
              <a:buNone/>
            </a:pPr>
            <a:r>
              <a:rPr lang="fr-FR" sz="4800">
                <a:latin typeface="Helvetica Neue"/>
                <a:ea typeface="Helvetica Neue"/>
                <a:cs typeface="Helvetica Neue"/>
                <a:sym typeface="Helvetica Neue"/>
              </a:rPr>
              <a:t>LC01 : Les Produits Acides et Basiques</a:t>
            </a:r>
            <a:br>
              <a:rPr lang="fr-FR" sz="4800">
                <a:latin typeface="Helvetica Neue"/>
                <a:ea typeface="Helvetica Neue"/>
                <a:cs typeface="Helvetica Neue"/>
                <a:sym typeface="Helvetica Neue"/>
              </a:rPr>
            </a:b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1685925" y="2857732"/>
            <a:ext cx="2971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Niveau : [</a:t>
            </a:r>
            <a:r>
              <a:rPr b="0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1ère ST2S</a:t>
            </a:r>
            <a:r>
              <a:rPr b="0" i="0" lang="fr-FR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] 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0" y="2087350"/>
            <a:ext cx="1219199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Mettre en œuvre un protocole expérimental pour mesurer le pH d’une solution aqueuse</a:t>
            </a:r>
            <a:b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1685925" y="3752165"/>
            <a:ext cx="2971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Prérequis :  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3043237" y="3752165"/>
            <a:ext cx="8029575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Notion de proton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Notion de Solvants et Soluté (aq) 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</a:pPr>
            <a:r>
              <a:rPr lang="fr-FR" sz="3600">
                <a:latin typeface="Helvetica Neue"/>
                <a:ea typeface="Helvetica Neue"/>
                <a:cs typeface="Helvetica Neue"/>
                <a:sym typeface="Helvetica Neue"/>
              </a:rPr>
              <a:t>Exemple d’une étiquette de produit chimique (Acétone)</a:t>
            </a:r>
            <a:endParaRPr/>
          </a:p>
        </p:txBody>
      </p:sp>
      <p:pic>
        <p:nvPicPr>
          <p:cNvPr id="174" name="Google Shape;17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0386" y="1579276"/>
            <a:ext cx="7213899" cy="4981403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2"/>
          <p:cNvSpPr txBox="1"/>
          <p:nvPr/>
        </p:nvSpPr>
        <p:spPr>
          <a:xfrm>
            <a:off x="10344585" y="6560679"/>
            <a:ext cx="186465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Source : IRNS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</a:pPr>
            <a:r>
              <a:rPr lang="fr-FR" sz="3600">
                <a:latin typeface="Helvetica Neue"/>
                <a:ea typeface="Helvetica Neue"/>
                <a:cs typeface="Helvetica Neue"/>
                <a:sym typeface="Helvetica Neue"/>
              </a:rPr>
              <a:t>Que faire en cas d’accident ?</a:t>
            </a:r>
            <a:endParaRPr/>
          </a:p>
        </p:txBody>
      </p:sp>
      <p:sp>
        <p:nvSpPr>
          <p:cNvPr id="181" name="Google Shape;181;p23"/>
          <p:cNvSpPr txBox="1"/>
          <p:nvPr/>
        </p:nvSpPr>
        <p:spPr>
          <a:xfrm>
            <a:off x="838200" y="1851514"/>
            <a:ext cx="10278036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Contact avec la peau 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Laver abondamment à l’eau après avoir enlevé le vêtement contaminé.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2" name="Google Shape;182;p23"/>
          <p:cNvSpPr txBox="1"/>
          <p:nvPr/>
        </p:nvSpPr>
        <p:spPr>
          <a:xfrm>
            <a:off x="838200" y="2637432"/>
            <a:ext cx="10278036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Contact avec les yeux 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Rincer abondamment à l’eau en maintenant les paupières bien écartées, utiliser un rince-œil si disponible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3" name="Google Shape;183;p23"/>
          <p:cNvSpPr txBox="1"/>
          <p:nvPr/>
        </p:nvSpPr>
        <p:spPr>
          <a:xfrm>
            <a:off x="838200" y="3760816"/>
            <a:ext cx="10278036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Inhalation 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Faire respirer de l’air frais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4" name="Google Shape;184;p23"/>
          <p:cNvSpPr txBox="1"/>
          <p:nvPr/>
        </p:nvSpPr>
        <p:spPr>
          <a:xfrm>
            <a:off x="838200" y="5361253"/>
            <a:ext cx="10278036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Dès que le cas est grave 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Appeler un medecin ou le SAMU (15)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5" name="Google Shape;185;p23"/>
          <p:cNvSpPr txBox="1"/>
          <p:nvPr/>
        </p:nvSpPr>
        <p:spPr>
          <a:xfrm>
            <a:off x="838200" y="4578852"/>
            <a:ext cx="10278036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Ingestion 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Faire boire beaucoup d’eau, ne pas tenter de vomir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</a:pPr>
            <a:r>
              <a:rPr lang="fr-FR" sz="3600">
                <a:latin typeface="Helvetica Neue"/>
                <a:ea typeface="Helvetica Neue"/>
                <a:cs typeface="Helvetica Neue"/>
                <a:sym typeface="Helvetica Neue"/>
              </a:rPr>
              <a:t>Détermination du pH de plusieurs solutions</a:t>
            </a:r>
            <a:endParaRPr/>
          </a:p>
        </p:txBody>
      </p:sp>
      <p:pic>
        <p:nvPicPr>
          <p:cNvPr id="191" name="Google Shape;19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0913" y="1690688"/>
            <a:ext cx="5870182" cy="4862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</a:pPr>
            <a:r>
              <a:rPr lang="fr-FR" sz="3600">
                <a:latin typeface="Helvetica Neue"/>
                <a:ea typeface="Helvetica Neue"/>
                <a:cs typeface="Helvetica Neue"/>
                <a:sym typeface="Helvetica Neue"/>
              </a:rPr>
              <a:t>Classement du pH des produits du quotidien : </a:t>
            </a:r>
            <a:endParaRPr/>
          </a:p>
        </p:txBody>
      </p:sp>
      <p:cxnSp>
        <p:nvCxnSpPr>
          <p:cNvPr id="197" name="Google Shape;197;p25"/>
          <p:cNvCxnSpPr/>
          <p:nvPr/>
        </p:nvCxnSpPr>
        <p:spPr>
          <a:xfrm>
            <a:off x="1972235" y="4016188"/>
            <a:ext cx="7996518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98" name="Google Shape;198;p25"/>
          <p:cNvSpPr txBox="1"/>
          <p:nvPr/>
        </p:nvSpPr>
        <p:spPr>
          <a:xfrm>
            <a:off x="9968753" y="3831522"/>
            <a:ext cx="7530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</a:t>
            </a:r>
            <a:endParaRPr/>
          </a:p>
        </p:txBody>
      </p:sp>
      <p:cxnSp>
        <p:nvCxnSpPr>
          <p:cNvPr id="199" name="Google Shape;199;p25"/>
          <p:cNvCxnSpPr/>
          <p:nvPr/>
        </p:nvCxnSpPr>
        <p:spPr>
          <a:xfrm>
            <a:off x="6096000" y="3921487"/>
            <a:ext cx="0" cy="190245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0" name="Google Shape;200;p25"/>
          <p:cNvSpPr txBox="1"/>
          <p:nvPr/>
        </p:nvSpPr>
        <p:spPr>
          <a:xfrm>
            <a:off x="4733365" y="3112594"/>
            <a:ext cx="272527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Solutions neutres pH = 7</a:t>
            </a:r>
            <a:endParaRPr/>
          </a:p>
        </p:txBody>
      </p:sp>
      <p:cxnSp>
        <p:nvCxnSpPr>
          <p:cNvPr id="201" name="Google Shape;201;p25"/>
          <p:cNvCxnSpPr/>
          <p:nvPr/>
        </p:nvCxnSpPr>
        <p:spPr>
          <a:xfrm>
            <a:off x="6096000" y="3512818"/>
            <a:ext cx="0" cy="318704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02" name="Google Shape;202;p25"/>
          <p:cNvCxnSpPr/>
          <p:nvPr/>
        </p:nvCxnSpPr>
        <p:spPr>
          <a:xfrm>
            <a:off x="9507648" y="3921065"/>
            <a:ext cx="0" cy="190245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3" name="Google Shape;203;p25"/>
          <p:cNvCxnSpPr/>
          <p:nvPr/>
        </p:nvCxnSpPr>
        <p:spPr>
          <a:xfrm>
            <a:off x="2426329" y="3921065"/>
            <a:ext cx="0" cy="190245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4" name="Google Shape;204;p25"/>
          <p:cNvSpPr txBox="1"/>
          <p:nvPr/>
        </p:nvSpPr>
        <p:spPr>
          <a:xfrm>
            <a:off x="9314193" y="4110889"/>
            <a:ext cx="7530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/>
          </a:p>
        </p:txBody>
      </p:sp>
      <p:sp>
        <p:nvSpPr>
          <p:cNvPr id="205" name="Google Shape;205;p25"/>
          <p:cNvSpPr txBox="1"/>
          <p:nvPr/>
        </p:nvSpPr>
        <p:spPr>
          <a:xfrm>
            <a:off x="2278003" y="4142149"/>
            <a:ext cx="7530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cxnSp>
        <p:nvCxnSpPr>
          <p:cNvPr id="206" name="Google Shape;206;p25"/>
          <p:cNvCxnSpPr/>
          <p:nvPr/>
        </p:nvCxnSpPr>
        <p:spPr>
          <a:xfrm rot="10800000">
            <a:off x="6096000" y="4016187"/>
            <a:ext cx="3411648" cy="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7" name="Google Shape;207;p25"/>
          <p:cNvCxnSpPr/>
          <p:nvPr/>
        </p:nvCxnSpPr>
        <p:spPr>
          <a:xfrm rot="10800000">
            <a:off x="2426329" y="4016187"/>
            <a:ext cx="3669671" cy="0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8" name="Google Shape;208;p25"/>
          <p:cNvSpPr txBox="1"/>
          <p:nvPr/>
        </p:nvSpPr>
        <p:spPr>
          <a:xfrm>
            <a:off x="5989294" y="4422859"/>
            <a:ext cx="272527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Solutions basiques</a:t>
            </a:r>
            <a:endParaRPr/>
          </a:p>
        </p:txBody>
      </p:sp>
      <p:sp>
        <p:nvSpPr>
          <p:cNvPr id="209" name="Google Shape;209;p25"/>
          <p:cNvSpPr txBox="1"/>
          <p:nvPr/>
        </p:nvSpPr>
        <p:spPr>
          <a:xfrm>
            <a:off x="2474800" y="3580024"/>
            <a:ext cx="10858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40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Vinaigre</a:t>
            </a:r>
            <a:r>
              <a:rPr b="1" lang="fr-FR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10" name="Google Shape;210;p25"/>
          <p:cNvSpPr txBox="1"/>
          <p:nvPr/>
        </p:nvSpPr>
        <p:spPr>
          <a:xfrm>
            <a:off x="3815723" y="4422859"/>
            <a:ext cx="272527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pH &lt; 7</a:t>
            </a:r>
            <a:endParaRPr/>
          </a:p>
        </p:txBody>
      </p:sp>
      <p:sp>
        <p:nvSpPr>
          <p:cNvPr id="211" name="Google Shape;211;p25"/>
          <p:cNvSpPr txBox="1"/>
          <p:nvPr/>
        </p:nvSpPr>
        <p:spPr>
          <a:xfrm>
            <a:off x="7447828" y="4432358"/>
            <a:ext cx="272527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pH &gt; 7</a:t>
            </a:r>
            <a:endParaRPr/>
          </a:p>
        </p:txBody>
      </p:sp>
      <p:sp>
        <p:nvSpPr>
          <p:cNvPr id="212" name="Google Shape;212;p25"/>
          <p:cNvSpPr txBox="1"/>
          <p:nvPr/>
        </p:nvSpPr>
        <p:spPr>
          <a:xfrm>
            <a:off x="3289307" y="3580023"/>
            <a:ext cx="10858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40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Coca</a:t>
            </a:r>
            <a:r>
              <a:rPr b="1" lang="fr-FR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13" name="Google Shape;213;p25"/>
          <p:cNvSpPr txBox="1"/>
          <p:nvPr/>
        </p:nvSpPr>
        <p:spPr>
          <a:xfrm>
            <a:off x="4021759" y="3608832"/>
            <a:ext cx="149417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40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Jus d’orange </a:t>
            </a:r>
            <a:endParaRPr/>
          </a:p>
        </p:txBody>
      </p:sp>
      <p:cxnSp>
        <p:nvCxnSpPr>
          <p:cNvPr id="214" name="Google Shape;214;p25"/>
          <p:cNvCxnSpPr/>
          <p:nvPr/>
        </p:nvCxnSpPr>
        <p:spPr>
          <a:xfrm>
            <a:off x="3031039" y="3933721"/>
            <a:ext cx="0" cy="190245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5" name="Google Shape;215;p25"/>
          <p:cNvCxnSpPr/>
          <p:nvPr/>
        </p:nvCxnSpPr>
        <p:spPr>
          <a:xfrm>
            <a:off x="3832234" y="3933722"/>
            <a:ext cx="0" cy="190245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25"/>
          <p:cNvCxnSpPr/>
          <p:nvPr/>
        </p:nvCxnSpPr>
        <p:spPr>
          <a:xfrm>
            <a:off x="4791759" y="3921064"/>
            <a:ext cx="0" cy="190245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7" name="Google Shape;217;p25"/>
          <p:cNvSpPr txBox="1"/>
          <p:nvPr/>
        </p:nvSpPr>
        <p:spPr>
          <a:xfrm>
            <a:off x="2357189" y="4422859"/>
            <a:ext cx="272527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Solutions acides</a:t>
            </a:r>
            <a:endParaRPr/>
          </a:p>
        </p:txBody>
      </p:sp>
      <p:sp>
        <p:nvSpPr>
          <p:cNvPr id="218" name="Google Shape;218;p25"/>
          <p:cNvSpPr txBox="1"/>
          <p:nvPr/>
        </p:nvSpPr>
        <p:spPr>
          <a:xfrm>
            <a:off x="4948508" y="3491143"/>
            <a:ext cx="149417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20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Eau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20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distillée</a:t>
            </a:r>
            <a:endParaRPr/>
          </a:p>
        </p:txBody>
      </p:sp>
      <p:cxnSp>
        <p:nvCxnSpPr>
          <p:cNvPr id="219" name="Google Shape;219;p25"/>
          <p:cNvCxnSpPr/>
          <p:nvPr/>
        </p:nvCxnSpPr>
        <p:spPr>
          <a:xfrm>
            <a:off x="5695597" y="3925418"/>
            <a:ext cx="0" cy="190245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0" name="Google Shape;220;p25"/>
          <p:cNvSpPr txBox="1"/>
          <p:nvPr/>
        </p:nvSpPr>
        <p:spPr>
          <a:xfrm>
            <a:off x="7016033" y="3532546"/>
            <a:ext cx="10858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200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Javel</a:t>
            </a:r>
            <a:r>
              <a:rPr b="1" lang="fr-FR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21" name="Google Shape;221;p25"/>
          <p:cNvSpPr txBox="1"/>
          <p:nvPr/>
        </p:nvSpPr>
        <p:spPr>
          <a:xfrm>
            <a:off x="5860347" y="3492604"/>
            <a:ext cx="149417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200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Eau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200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robinet</a:t>
            </a:r>
            <a:endParaRPr/>
          </a:p>
        </p:txBody>
      </p:sp>
      <p:cxnSp>
        <p:nvCxnSpPr>
          <p:cNvPr id="222" name="Google Shape;222;p25"/>
          <p:cNvCxnSpPr/>
          <p:nvPr/>
        </p:nvCxnSpPr>
        <p:spPr>
          <a:xfrm>
            <a:off x="6607436" y="3933721"/>
            <a:ext cx="0" cy="190245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3" name="Google Shape;223;p25"/>
          <p:cNvSpPr txBox="1"/>
          <p:nvPr/>
        </p:nvSpPr>
        <p:spPr>
          <a:xfrm>
            <a:off x="7766624" y="3530229"/>
            <a:ext cx="10858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200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Destop</a:t>
            </a:r>
            <a:r>
              <a:rPr b="1" lang="fr-FR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cxnSp>
        <p:nvCxnSpPr>
          <p:cNvPr id="224" name="Google Shape;224;p25"/>
          <p:cNvCxnSpPr/>
          <p:nvPr/>
        </p:nvCxnSpPr>
        <p:spPr>
          <a:xfrm>
            <a:off x="7578362" y="3916609"/>
            <a:ext cx="0" cy="190245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" name="Google Shape;225;p25"/>
          <p:cNvCxnSpPr/>
          <p:nvPr/>
        </p:nvCxnSpPr>
        <p:spPr>
          <a:xfrm>
            <a:off x="8302827" y="3916608"/>
            <a:ext cx="0" cy="190245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Annexes</a:t>
            </a:r>
            <a:endParaRPr/>
          </a:p>
        </p:txBody>
      </p:sp>
      <p:sp>
        <p:nvSpPr>
          <p:cNvPr id="231" name="Google Shape;231;p26"/>
          <p:cNvSpPr txBox="1"/>
          <p:nvPr>
            <p:ph idx="1" type="body"/>
          </p:nvPr>
        </p:nvSpPr>
        <p:spPr>
          <a:xfrm>
            <a:off x="838200" y="1825625"/>
            <a:ext cx="26799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2" name="Google Shape;23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5175" y="1690825"/>
            <a:ext cx="4284722" cy="486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</a:pPr>
            <a:r>
              <a:rPr lang="fr-FR" sz="3600">
                <a:latin typeface="Helvetica Neue"/>
                <a:ea typeface="Helvetica Neue"/>
                <a:cs typeface="Helvetica Neue"/>
                <a:sym typeface="Helvetica Neue"/>
              </a:rPr>
              <a:t>Repère de progressivité :</a:t>
            </a: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4558589" y="1929619"/>
            <a:ext cx="30748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Programme de 1</a:t>
            </a:r>
            <a:r>
              <a:rPr baseline="30000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ère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ST2S :</a:t>
            </a: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965096" y="5617880"/>
            <a:ext cx="268821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Considéré comme acquis</a:t>
            </a: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287755" y="5588772"/>
            <a:ext cx="677342" cy="369333"/>
          </a:xfrm>
          <a:prstGeom prst="rect">
            <a:avLst/>
          </a:prstGeom>
          <a:solidFill>
            <a:srgbClr val="FFFF00">
              <a:alpha val="49411"/>
            </a:srgbClr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 b="47492" l="0" r="0" t="0"/>
          <a:stretch/>
        </p:blipFill>
        <p:spPr>
          <a:xfrm>
            <a:off x="3183840" y="2907214"/>
            <a:ext cx="5824318" cy="3450963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/>
          <p:nvPr/>
        </p:nvSpPr>
        <p:spPr>
          <a:xfrm>
            <a:off x="3851481" y="4793868"/>
            <a:ext cx="4470884" cy="1131790"/>
          </a:xfrm>
          <a:prstGeom prst="rect">
            <a:avLst/>
          </a:prstGeom>
          <a:solidFill>
            <a:srgbClr val="FFFF00">
              <a:alpha val="49411"/>
            </a:srgbClr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</a:pPr>
            <a:r>
              <a:rPr lang="fr-FR" sz="3600">
                <a:latin typeface="Helvetica Neue"/>
                <a:ea typeface="Helvetica Neue"/>
                <a:cs typeface="Helvetica Neue"/>
                <a:sym typeface="Helvetica Neue"/>
              </a:rPr>
              <a:t>Objectif Pédagogique :</a:t>
            </a:r>
            <a:endParaRPr/>
          </a:p>
        </p:txBody>
      </p:sp>
      <p:sp>
        <p:nvSpPr>
          <p:cNvPr id="104" name="Google Shape;104;p15"/>
          <p:cNvSpPr/>
          <p:nvPr/>
        </p:nvSpPr>
        <p:spPr>
          <a:xfrm>
            <a:off x="307720" y="5758030"/>
            <a:ext cx="550445" cy="322296"/>
          </a:xfrm>
          <a:prstGeom prst="rect">
            <a:avLst/>
          </a:prstGeom>
          <a:solidFill>
            <a:srgbClr val="00B0F0">
              <a:alpha val="49411"/>
            </a:srgbClr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858165" y="5804217"/>
            <a:ext cx="268821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Abordé dans cette leçon</a:t>
            </a:r>
            <a:endParaRPr/>
          </a:p>
        </p:txBody>
      </p:sp>
      <p:pic>
        <p:nvPicPr>
          <p:cNvPr id="106" name="Google Shape;106;p15"/>
          <p:cNvPicPr preferRelativeResize="0"/>
          <p:nvPr/>
        </p:nvPicPr>
        <p:blipFill rotWithShape="1">
          <a:blip r:embed="rId3">
            <a:alphaModFix/>
          </a:blip>
          <a:srcRect b="2050" l="1593" r="-1592" t="46375"/>
          <a:stretch/>
        </p:blipFill>
        <p:spPr>
          <a:xfrm>
            <a:off x="3183840" y="2968487"/>
            <a:ext cx="5824318" cy="338969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/>
          <p:nvPr/>
        </p:nvSpPr>
        <p:spPr>
          <a:xfrm>
            <a:off x="3763617" y="2968487"/>
            <a:ext cx="4492487" cy="2989619"/>
          </a:xfrm>
          <a:prstGeom prst="rect">
            <a:avLst/>
          </a:prstGeom>
          <a:solidFill>
            <a:srgbClr val="00B0F0">
              <a:alpha val="49411"/>
            </a:srgbClr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4558589" y="1929619"/>
            <a:ext cx="30748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Programme de 1</a:t>
            </a:r>
            <a:r>
              <a:rPr baseline="30000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ère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ST2S :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</a:pPr>
            <a:r>
              <a:rPr lang="fr-FR" sz="3600">
                <a:latin typeface="Helvetica Neue"/>
                <a:ea typeface="Helvetica Neue"/>
                <a:cs typeface="Helvetica Neue"/>
                <a:sym typeface="Helvetica Neue"/>
              </a:rPr>
              <a:t>Difficultés possibles</a:t>
            </a:r>
            <a:endParaRPr/>
          </a:p>
        </p:txBody>
      </p:sp>
      <p:sp>
        <p:nvSpPr>
          <p:cNvPr id="114" name="Google Shape;114;p16"/>
          <p:cNvSpPr txBox="1"/>
          <p:nvPr/>
        </p:nvSpPr>
        <p:spPr>
          <a:xfrm>
            <a:off x="1702200" y="2024921"/>
            <a:ext cx="9972729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Définitions (acides/bases) et notion de couple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838199" y="2532752"/>
            <a:ext cx="105156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Réponse : Faire des exemples et mise en relief du cours</a:t>
            </a:r>
            <a:endParaRPr/>
          </a:p>
        </p:txBody>
      </p:sp>
      <p:sp>
        <p:nvSpPr>
          <p:cNvPr id="116" name="Google Shape;116;p16"/>
          <p:cNvSpPr txBox="1"/>
          <p:nvPr/>
        </p:nvSpPr>
        <p:spPr>
          <a:xfrm>
            <a:off x="1702200" y="3201864"/>
            <a:ext cx="8997393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Comprendre la dangerosité des produits </a:t>
            </a:r>
            <a:endParaRPr i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838199" y="3697981"/>
            <a:ext cx="1037748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Réponse : Insister sur la nature et la concentration des produits  </a:t>
            </a:r>
            <a:endParaRPr/>
          </a:p>
        </p:txBody>
      </p:sp>
      <p:cxnSp>
        <p:nvCxnSpPr>
          <p:cNvPr id="118" name="Google Shape;118;p16"/>
          <p:cNvCxnSpPr/>
          <p:nvPr/>
        </p:nvCxnSpPr>
        <p:spPr>
          <a:xfrm>
            <a:off x="838200" y="2261286"/>
            <a:ext cx="864000" cy="0"/>
          </a:xfrm>
          <a:prstGeom prst="straightConnector1">
            <a:avLst/>
          </a:prstGeom>
          <a:noFill/>
          <a:ln cap="sq" cmpd="sng" w="2540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19" name="Google Shape;119;p16"/>
          <p:cNvCxnSpPr/>
          <p:nvPr/>
        </p:nvCxnSpPr>
        <p:spPr>
          <a:xfrm>
            <a:off x="838200" y="3429000"/>
            <a:ext cx="864000" cy="0"/>
          </a:xfrm>
          <a:prstGeom prst="straightConnector1">
            <a:avLst/>
          </a:prstGeom>
          <a:noFill/>
          <a:ln cap="sq" cmpd="sng" w="2540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20" name="Google Shape;120;p16"/>
          <p:cNvCxnSpPr/>
          <p:nvPr/>
        </p:nvCxnSpPr>
        <p:spPr>
          <a:xfrm>
            <a:off x="838200" y="4408715"/>
            <a:ext cx="864000" cy="0"/>
          </a:xfrm>
          <a:prstGeom prst="straightConnector1">
            <a:avLst/>
          </a:prstGeom>
          <a:noFill/>
          <a:ln cap="sq" cmpd="sng" w="2540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21" name="Google Shape;121;p16"/>
          <p:cNvSpPr txBox="1"/>
          <p:nvPr/>
        </p:nvSpPr>
        <p:spPr>
          <a:xfrm>
            <a:off x="1702200" y="4175034"/>
            <a:ext cx="8997393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 pas avoir peur de manipuler les acides et les bases </a:t>
            </a:r>
            <a:endParaRPr i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838198" y="4693933"/>
            <a:ext cx="1037748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Réponse : Avoir connaissance des gestes expérimentaux adéquats pour prévenir les dangers : Blouse et gants obligatoire, pictogrammes de sécurité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</a:pPr>
            <a:r>
              <a:rPr lang="fr-FR" sz="3600">
                <a:latin typeface="Helvetica Neue"/>
                <a:ea typeface="Helvetica Neue"/>
                <a:cs typeface="Helvetica Neue"/>
                <a:sym typeface="Helvetica Neue"/>
              </a:rPr>
              <a:t>Introduction :</a:t>
            </a:r>
            <a:endParaRPr/>
          </a:p>
        </p:txBody>
      </p:sp>
      <p:pic>
        <p:nvPicPr>
          <p:cNvPr descr="Produits ménagers images libres de droit, photos de Produits ménagers |  Depositphotos" id="128" name="Google Shape;12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3604" y="3429000"/>
            <a:ext cx="4484791" cy="3243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7"/>
          <p:cNvSpPr txBox="1"/>
          <p:nvPr/>
        </p:nvSpPr>
        <p:spPr>
          <a:xfrm>
            <a:off x="3504589" y="2036624"/>
            <a:ext cx="518282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 produits ménagers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</a:pPr>
            <a:r>
              <a:rPr lang="fr-FR" sz="3600">
                <a:latin typeface="Helvetica Neue"/>
                <a:ea typeface="Helvetica Neue"/>
                <a:cs typeface="Helvetica Neue"/>
                <a:sym typeface="Helvetica Neue"/>
              </a:rPr>
              <a:t>Echelle de pH des solutions aqueuses à 25°C :</a:t>
            </a:r>
            <a:endParaRPr/>
          </a:p>
        </p:txBody>
      </p:sp>
      <p:cxnSp>
        <p:nvCxnSpPr>
          <p:cNvPr id="135" name="Google Shape;135;p18"/>
          <p:cNvCxnSpPr/>
          <p:nvPr/>
        </p:nvCxnSpPr>
        <p:spPr>
          <a:xfrm>
            <a:off x="1972235" y="4016188"/>
            <a:ext cx="7996518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36" name="Google Shape;136;p18"/>
          <p:cNvSpPr txBox="1"/>
          <p:nvPr/>
        </p:nvSpPr>
        <p:spPr>
          <a:xfrm>
            <a:off x="9968753" y="3831522"/>
            <a:ext cx="7530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</a:t>
            </a:r>
            <a:endParaRPr/>
          </a:p>
        </p:txBody>
      </p:sp>
      <p:cxnSp>
        <p:nvCxnSpPr>
          <p:cNvPr id="137" name="Google Shape;137;p18"/>
          <p:cNvCxnSpPr/>
          <p:nvPr/>
        </p:nvCxnSpPr>
        <p:spPr>
          <a:xfrm>
            <a:off x="6096000" y="3921487"/>
            <a:ext cx="0" cy="190245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8" name="Google Shape;138;p18"/>
          <p:cNvSpPr txBox="1"/>
          <p:nvPr/>
        </p:nvSpPr>
        <p:spPr>
          <a:xfrm>
            <a:off x="4733365" y="3112594"/>
            <a:ext cx="272527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Solutions neutres pH = 7</a:t>
            </a:r>
            <a:endParaRPr/>
          </a:p>
        </p:txBody>
      </p:sp>
      <p:cxnSp>
        <p:nvCxnSpPr>
          <p:cNvPr id="139" name="Google Shape;139;p18"/>
          <p:cNvCxnSpPr/>
          <p:nvPr/>
        </p:nvCxnSpPr>
        <p:spPr>
          <a:xfrm>
            <a:off x="6096000" y="3512818"/>
            <a:ext cx="0" cy="318704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40" name="Google Shape;140;p18"/>
          <p:cNvCxnSpPr/>
          <p:nvPr/>
        </p:nvCxnSpPr>
        <p:spPr>
          <a:xfrm>
            <a:off x="9507648" y="3921065"/>
            <a:ext cx="0" cy="190245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" name="Google Shape;141;p18"/>
          <p:cNvCxnSpPr/>
          <p:nvPr/>
        </p:nvCxnSpPr>
        <p:spPr>
          <a:xfrm>
            <a:off x="2426329" y="3921065"/>
            <a:ext cx="0" cy="190245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2" name="Google Shape;142;p18"/>
          <p:cNvSpPr txBox="1"/>
          <p:nvPr/>
        </p:nvSpPr>
        <p:spPr>
          <a:xfrm>
            <a:off x="9314193" y="4110889"/>
            <a:ext cx="7530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/>
          </a:p>
        </p:txBody>
      </p:sp>
      <p:sp>
        <p:nvSpPr>
          <p:cNvPr id="143" name="Google Shape;143;p18"/>
          <p:cNvSpPr txBox="1"/>
          <p:nvPr/>
        </p:nvSpPr>
        <p:spPr>
          <a:xfrm>
            <a:off x="2278003" y="4142149"/>
            <a:ext cx="7530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cxnSp>
        <p:nvCxnSpPr>
          <p:cNvPr id="144" name="Google Shape;144;p18"/>
          <p:cNvCxnSpPr/>
          <p:nvPr/>
        </p:nvCxnSpPr>
        <p:spPr>
          <a:xfrm rot="10800000">
            <a:off x="6096000" y="4016187"/>
            <a:ext cx="3411648" cy="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" name="Google Shape;145;p18"/>
          <p:cNvCxnSpPr/>
          <p:nvPr/>
        </p:nvCxnSpPr>
        <p:spPr>
          <a:xfrm rot="10800000">
            <a:off x="2426329" y="4016187"/>
            <a:ext cx="3669671" cy="0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6" name="Google Shape;146;p18"/>
          <p:cNvSpPr txBox="1"/>
          <p:nvPr/>
        </p:nvSpPr>
        <p:spPr>
          <a:xfrm>
            <a:off x="6455098" y="3551312"/>
            <a:ext cx="272527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Solutions basiques</a:t>
            </a:r>
            <a:endParaRPr/>
          </a:p>
        </p:txBody>
      </p:sp>
      <p:sp>
        <p:nvSpPr>
          <p:cNvPr id="147" name="Google Shape;147;p18"/>
          <p:cNvSpPr txBox="1"/>
          <p:nvPr/>
        </p:nvSpPr>
        <p:spPr>
          <a:xfrm>
            <a:off x="2718981" y="3548491"/>
            <a:ext cx="272527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Solutions acides</a:t>
            </a:r>
            <a:endParaRPr/>
          </a:p>
        </p:txBody>
      </p:sp>
      <p:sp>
        <p:nvSpPr>
          <p:cNvPr id="148" name="Google Shape;148;p18"/>
          <p:cNvSpPr txBox="1"/>
          <p:nvPr/>
        </p:nvSpPr>
        <p:spPr>
          <a:xfrm>
            <a:off x="2718981" y="4142149"/>
            <a:ext cx="272527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pH &lt; 7</a:t>
            </a:r>
            <a:endParaRPr/>
          </a:p>
        </p:txBody>
      </p:sp>
      <p:sp>
        <p:nvSpPr>
          <p:cNvPr id="149" name="Google Shape;149;p18"/>
          <p:cNvSpPr txBox="1"/>
          <p:nvPr/>
        </p:nvSpPr>
        <p:spPr>
          <a:xfrm>
            <a:off x="6342462" y="4137706"/>
            <a:ext cx="272527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pH &gt; 7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</a:pPr>
            <a:r>
              <a:rPr lang="fr-FR" sz="3600">
                <a:latin typeface="Helvetica Neue"/>
                <a:ea typeface="Helvetica Neue"/>
                <a:cs typeface="Helvetica Neue"/>
                <a:sym typeface="Helvetica Neue"/>
              </a:rPr>
              <a:t>Réactions acido-basiques</a:t>
            </a:r>
            <a:endParaRPr/>
          </a:p>
        </p:txBody>
      </p:sp>
      <p:sp>
        <p:nvSpPr>
          <p:cNvPr id="155" name="Google Shape;155;p19"/>
          <p:cNvSpPr txBox="1"/>
          <p:nvPr/>
        </p:nvSpPr>
        <p:spPr>
          <a:xfrm>
            <a:off x="838200" y="2306343"/>
            <a:ext cx="1037748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Dans une réaction acido-basique mettant en jeu un acide d’un couple 1 et une base d’un couple 2, les deux composés réagissent pour donner la base conjuguée 1 et l’acide conjugué 2.  </a:t>
            </a:r>
            <a:endParaRPr/>
          </a:p>
        </p:txBody>
      </p:sp>
      <p:sp>
        <p:nvSpPr>
          <p:cNvPr id="156" name="Google Shape;156;p19"/>
          <p:cNvSpPr txBox="1"/>
          <p:nvPr/>
        </p:nvSpPr>
        <p:spPr>
          <a:xfrm>
            <a:off x="976311" y="3582161"/>
            <a:ext cx="10377489" cy="94699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7998" l="0" r="0" t="-399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</a:pPr>
            <a:r>
              <a:rPr lang="fr-FR" sz="3600">
                <a:latin typeface="Helvetica Neue"/>
                <a:ea typeface="Helvetica Neue"/>
                <a:cs typeface="Helvetica Neue"/>
                <a:sym typeface="Helvetica Neue"/>
              </a:rPr>
              <a:t>Prévention des risques</a:t>
            </a:r>
            <a:endParaRPr/>
          </a:p>
        </p:txBody>
      </p:sp>
      <p:sp>
        <p:nvSpPr>
          <p:cNvPr id="162" name="Google Shape;162;p20"/>
          <p:cNvSpPr txBox="1"/>
          <p:nvPr/>
        </p:nvSpPr>
        <p:spPr>
          <a:xfrm>
            <a:off x="838199" y="2581835"/>
            <a:ext cx="10278036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Lorsque l’on manipule un produit </a:t>
            </a:r>
            <a:r>
              <a:rPr lang="fr-FR" sz="2000" u="sng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concentré </a:t>
            </a:r>
            <a:r>
              <a:rPr lang="fr-FR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contenant un acide ou une base, on doit 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-"/>
            </a:pPr>
            <a:r>
              <a:rPr lang="fr-FR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 diluer si possible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-"/>
            </a:pPr>
            <a:r>
              <a:rPr lang="fr-FR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Porter un vêtement de protection (Une blouse par exemple)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-"/>
            </a:pPr>
            <a:r>
              <a:rPr lang="fr-FR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Porter des lunettes de protection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-"/>
            </a:pPr>
            <a:r>
              <a:rPr lang="fr-FR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Porter éventuellement des gants de protection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-"/>
            </a:pPr>
            <a:r>
              <a:rPr lang="fr-FR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Eviter de respirer les vapeurs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-"/>
            </a:pPr>
            <a:r>
              <a:rPr lang="fr-FR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Voir l’étiquette du produit (Pictogramme de sécurité)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Helvetica Neue"/>
              <a:buChar char="-"/>
            </a:pPr>
            <a:r>
              <a:rPr lang="fr-FR" sz="20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 pas mélanger </a:t>
            </a:r>
            <a:r>
              <a:rPr lang="fr-FR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l’acide ou la base avec d’autres produits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</a:pPr>
            <a:r>
              <a:rPr lang="fr-FR" sz="3600">
                <a:latin typeface="Helvetica Neue"/>
                <a:ea typeface="Helvetica Neue"/>
                <a:cs typeface="Helvetica Neue"/>
                <a:sym typeface="Helvetica Neue"/>
              </a:rPr>
              <a:t>Pictogrammes de Sécurité</a:t>
            </a:r>
            <a:endParaRPr/>
          </a:p>
        </p:txBody>
      </p:sp>
      <p:pic>
        <p:nvPicPr>
          <p:cNvPr descr="Les Pictogrammes de sécurité - Site Ellasciences de Sciences physiques du  Lycée Ella Fitzgerald" id="168" name="Google Shape;168;p21"/>
          <p:cNvPicPr preferRelativeResize="0"/>
          <p:nvPr/>
        </p:nvPicPr>
        <p:blipFill rotWithShape="1">
          <a:blip r:embed="rId3">
            <a:alphaModFix/>
          </a:blip>
          <a:srcRect b="0" l="0" r="0" t="5489"/>
          <a:stretch/>
        </p:blipFill>
        <p:spPr>
          <a:xfrm>
            <a:off x="2616200" y="1694844"/>
            <a:ext cx="6959600" cy="4381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