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9" r:id="rId2"/>
    <p:sldId id="277" r:id="rId3"/>
    <p:sldId id="278" r:id="rId4"/>
    <p:sldId id="260" r:id="rId5"/>
    <p:sldId id="283" r:id="rId6"/>
    <p:sldId id="287" r:id="rId7"/>
    <p:sldId id="282" r:id="rId8"/>
    <p:sldId id="280" r:id="rId9"/>
    <p:sldId id="284" r:id="rId10"/>
    <p:sldId id="281" r:id="rId11"/>
    <p:sldId id="285" r:id="rId12"/>
    <p:sldId id="286" r:id="rId13"/>
    <p:sldId id="288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1402"/>
    <p:restoredTop sz="95833"/>
  </p:normalViewPr>
  <p:slideViewPr>
    <p:cSldViewPr snapToGrid="0" snapToObjects="1">
      <p:cViewPr>
        <p:scale>
          <a:sx n="79" d="100"/>
          <a:sy n="79" d="100"/>
        </p:scale>
        <p:origin x="-280" y="9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10:05:33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1295 24575,'0'-11'0,"0"-8"0,0 10 0,4-11 0,7-6 0,15-3 0,15-21 0,12-1 0,2-2 0,-4 0 0,-1 1 0,19-15 0,-29 28 0,3-2 0,10-8 0,3-1 0,0 2 0,-1 1 0,1-1 0,1 2 0,0 4 0,-1 3 0,-3 2 0,0 1 0,6-1 0,0 1 0,-4 5 0,0 2 0,1-2 0,0 3 0,-4 6 0,1 2 0,1 3 0,1 2 0,3 0 0,1 1 0,6 3 0,2 3 0,2 1 0,1 2 0,0 1 0,0 2 0,8 2 0,1 0 0,6 0 0,1 0 0,5 3 0,0 3 0,2 6 0,-2 3 0,-9 3 0,-3 4 0,-10 6 0,-3 3 0,-9-5 0,-3 1 0,-7 0 0,-2 0 0,34 22 0,4-2 0,-2 8 0,-35-26 0,1 0 0,3 7 0,2 0 0,2 1 0,2 0 0,2 4 0,0 0 0,-1-1 0,-1-1 0,0 2 0,-1-1 0,-4-3 0,-2 0 0,1 1 0,-1 1 0,-3-3 0,0 0 0,-3 0 0,-2-1 0,27 26 0,-13-12 0,-13-1 0,7 3 0,5 12 0,12 6 0,-31-27 0,1 2 0,3 0 0,-1 1 0,1 5 0,-1 1 0,0-3 0,-1 0 0,-3 1 0,1 0 0,0-2 0,-1-1 0,-3-5 0,-2 0 0,31 38 0,-16-15 0,2 3 0,-7-10 0,6 9 0,-5-8 0,2 2 0,-7-5 0,0-7 0,-3 1 0,10 10 0,8 16 0,-17-31 0,1 2 0,-1 2 0,0-2 0,25 29 0,-15-16 0,-15-21 0,-10-11 0,-4-4 0,-4-4 0,3 0 0,-3 0 0,4-1 0,-4 3 0,4 8 0,3 4 0,4 6 0,-1-1 0,-2-4 0,-4-1 0,-2-6 0,-4 2 0,1 2 0,4 1 0,-1 6 0,2-6 0,-4-2 0,-5-6 0,4-5 0,-8-5 0,3-1 0,-4-3 0,4-1 0,-3 1 0,3-2 0,-4 1 0,0-2 0,0 1 0,0-1 0,0 1 0,0 1 0,0 0 0,0-2 0,0-1 0,0-1 0,0 0 0,0 2 0,0-1 0,3 1 0,-2-1 0,2 1 0,-2 0 0,-1 1 0,3 0 0,-1 2 0,1-2 0,-2 2 0,-1-3 0,4-1 0,-3 1 0,3 0 0,-4 2 0,0-1 0,2-1 0,1 1 0,-1-1 0,0 2 0,-2-5 0,0 3 0,0-6 0,4 6 0,-3-3 0,3 2 0,-4-1 0,0-2 0,0 4 0,0-5 0,0 4 0,0-3 0,0 3 0,0-1 0,0 2 0,0 1 0,0-1 0,0 1 0,0-2 0,0 1 0,0-3 0,0 3 0,0-5 0,0 1 0,0-2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10:05:49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1909 24575,'8'-30'0,"20"-15"0,-9 12 0,40-33 0,-27 30 0,16-18 0,-17 13 0,-3 12 0,-3-2 0,8-1 0,-1-6 0,2-1 0,-2 3 0,-5 4 0,13-9 0,2-9 0,15-14 0,-4 1 0,-8 8 0,-9 17 0,-12 11 0,-5 11 0,1-6 0,2 0 0,7-9 0,-2 6 0,-2 3 0,-4 9 0,-4 0 0,-1 6 0,-4-3 0,3-2 0,0-3 0,4-4 0,7-8 0,5-2 0,2-4 0,1 5 0,-9 3 0,-3 10 0,-3 0 0,-1 5 0,-2 0 0,-1 3 0,-4 1 0,2-1 0,-4 0 0,7-2 0,-1-1 0,4-4 0,10-6 0,3-1 0,10-9 0,-5 10 0,-4-1 0,-1 1 0,2 0 0,11-9 0,-6 1 0,3 5 0,-11 4 0,-6 9 0,-2 1 0,-4 3 0,0-2 0,0 3 0,0-4 0,4-1 0,-3 0 0,4-1 0,-5 1 0,0 3 0,3-1 0,-1 1 0,10-2 0,-3-1 0,6 3 0,-4-2 0,5 3 0,-3 1 0,9-5 0,1 4 0,0-5 0,2 1 0,-7-1 0,-2 1 0,3-2 0,1-2 0,3 0 0,-1 0 0,-3 2 0,-2 3 0,-5 3 0,-2 3 0,1 2 0,0 1 0,-5 0 0,-2 0 0,-2 0 0,1 0 0,2 0 0,1 0 0,-1 0 0,1 0 0,1 0 0,-3 0 0,4 0 0,-1 0 0,4 0 0,0 0 0,-1 0 0,2 0 0,-1 0 0,0 5 0,-6 0 0,0 4 0,-5 0 0,2-1 0,4 1 0,3 0 0,7 3 0,8 3 0,5-2 0,13 7 0,0-8 0,12 10 0,-2-4 0,4 5 0,-4-1 0,-9-4 0,-2 3 0,-12-6 0,-4 3 0,-8-2 0,-8-4 0,-5-2 0,-4-1 0,0-1 0,0-2 0,-1 3 0,1-3 0,-2 5 0,-1-4 0,0 4 0,1-4 0,3 3 0,4 0 0,3 2 0,4-2 0,-1 3 0,1-3 0,-4 1 0,3-1 0,-5-1 0,1 0 0,1 1 0,-6-1 0,8 1 0,-9 0 0,5 3 0,-1-2 0,2 6 0,5-4 0,-3 3 0,-3-3 0,-3 0 0,-3-2 0,0-1 0,0 0 0,-1-1 0,-3 1 0,-1 0 0,-1-1 0,2 1 0,-1 0 0,4 3 0,-4-2 0,2 6 0,1-1 0,-3 2 0,2 1 0,-2 0 0,0 0 0,2 0 0,1 0 0,3 4 0,-1 2 0,6 5 0,0-5 0,10 5 0,-3-3 0,8 4 0,-8 0 0,7-1 0,-10 0 0,1-4 0,-2 5 0,-2-4 0,5 7 0,-1 4 0,2 3 0,5 4 0,1 3 0,4 1 0,14 14 0,0 8 0,-23-33 0,0 0 0,28 40 0,-11-13 0,-3-5 0,-12-6 0,8 3 0,11 11 0,-21-27 0,1 3 0,5 4 0,1 1 0,2 2 0,1-1 0,0 1 0,0-2 0,-3-6 0,-1-1 0,-1-4 0,-2-1 0,18 21 0,-14-8 0,-11-18 0,-9-3 0,-1-10 0,0 0 0,0 5 0,1 3 0,3 6 0,2 3 0,5 3 0,-3-3 0,-1-1 0,-5-3 0,-5-7 0,-2 3 0,-4-8 0,0 4 0,0-4 0,3 3 0,-1 2 0,6 1 0,-2 3 0,4 1 0,0 1 0,0 2 0,-4-9 0,-1 0 0,-5-5 0,-1 0 0,0 0 0,-3-1 0,3-1 0,-5-1 0,7-4 0,-6 1 0,1 0 0,-3 3 0,-2 1 0,-1-2 0,0 2 0,3-1 0,-1 1 0,4 2 0,-3 0 0,4 0 0,-5-1 0,7 6 0,-4-4 0,5 4 0,-4-5 0,1-1 0,-5-2 0,5-3 0,-3-1 0,1-4 0,3 1 0,-6 1 0,2-2 0,0 4 0,-3-1 0,6 5 0,-5 0 0,5-1 0,-5 3 0,3-3 0,-2 3 0,0 1 0,5 0 0,-1 0 0,2 2 0,1 1 0,-2 3 0,1-1 0,-4 3 0,1-5 0,2 1 0,-3-4 0,1-2 0,-2-3 0,-4-4 0,1-3 0,2 0 0,-1-3 0,1 2 0,0-1 0,-1 3 0,1 3 0,-2-2 0,-1 2 0,3-3 0,-1 0 0,1-1 0,-2 2 0,2-1 0,-1 0 0,1 0 0,0-3 0,-1 3 0,1-1 0,-2 2 0,-1-1 0,0-4 0,0 3 0,0-3 0,0 3 0,0 0 0,2-1 0,0 3 0,0-3 0,1-1 0,-3 1 0,0-1 0,0 1 0,0 1 0,1 0 0,2 2 0,-1-4 0,1 2 0,-3-3 0,0 3 0,0 0 0,0-1 0,0 1 0,0-1 0,0 0 0,0-1 0,0 0 0,0 0 0,0 0 0,0 0 0,0 0 0,0-1 0,0 0 0,0 1 0,0 1 0,2-3 0,0 3 0,1-4 0,-2 3 0,-1-2 0,0 2 0,0-2 0,0 3 0,0-3 0,0 3 0,0-4 0,0 3 0,0-2 0,2 0 0,0-1 0,1 1 0,-1-2 0,-2 6 0,0-5 0,0 5 0,0-6 0,0 5 0,0-4 0,0 4 0,0-4 0,0 5 0,0-5 0,0 5 0,0-6 0,0 6 0,0-6 0,0 3 0,0-4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10:06:18.1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10:06:18.6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10:06:19.6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10:06:20.2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10:06:21.0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3F171A-929A-B34B-B89E-9E5E86865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85A3254-7902-0749-B31D-176F3436E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7CB4D7-852F-9243-B190-51A25271F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2B90F-0688-8749-B88C-CBE800843446}" type="datetimeFigureOut">
              <a:rPr lang="fr-FR" smtClean="0"/>
              <a:t>04/05/2022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E6C895-17DF-C743-AC6B-BEE21C1C7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0C421C-F89F-F14E-A2C5-76E0FBE34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6833-A2AF-CF45-9D3D-232B81454B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0102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D71DD9-7543-E14A-A3C1-DF202F798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86F0D7D-D613-DB4E-B8D2-3398C766FB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556F556-4C5A-6249-8633-5CEAA8C32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2B90F-0688-8749-B88C-CBE800843446}" type="datetimeFigureOut">
              <a:rPr lang="fr-FR" smtClean="0"/>
              <a:t>04/05/2022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99A6350-4884-7B4D-ADFA-85305E05A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2A3709-FD00-DD4E-B4AF-FBB2F2C42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6833-A2AF-CF45-9D3D-232B81454B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9549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BDF7A8B-AF52-B34C-AD24-CE59E11D39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C2FDA75-23CB-B949-9280-3533F92582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6273FC1-2D4C-B948-8FC4-F4C1884F8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2B90F-0688-8749-B88C-CBE800843446}" type="datetimeFigureOut">
              <a:rPr lang="fr-FR" smtClean="0"/>
              <a:t>04/05/2022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F6E0475-77C2-E649-92E2-CD05B238F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155DF30-14AF-A344-841F-43693C8F0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6833-A2AF-CF45-9D3D-232B81454B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1525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E497B7-51F7-B34E-A266-96FED307B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03E986-5F91-454F-A1DE-0B66C4FCC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06F09D6-6728-DF47-B284-4C8BA3BD8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2B90F-0688-8749-B88C-CBE800843446}" type="datetimeFigureOut">
              <a:rPr lang="fr-FR" smtClean="0"/>
              <a:t>04/05/2022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FC9E1CF-3E24-AB4D-8A49-AC1C3C47E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BCF9066-DD88-3640-A003-8B508D881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6833-A2AF-CF45-9D3D-232B81454B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0493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D50C00-37AF-EB42-B39E-D714E6E57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458B701-088A-7B41-8E3B-2F6B53DE8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B310070-8863-AD44-A5C7-70020FF51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2B90F-0688-8749-B88C-CBE800843446}" type="datetimeFigureOut">
              <a:rPr lang="fr-FR" smtClean="0"/>
              <a:t>04/05/2022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AC7588A-C882-FE48-B426-D8CFE1B45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31456F2-7304-9849-96AA-F7EE7CC86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6833-A2AF-CF45-9D3D-232B81454B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2764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D906FD-FF5C-5842-8406-C5ECA5766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4A7FE1-C2B9-1244-AAE1-6AFC47D12F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C59CCF9-6D6C-7C46-9707-EA877D71DF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75906D6-13C3-624E-AA27-0DD4B9C93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2B90F-0688-8749-B88C-CBE800843446}" type="datetimeFigureOut">
              <a:rPr lang="fr-FR" smtClean="0"/>
              <a:t>04/05/2022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7B51B09-1249-CA43-B261-DC2A6CDA3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49BA115-8130-3B47-BF49-54431537E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6833-A2AF-CF45-9D3D-232B81454B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0342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0B1494-8C6F-9F47-823E-B2C5F0B44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658E4AB-0024-6A4C-8B6E-A6BA9880B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F3FE2E5-4C51-414C-AFC0-127F265E44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6ACEACB-F38F-F847-8AFF-C446E76C3C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33B5DEE-BE90-3045-9553-564F066FEA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F0D8B6D-9338-DC44-8989-7C14EEEBF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2B90F-0688-8749-B88C-CBE800843446}" type="datetimeFigureOut">
              <a:rPr lang="fr-FR" smtClean="0"/>
              <a:t>04/05/2022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6451B87-D202-A44D-B97D-0D691E479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89F2946-525D-FD4F-A2E9-16247FCE2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6833-A2AF-CF45-9D3D-232B81454B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0164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9424CB-D9BA-494D-9A90-2CEE3CC02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F67821B-70B0-6648-90C0-B8AC2B125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2B90F-0688-8749-B88C-CBE800843446}" type="datetimeFigureOut">
              <a:rPr lang="fr-FR" smtClean="0"/>
              <a:t>04/05/2022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4088E91-08D1-784F-9F0A-404DC54B5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268E73D-BCCC-9544-A253-9B8EE7698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6833-A2AF-CF45-9D3D-232B81454B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0375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B13583F-2E14-1B4D-9BF2-718DE7981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2B90F-0688-8749-B88C-CBE800843446}" type="datetimeFigureOut">
              <a:rPr lang="fr-FR" smtClean="0"/>
              <a:t>04/05/2022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112651B-5024-7C44-8812-136191E56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954F93D-C72D-0D42-BCBC-A8F17A3D3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6833-A2AF-CF45-9D3D-232B81454B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2659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AEEEB6-E8C5-8144-9B37-2C718118B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A2CAE6-E8B6-3D47-8F59-F901093A4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3FFCAE6-B8BC-5049-9B9B-1381AE333A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7E407F9-C5D4-064F-83E1-401C4A2C7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2B90F-0688-8749-B88C-CBE800843446}" type="datetimeFigureOut">
              <a:rPr lang="fr-FR" smtClean="0"/>
              <a:t>04/05/2022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7152086-ED3F-3B40-B78D-8A8B1698A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F8933E4-C5D4-634D-8A25-AA39D0E4D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6833-A2AF-CF45-9D3D-232B81454B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0625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4F3D79-7C73-A34E-A034-C14DD6F70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BE739F2-51B2-6D43-AF60-DA9904E127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80A6F15-75A4-824F-AD63-9F7B1237D3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1B157B2-9914-0949-AE2D-04071F592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2B90F-0688-8749-B88C-CBE800843446}" type="datetimeFigureOut">
              <a:rPr lang="fr-FR" smtClean="0"/>
              <a:t>04/05/2022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3924B8A-2B0D-4C4B-AFA4-837BEBF4C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6728C54-46CD-0A4E-B15C-DF59C8F23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6833-A2AF-CF45-9D3D-232B81454B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950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27AFE16-B11C-F240-87B8-1DF0676FC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1ED100B-CB4C-C749-A49C-A5BFAF678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FC725E1-83F4-7E4C-A6FC-330534131B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2B90F-0688-8749-B88C-CBE800843446}" type="datetimeFigureOut">
              <a:rPr lang="fr-FR" smtClean="0"/>
              <a:t>04/05/2022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44B2BA9-6756-D048-8549-947A237770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52632F0-B5BC-4045-8741-EAB83E7C4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96833-A2AF-CF45-9D3D-232B81454B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167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customXml" Target="../ink/ink7.xml"/><Relationship Id="rId5" Type="http://schemas.openxmlformats.org/officeDocument/2006/relationships/image" Target="../media/image7.png"/><Relationship Id="rId10" Type="http://schemas.openxmlformats.org/officeDocument/2006/relationships/customXml" Target="../ink/ink6.xml"/><Relationship Id="rId4" Type="http://schemas.openxmlformats.org/officeDocument/2006/relationships/customXml" Target="../ink/ink2.xml"/><Relationship Id="rId9" Type="http://schemas.openxmlformats.org/officeDocument/2006/relationships/customXml" Target="../ink/ink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788D57-12F9-D340-82FD-D8ADA92532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2031"/>
            <a:ext cx="12192000" cy="2387600"/>
          </a:xfrm>
        </p:spPr>
        <p:txBody>
          <a:bodyPr>
            <a:normAutofit/>
          </a:bodyPr>
          <a:lstStyle/>
          <a:p>
            <a:r>
              <a:rPr lang="fr-FR" sz="4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LC01 : Les Produits Acides et Basiques</a:t>
            </a:r>
            <a:br>
              <a:rPr lang="fr-FR" sz="480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endParaRPr lang="fr-FR" sz="4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EA6DB96-F6FB-5E4F-BD15-2B0272F7E8E9}"/>
              </a:ext>
            </a:extLst>
          </p:cNvPr>
          <p:cNvSpPr txBox="1"/>
          <p:nvPr/>
        </p:nvSpPr>
        <p:spPr>
          <a:xfrm>
            <a:off x="1685925" y="2857732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Niveau : [</a:t>
            </a:r>
            <a:r>
              <a:rPr lang="fr-FR" dirty="0"/>
              <a:t>1ère ST2S</a:t>
            </a:r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] </a:t>
            </a:r>
            <a:endParaRPr lang="fr-FR" dirty="0"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095F97E-1843-604A-8515-61FBDEB8FEA7}"/>
              </a:ext>
            </a:extLst>
          </p:cNvPr>
          <p:cNvSpPr txBox="1"/>
          <p:nvPr/>
        </p:nvSpPr>
        <p:spPr>
          <a:xfrm>
            <a:off x="0" y="208735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Mettre en œuvre un protocole expérimental pour mesurer le pH d’une solution aqueuse</a:t>
            </a:r>
            <a:br>
              <a:rPr lang="fr-FR" dirty="0"/>
            </a:br>
            <a:endParaRPr lang="fr-FR" dirty="0">
              <a:effectLst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0D983BD-A628-334E-B6B5-C17E36D8D8F8}"/>
              </a:ext>
            </a:extLst>
          </p:cNvPr>
          <p:cNvSpPr txBox="1"/>
          <p:nvPr/>
        </p:nvSpPr>
        <p:spPr>
          <a:xfrm>
            <a:off x="1685925" y="3752165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Prérequis :  </a:t>
            </a:r>
            <a:endParaRPr lang="fr-FR" dirty="0"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91D1459-3D93-AF4D-9301-CD7220FB656B}"/>
              </a:ext>
            </a:extLst>
          </p:cNvPr>
          <p:cNvSpPr txBox="1"/>
          <p:nvPr/>
        </p:nvSpPr>
        <p:spPr>
          <a:xfrm>
            <a:off x="3043237" y="3752165"/>
            <a:ext cx="80295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Notion de proton</a:t>
            </a:r>
          </a:p>
          <a:p>
            <a:pPr marL="285750" indent="-285750">
              <a:buFontTx/>
              <a:buChar char="-"/>
            </a:pPr>
            <a:r>
              <a:rPr lang="fr-FR" dirty="0"/>
              <a:t>Notion de Solvants et Soluté (</a:t>
            </a:r>
            <a:r>
              <a:rPr lang="fr-FR" dirty="0" err="1"/>
              <a:t>aq</a:t>
            </a:r>
            <a:r>
              <a:rPr lang="fr-FR" dirty="0"/>
              <a:t>) 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8171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3A670636-6291-EACE-8927-942EED60F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FR" sz="3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Exemple d’une étiquette de produit chimique (Acétone)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4D00D6D-A54C-C8B4-00EC-175567876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386" y="1579276"/>
            <a:ext cx="7213899" cy="498140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4148B63-B516-0FF5-5F07-A85D3097DBE6}"/>
              </a:ext>
            </a:extLst>
          </p:cNvPr>
          <p:cNvSpPr txBox="1"/>
          <p:nvPr/>
        </p:nvSpPr>
        <p:spPr>
          <a:xfrm>
            <a:off x="10344585" y="6560679"/>
            <a:ext cx="1864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>
                <a:latin typeface="Helvetica" pitchFamily="2" charset="0"/>
              </a:rPr>
              <a:t>Source : IRNS</a:t>
            </a:r>
          </a:p>
        </p:txBody>
      </p:sp>
    </p:spTree>
    <p:extLst>
      <p:ext uri="{BB962C8B-B14F-4D97-AF65-F5344CB8AC3E}">
        <p14:creationId xmlns:p14="http://schemas.microsoft.com/office/powerpoint/2010/main" val="205395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3A670636-6291-EACE-8927-942EED60F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FR" sz="3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Que faire en cas d’accident ?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1F0AC7D-4361-3524-CDCC-EF245550F51D}"/>
              </a:ext>
            </a:extLst>
          </p:cNvPr>
          <p:cNvSpPr txBox="1"/>
          <p:nvPr/>
        </p:nvSpPr>
        <p:spPr>
          <a:xfrm>
            <a:off x="838200" y="1851514"/>
            <a:ext cx="102780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Helvetica" pitchFamily="2" charset="0"/>
              </a:rPr>
              <a:t>Contact avec la peau :</a:t>
            </a:r>
          </a:p>
          <a:p>
            <a:r>
              <a:rPr lang="fr-FR" sz="2000" dirty="0">
                <a:latin typeface="Helvetica" pitchFamily="2" charset="0"/>
              </a:rPr>
              <a:t>Laver abondamment à l’eau après avoir enlevé le vêtement contaminé. </a:t>
            </a:r>
          </a:p>
          <a:p>
            <a:endParaRPr lang="fr-FR" sz="2000" dirty="0">
              <a:latin typeface="Helvetica" pitchFamily="2" charset="0"/>
            </a:endParaRPr>
          </a:p>
          <a:p>
            <a:endParaRPr lang="fr-FR" sz="2000" dirty="0">
              <a:latin typeface="Helvetica" pitchFamily="2" charset="0"/>
            </a:endParaRPr>
          </a:p>
          <a:p>
            <a:endParaRPr lang="fr-FR" sz="2000" dirty="0">
              <a:latin typeface="Helvetica" pitchFamily="2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BD26FFD-BF33-4BC6-635B-98E77606F6C7}"/>
              </a:ext>
            </a:extLst>
          </p:cNvPr>
          <p:cNvSpPr txBox="1"/>
          <p:nvPr/>
        </p:nvSpPr>
        <p:spPr>
          <a:xfrm>
            <a:off x="838200" y="2637432"/>
            <a:ext cx="102780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Helvetica" pitchFamily="2" charset="0"/>
              </a:rPr>
              <a:t>Contact avec les yeux :</a:t>
            </a:r>
          </a:p>
          <a:p>
            <a:r>
              <a:rPr lang="fr-FR" sz="2000" dirty="0">
                <a:latin typeface="Helvetica" pitchFamily="2" charset="0"/>
              </a:rPr>
              <a:t>Rincer abondamment à l’eau en maintenant les paupières bien écartées, utiliser un rince-œil si disponible</a:t>
            </a:r>
          </a:p>
          <a:p>
            <a:endParaRPr lang="fr-FR" sz="2000" dirty="0">
              <a:latin typeface="Helvetica" pitchFamily="2" charset="0"/>
            </a:endParaRPr>
          </a:p>
          <a:p>
            <a:endParaRPr lang="fr-FR" sz="2000" dirty="0">
              <a:latin typeface="Helvetica" pitchFamily="2" charset="0"/>
            </a:endParaRPr>
          </a:p>
          <a:p>
            <a:endParaRPr lang="fr-FR" sz="2000" dirty="0">
              <a:latin typeface="Helvetica" pitchFamily="2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0852440-7441-867B-ECAA-4808788B6B6D}"/>
              </a:ext>
            </a:extLst>
          </p:cNvPr>
          <p:cNvSpPr txBox="1"/>
          <p:nvPr/>
        </p:nvSpPr>
        <p:spPr>
          <a:xfrm>
            <a:off x="838200" y="3760816"/>
            <a:ext cx="102780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Helvetica" pitchFamily="2" charset="0"/>
              </a:rPr>
              <a:t>Inhalation :</a:t>
            </a:r>
          </a:p>
          <a:p>
            <a:r>
              <a:rPr lang="fr-FR" sz="2000" dirty="0">
                <a:latin typeface="Helvetica" pitchFamily="2" charset="0"/>
              </a:rPr>
              <a:t>Faire respirer de l’air frais </a:t>
            </a:r>
          </a:p>
          <a:p>
            <a:endParaRPr lang="fr-FR" sz="2000" dirty="0">
              <a:latin typeface="Helvetica" pitchFamily="2" charset="0"/>
            </a:endParaRPr>
          </a:p>
          <a:p>
            <a:endParaRPr lang="fr-FR" sz="2000" dirty="0">
              <a:latin typeface="Helvetica" pitchFamily="2" charset="0"/>
            </a:endParaRPr>
          </a:p>
          <a:p>
            <a:endParaRPr lang="fr-FR" sz="2000" dirty="0">
              <a:latin typeface="Helvetica" pitchFamily="2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159E9F9-D812-4FE1-BC99-D44B10C91DCB}"/>
              </a:ext>
            </a:extLst>
          </p:cNvPr>
          <p:cNvSpPr txBox="1"/>
          <p:nvPr/>
        </p:nvSpPr>
        <p:spPr>
          <a:xfrm>
            <a:off x="838200" y="5361253"/>
            <a:ext cx="102780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Helvetica" pitchFamily="2" charset="0"/>
              </a:rPr>
              <a:t>Dès que le cas est grave :</a:t>
            </a:r>
          </a:p>
          <a:p>
            <a:r>
              <a:rPr lang="fr-FR" sz="2000" dirty="0">
                <a:latin typeface="Helvetica" pitchFamily="2" charset="0"/>
              </a:rPr>
              <a:t>Appeler un </a:t>
            </a:r>
            <a:r>
              <a:rPr lang="fr-FR" sz="2000" dirty="0" err="1">
                <a:latin typeface="Helvetica" pitchFamily="2" charset="0"/>
              </a:rPr>
              <a:t>medecin</a:t>
            </a:r>
            <a:r>
              <a:rPr lang="fr-FR" sz="2000" dirty="0">
                <a:latin typeface="Helvetica" pitchFamily="2" charset="0"/>
              </a:rPr>
              <a:t> ou le SAMU (15)</a:t>
            </a:r>
          </a:p>
          <a:p>
            <a:endParaRPr lang="fr-FR" sz="2000" dirty="0">
              <a:latin typeface="Helvetica" pitchFamily="2" charset="0"/>
            </a:endParaRPr>
          </a:p>
          <a:p>
            <a:endParaRPr lang="fr-FR" sz="2000" dirty="0">
              <a:latin typeface="Helvetica" pitchFamily="2" charset="0"/>
            </a:endParaRPr>
          </a:p>
          <a:p>
            <a:endParaRPr lang="fr-FR" sz="2000" dirty="0">
              <a:latin typeface="Helvetica" pitchFamily="2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1A8101D-37F3-AF75-B8BD-1F44A3D61504}"/>
              </a:ext>
            </a:extLst>
          </p:cNvPr>
          <p:cNvSpPr txBox="1"/>
          <p:nvPr/>
        </p:nvSpPr>
        <p:spPr>
          <a:xfrm>
            <a:off x="838200" y="4578852"/>
            <a:ext cx="102780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Helvetica" pitchFamily="2" charset="0"/>
              </a:rPr>
              <a:t>Ingestion :</a:t>
            </a:r>
          </a:p>
          <a:p>
            <a:r>
              <a:rPr lang="fr-FR" sz="2000" dirty="0">
                <a:latin typeface="Helvetica" pitchFamily="2" charset="0"/>
              </a:rPr>
              <a:t>Faire boire beaucoup d’eau, ne pas tenter de vomir</a:t>
            </a:r>
          </a:p>
          <a:p>
            <a:endParaRPr lang="fr-FR" sz="2000" dirty="0">
              <a:latin typeface="Helvetica" pitchFamily="2" charset="0"/>
            </a:endParaRPr>
          </a:p>
          <a:p>
            <a:endParaRPr lang="fr-FR" sz="2000" dirty="0">
              <a:latin typeface="Helvetica" pitchFamily="2" charset="0"/>
            </a:endParaRPr>
          </a:p>
          <a:p>
            <a:endParaRPr lang="fr-FR" sz="20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873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3A670636-6291-EACE-8927-942EED60F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FR" sz="3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Détermination du pH de plusieurs solutions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60BD2529-7C1F-59FE-ACAD-74367446D98A}"/>
              </a:ext>
            </a:extLst>
          </p:cNvPr>
          <p:cNvCxnSpPr/>
          <p:nvPr/>
        </p:nvCxnSpPr>
        <p:spPr>
          <a:xfrm>
            <a:off x="4235825" y="2850776"/>
            <a:ext cx="0" cy="215153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5661A57A-F80E-A68C-CE7A-585272996AF6}"/>
              </a:ext>
            </a:extLst>
          </p:cNvPr>
          <p:cNvCxnSpPr>
            <a:cxnSpLocks/>
          </p:cNvCxnSpPr>
          <p:nvPr/>
        </p:nvCxnSpPr>
        <p:spPr>
          <a:xfrm flipH="1">
            <a:off x="3760696" y="5002306"/>
            <a:ext cx="950259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8EECD1B7-23D7-F773-5922-33B909D990FE}"/>
              </a:ext>
            </a:extLst>
          </p:cNvPr>
          <p:cNvCxnSpPr>
            <a:cxnSpLocks/>
          </p:cNvCxnSpPr>
          <p:nvPr/>
        </p:nvCxnSpPr>
        <p:spPr>
          <a:xfrm flipH="1">
            <a:off x="4235825" y="3429000"/>
            <a:ext cx="1371601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25A28F39-7DEF-06D6-61D3-FB50C9BBD52A}"/>
              </a:ext>
            </a:extLst>
          </p:cNvPr>
          <p:cNvCxnSpPr>
            <a:cxnSpLocks/>
          </p:cNvCxnSpPr>
          <p:nvPr/>
        </p:nvCxnSpPr>
        <p:spPr>
          <a:xfrm>
            <a:off x="5360897" y="3254186"/>
            <a:ext cx="0" cy="1075765"/>
          </a:xfrm>
          <a:prstGeom prst="line">
            <a:avLst/>
          </a:prstGeom>
          <a:ln w="349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5E85FCBE-8AE7-BBE6-E336-3E107448C775}"/>
              </a:ext>
            </a:extLst>
          </p:cNvPr>
          <p:cNvCxnSpPr>
            <a:cxnSpLocks/>
          </p:cNvCxnSpPr>
          <p:nvPr/>
        </p:nvCxnSpPr>
        <p:spPr>
          <a:xfrm>
            <a:off x="5159190" y="3254186"/>
            <a:ext cx="0" cy="1075765"/>
          </a:xfrm>
          <a:prstGeom prst="line">
            <a:avLst/>
          </a:prstGeom>
          <a:ln w="349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724E18A2-1570-E9F8-FFB6-F00B882F21C4}"/>
              </a:ext>
            </a:extLst>
          </p:cNvPr>
          <p:cNvCxnSpPr>
            <a:cxnSpLocks/>
          </p:cNvCxnSpPr>
          <p:nvPr/>
        </p:nvCxnSpPr>
        <p:spPr>
          <a:xfrm flipH="1">
            <a:off x="4929374" y="4082589"/>
            <a:ext cx="4484" cy="914399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650C1CE8-13E3-7FED-87FC-385BB13DC5BA}"/>
              </a:ext>
            </a:extLst>
          </p:cNvPr>
          <p:cNvCxnSpPr>
            <a:cxnSpLocks/>
          </p:cNvCxnSpPr>
          <p:nvPr/>
        </p:nvCxnSpPr>
        <p:spPr>
          <a:xfrm>
            <a:off x="5593982" y="4100518"/>
            <a:ext cx="0" cy="89647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54B24B5D-DABC-0AC7-F23A-4A335C26A810}"/>
              </a:ext>
            </a:extLst>
          </p:cNvPr>
          <p:cNvCxnSpPr>
            <a:cxnSpLocks/>
          </p:cNvCxnSpPr>
          <p:nvPr/>
        </p:nvCxnSpPr>
        <p:spPr>
          <a:xfrm>
            <a:off x="4921625" y="4984377"/>
            <a:ext cx="672357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191DBAE4-BF10-B4B1-C748-5505A0CE2F94}"/>
              </a:ext>
            </a:extLst>
          </p:cNvPr>
          <p:cNvSpPr/>
          <p:nvPr/>
        </p:nvSpPr>
        <p:spPr>
          <a:xfrm>
            <a:off x="7633450" y="4329951"/>
            <a:ext cx="1456753" cy="6902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173E94F5-8307-DD60-C6D9-773E0A20A06E}"/>
              </a:ext>
            </a:extLst>
          </p:cNvPr>
          <p:cNvSpPr txBox="1"/>
          <p:nvPr/>
        </p:nvSpPr>
        <p:spPr>
          <a:xfrm>
            <a:off x="7727933" y="4490427"/>
            <a:ext cx="1362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Helvetica" pitchFamily="2" charset="0"/>
              </a:rPr>
              <a:t>pH-mètre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3" name="Encre 22">
                <a:extLst>
                  <a:ext uri="{FF2B5EF4-FFF2-40B4-BE49-F238E27FC236}">
                    <a16:creationId xmlns:a16="http://schemas.microsoft.com/office/drawing/2014/main" id="{56C8D2C4-21DC-49E7-6C5C-477138FA5B76}"/>
                  </a:ext>
                </a:extLst>
              </p14:cNvPr>
              <p14:cNvContentPartPr/>
              <p14:nvPr/>
            </p14:nvContentPartPr>
            <p14:xfrm>
              <a:off x="5365060" y="2804500"/>
              <a:ext cx="2333160" cy="1532160"/>
            </p14:xfrm>
          </p:contentPart>
        </mc:Choice>
        <mc:Fallback>
          <p:pic>
            <p:nvPicPr>
              <p:cNvPr id="23" name="Encre 22">
                <a:extLst>
                  <a:ext uri="{FF2B5EF4-FFF2-40B4-BE49-F238E27FC236}">
                    <a16:creationId xmlns:a16="http://schemas.microsoft.com/office/drawing/2014/main" id="{56C8D2C4-21DC-49E7-6C5C-477138FA5B7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60740" y="2800180"/>
                <a:ext cx="2341800" cy="154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6" name="Encre 25">
                <a:extLst>
                  <a:ext uri="{FF2B5EF4-FFF2-40B4-BE49-F238E27FC236}">
                    <a16:creationId xmlns:a16="http://schemas.microsoft.com/office/drawing/2014/main" id="{7C03028C-4B2E-C7D2-4887-0C6E99FD87E0}"/>
                  </a:ext>
                </a:extLst>
              </p14:cNvPr>
              <p14:cNvContentPartPr/>
              <p14:nvPr/>
            </p14:nvContentPartPr>
            <p14:xfrm>
              <a:off x="5173540" y="2576260"/>
              <a:ext cx="2772360" cy="1751760"/>
            </p14:xfrm>
          </p:contentPart>
        </mc:Choice>
        <mc:Fallback>
          <p:pic>
            <p:nvPicPr>
              <p:cNvPr id="26" name="Encre 25">
                <a:extLst>
                  <a:ext uri="{FF2B5EF4-FFF2-40B4-BE49-F238E27FC236}">
                    <a16:creationId xmlns:a16="http://schemas.microsoft.com/office/drawing/2014/main" id="{7C03028C-4B2E-C7D2-4887-0C6E99FD87E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69220" y="2571940"/>
                <a:ext cx="2781000" cy="1760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e 32">
            <a:extLst>
              <a:ext uri="{FF2B5EF4-FFF2-40B4-BE49-F238E27FC236}">
                <a16:creationId xmlns:a16="http://schemas.microsoft.com/office/drawing/2014/main" id="{5E70173B-8D45-A307-BC90-1C4AEA33AADB}"/>
              </a:ext>
            </a:extLst>
          </p:cNvPr>
          <p:cNvGrpSpPr/>
          <p:nvPr/>
        </p:nvGrpSpPr>
        <p:grpSpPr>
          <a:xfrm>
            <a:off x="5351914" y="4321789"/>
            <a:ext cx="17640" cy="360"/>
            <a:chOff x="5351914" y="4321789"/>
            <a:chExt cx="17640" cy="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28" name="Encre 27">
                  <a:extLst>
                    <a:ext uri="{FF2B5EF4-FFF2-40B4-BE49-F238E27FC236}">
                      <a16:creationId xmlns:a16="http://schemas.microsoft.com/office/drawing/2014/main" id="{76C859BE-EF32-A09D-58E6-7EFF39BB9D3D}"/>
                    </a:ext>
                  </a:extLst>
                </p14:cNvPr>
                <p14:cNvContentPartPr/>
                <p14:nvPr/>
              </p14:nvContentPartPr>
              <p14:xfrm>
                <a:off x="5353354" y="4321789"/>
                <a:ext cx="360" cy="360"/>
              </p14:xfrm>
            </p:contentPart>
          </mc:Choice>
          <mc:Fallback>
            <p:pic>
              <p:nvPicPr>
                <p:cNvPr id="28" name="Encre 27">
                  <a:extLst>
                    <a:ext uri="{FF2B5EF4-FFF2-40B4-BE49-F238E27FC236}">
                      <a16:creationId xmlns:a16="http://schemas.microsoft.com/office/drawing/2014/main" id="{76C859BE-EF32-A09D-58E6-7EFF39BB9D3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344714" y="431314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29" name="Encre 28">
                  <a:extLst>
                    <a:ext uri="{FF2B5EF4-FFF2-40B4-BE49-F238E27FC236}">
                      <a16:creationId xmlns:a16="http://schemas.microsoft.com/office/drawing/2014/main" id="{3AE81283-5C83-2035-D679-B290171FB334}"/>
                    </a:ext>
                  </a:extLst>
                </p14:cNvPr>
                <p14:cNvContentPartPr/>
                <p14:nvPr/>
              </p14:nvContentPartPr>
              <p14:xfrm>
                <a:off x="5356954" y="4321789"/>
                <a:ext cx="360" cy="360"/>
              </p14:xfrm>
            </p:contentPart>
          </mc:Choice>
          <mc:Fallback>
            <p:pic>
              <p:nvPicPr>
                <p:cNvPr id="29" name="Encre 28">
                  <a:extLst>
                    <a:ext uri="{FF2B5EF4-FFF2-40B4-BE49-F238E27FC236}">
                      <a16:creationId xmlns:a16="http://schemas.microsoft.com/office/drawing/2014/main" id="{3AE81283-5C83-2035-D679-B290171FB33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347954" y="431314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30" name="Encre 29">
                  <a:extLst>
                    <a:ext uri="{FF2B5EF4-FFF2-40B4-BE49-F238E27FC236}">
                      <a16:creationId xmlns:a16="http://schemas.microsoft.com/office/drawing/2014/main" id="{C31424F5-12CC-B8F1-3FB2-453C0CFA66E9}"/>
                    </a:ext>
                  </a:extLst>
                </p14:cNvPr>
                <p14:cNvContentPartPr/>
                <p14:nvPr/>
              </p14:nvContentPartPr>
              <p14:xfrm>
                <a:off x="5369194" y="4321789"/>
                <a:ext cx="360" cy="360"/>
              </p14:xfrm>
            </p:contentPart>
          </mc:Choice>
          <mc:Fallback>
            <p:pic>
              <p:nvPicPr>
                <p:cNvPr id="30" name="Encre 29">
                  <a:extLst>
                    <a:ext uri="{FF2B5EF4-FFF2-40B4-BE49-F238E27FC236}">
                      <a16:creationId xmlns:a16="http://schemas.microsoft.com/office/drawing/2014/main" id="{C31424F5-12CC-B8F1-3FB2-453C0CFA66E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360194" y="431278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31" name="Encre 30">
                  <a:extLst>
                    <a:ext uri="{FF2B5EF4-FFF2-40B4-BE49-F238E27FC236}">
                      <a16:creationId xmlns:a16="http://schemas.microsoft.com/office/drawing/2014/main" id="{BBE89414-1D9A-FD36-A710-0248E37F1336}"/>
                    </a:ext>
                  </a:extLst>
                </p14:cNvPr>
                <p14:cNvContentPartPr/>
                <p14:nvPr/>
              </p14:nvContentPartPr>
              <p14:xfrm>
                <a:off x="5369194" y="4321789"/>
                <a:ext cx="360" cy="360"/>
              </p14:xfrm>
            </p:contentPart>
          </mc:Choice>
          <mc:Fallback>
            <p:pic>
              <p:nvPicPr>
                <p:cNvPr id="31" name="Encre 30">
                  <a:extLst>
                    <a:ext uri="{FF2B5EF4-FFF2-40B4-BE49-F238E27FC236}">
                      <a16:creationId xmlns:a16="http://schemas.microsoft.com/office/drawing/2014/main" id="{BBE89414-1D9A-FD36-A710-0248E37F133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360194" y="431278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32" name="Encre 31">
                  <a:extLst>
                    <a:ext uri="{FF2B5EF4-FFF2-40B4-BE49-F238E27FC236}">
                      <a16:creationId xmlns:a16="http://schemas.microsoft.com/office/drawing/2014/main" id="{02F317CF-099B-2292-B869-70B8A4781952}"/>
                    </a:ext>
                  </a:extLst>
                </p14:cNvPr>
                <p14:cNvContentPartPr/>
                <p14:nvPr/>
              </p14:nvContentPartPr>
              <p14:xfrm>
                <a:off x="5351914" y="4321789"/>
                <a:ext cx="360" cy="360"/>
              </p14:xfrm>
            </p:contentPart>
          </mc:Choice>
          <mc:Fallback>
            <p:pic>
              <p:nvPicPr>
                <p:cNvPr id="32" name="Encre 31">
                  <a:extLst>
                    <a:ext uri="{FF2B5EF4-FFF2-40B4-BE49-F238E27FC236}">
                      <a16:creationId xmlns:a16="http://schemas.microsoft.com/office/drawing/2014/main" id="{02F317CF-099B-2292-B869-70B8A478195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342914" y="431278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4" name="Ellipse 33">
            <a:extLst>
              <a:ext uri="{FF2B5EF4-FFF2-40B4-BE49-F238E27FC236}">
                <a16:creationId xmlns:a16="http://schemas.microsoft.com/office/drawing/2014/main" id="{5763221F-17B3-56BA-C5CD-6663A35B6912}"/>
              </a:ext>
            </a:extLst>
          </p:cNvPr>
          <p:cNvSpPr/>
          <p:nvPr/>
        </p:nvSpPr>
        <p:spPr>
          <a:xfrm rot="6108466">
            <a:off x="5320243" y="4283128"/>
            <a:ext cx="75853" cy="7250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C421473E-6860-EF19-4554-D43F893D3EAD}"/>
              </a:ext>
            </a:extLst>
          </p:cNvPr>
          <p:cNvSpPr txBox="1"/>
          <p:nvPr/>
        </p:nvSpPr>
        <p:spPr>
          <a:xfrm>
            <a:off x="3484157" y="2479624"/>
            <a:ext cx="1503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Helvetica" pitchFamily="2" charset="0"/>
              </a:rPr>
              <a:t>Potence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7C135633-BDA9-F60A-C208-E49844EF2C79}"/>
              </a:ext>
            </a:extLst>
          </p:cNvPr>
          <p:cNvSpPr txBox="1"/>
          <p:nvPr/>
        </p:nvSpPr>
        <p:spPr>
          <a:xfrm>
            <a:off x="4855758" y="5014586"/>
            <a:ext cx="1503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Helvetica" pitchFamily="2" charset="0"/>
              </a:rPr>
              <a:t>Bécher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A63A8449-600E-030C-0EAF-61A7A1C63738}"/>
              </a:ext>
            </a:extLst>
          </p:cNvPr>
          <p:cNvSpPr txBox="1"/>
          <p:nvPr/>
        </p:nvSpPr>
        <p:spPr>
          <a:xfrm>
            <a:off x="5212848" y="3530281"/>
            <a:ext cx="145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Electrodes du pH-mètre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73BF57E3-4EB5-01C1-00D2-2BEE218BF703}"/>
              </a:ext>
            </a:extLst>
          </p:cNvPr>
          <p:cNvSpPr txBox="1"/>
          <p:nvPr/>
        </p:nvSpPr>
        <p:spPr>
          <a:xfrm>
            <a:off x="838200" y="2053652"/>
            <a:ext cx="2645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Helvetica" pitchFamily="2" charset="0"/>
              </a:rPr>
              <a:t>Schéma du montage :</a:t>
            </a:r>
          </a:p>
        </p:txBody>
      </p:sp>
    </p:spTree>
    <p:extLst>
      <p:ext uri="{BB962C8B-B14F-4D97-AF65-F5344CB8AC3E}">
        <p14:creationId xmlns:p14="http://schemas.microsoft.com/office/powerpoint/2010/main" val="1162276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3A670636-6291-EACE-8927-942EED60F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FR" sz="3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Classement du pH des produits du quotidien : </a:t>
            </a: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D07A4E06-BAB9-2A67-7C2A-B1F26EBEDB67}"/>
              </a:ext>
            </a:extLst>
          </p:cNvPr>
          <p:cNvCxnSpPr/>
          <p:nvPr/>
        </p:nvCxnSpPr>
        <p:spPr>
          <a:xfrm>
            <a:off x="1972235" y="4016188"/>
            <a:ext cx="799651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43D8FFD4-0305-EC8E-8152-3D5A187D4D76}"/>
              </a:ext>
            </a:extLst>
          </p:cNvPr>
          <p:cNvSpPr txBox="1"/>
          <p:nvPr/>
        </p:nvSpPr>
        <p:spPr>
          <a:xfrm>
            <a:off x="9968753" y="3831522"/>
            <a:ext cx="753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pH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20BC6A94-052F-7695-5826-0D5B04C78CA7}"/>
              </a:ext>
            </a:extLst>
          </p:cNvPr>
          <p:cNvCxnSpPr>
            <a:cxnSpLocks/>
          </p:cNvCxnSpPr>
          <p:nvPr/>
        </p:nvCxnSpPr>
        <p:spPr>
          <a:xfrm>
            <a:off x="6096000" y="3921487"/>
            <a:ext cx="0" cy="190245"/>
          </a:xfrm>
          <a:prstGeom prst="straightConnector1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323D52D6-BBAF-1817-4540-77CFFE7F8A1A}"/>
              </a:ext>
            </a:extLst>
          </p:cNvPr>
          <p:cNvSpPr txBox="1"/>
          <p:nvPr/>
        </p:nvSpPr>
        <p:spPr>
          <a:xfrm>
            <a:off x="4733365" y="3112594"/>
            <a:ext cx="2725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Solutions neutres pH = 7</a:t>
            </a: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E1CE71F2-2890-A068-3A42-CD622F505BE3}"/>
              </a:ext>
            </a:extLst>
          </p:cNvPr>
          <p:cNvCxnSpPr>
            <a:cxnSpLocks/>
          </p:cNvCxnSpPr>
          <p:nvPr/>
        </p:nvCxnSpPr>
        <p:spPr>
          <a:xfrm>
            <a:off x="6096000" y="3512818"/>
            <a:ext cx="0" cy="31870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EA70B7C6-2F3E-696E-FEC6-4C23BA71DB8B}"/>
              </a:ext>
            </a:extLst>
          </p:cNvPr>
          <p:cNvCxnSpPr>
            <a:cxnSpLocks/>
          </p:cNvCxnSpPr>
          <p:nvPr/>
        </p:nvCxnSpPr>
        <p:spPr>
          <a:xfrm>
            <a:off x="9507648" y="3921065"/>
            <a:ext cx="0" cy="190245"/>
          </a:xfrm>
          <a:prstGeom prst="straightConnector1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7FD529AC-EEBD-B083-1852-98BF982381F4}"/>
              </a:ext>
            </a:extLst>
          </p:cNvPr>
          <p:cNvCxnSpPr>
            <a:cxnSpLocks/>
          </p:cNvCxnSpPr>
          <p:nvPr/>
        </p:nvCxnSpPr>
        <p:spPr>
          <a:xfrm>
            <a:off x="2426329" y="3921065"/>
            <a:ext cx="0" cy="190245"/>
          </a:xfrm>
          <a:prstGeom prst="straightConnector1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97A5A12D-67F7-8AA3-95BF-C80F18387AD4}"/>
              </a:ext>
            </a:extLst>
          </p:cNvPr>
          <p:cNvSpPr txBox="1"/>
          <p:nvPr/>
        </p:nvSpPr>
        <p:spPr>
          <a:xfrm>
            <a:off x="9314193" y="4110889"/>
            <a:ext cx="753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14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037567E3-D38E-4EF1-ACA6-6EDE85C5529C}"/>
              </a:ext>
            </a:extLst>
          </p:cNvPr>
          <p:cNvSpPr txBox="1"/>
          <p:nvPr/>
        </p:nvSpPr>
        <p:spPr>
          <a:xfrm>
            <a:off x="2278003" y="4142149"/>
            <a:ext cx="753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0</a:t>
            </a:r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FB4DCC75-869A-EB3F-82D9-E0A5FA63E806}"/>
              </a:ext>
            </a:extLst>
          </p:cNvPr>
          <p:cNvCxnSpPr>
            <a:cxnSpLocks/>
          </p:cNvCxnSpPr>
          <p:nvPr/>
        </p:nvCxnSpPr>
        <p:spPr>
          <a:xfrm flipH="1">
            <a:off x="6096000" y="4016187"/>
            <a:ext cx="3411648" cy="0"/>
          </a:xfrm>
          <a:prstGeom prst="straightConnector1">
            <a:avLst/>
          </a:prstGeom>
          <a:ln w="28575">
            <a:solidFill>
              <a:schemeClr val="accent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5678EF70-B40C-B1B4-0A14-7E4121EDE2B0}"/>
              </a:ext>
            </a:extLst>
          </p:cNvPr>
          <p:cNvCxnSpPr>
            <a:cxnSpLocks/>
          </p:cNvCxnSpPr>
          <p:nvPr/>
        </p:nvCxnSpPr>
        <p:spPr>
          <a:xfrm flipH="1">
            <a:off x="2426329" y="4016187"/>
            <a:ext cx="3669671" cy="0"/>
          </a:xfrm>
          <a:prstGeom prst="straightConnector1">
            <a:avLst/>
          </a:prstGeom>
          <a:ln w="28575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>
            <a:extLst>
              <a:ext uri="{FF2B5EF4-FFF2-40B4-BE49-F238E27FC236}">
                <a16:creationId xmlns:a16="http://schemas.microsoft.com/office/drawing/2014/main" id="{5EE87245-8DE1-481C-93CC-CEA78180A1A6}"/>
              </a:ext>
            </a:extLst>
          </p:cNvPr>
          <p:cNvSpPr txBox="1"/>
          <p:nvPr/>
        </p:nvSpPr>
        <p:spPr>
          <a:xfrm>
            <a:off x="5989294" y="4422859"/>
            <a:ext cx="2725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6"/>
                </a:solidFill>
              </a:rPr>
              <a:t>Solutions basiques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D8494FA7-E3D1-4546-D963-A228AE45C31C}"/>
              </a:ext>
            </a:extLst>
          </p:cNvPr>
          <p:cNvSpPr txBox="1"/>
          <p:nvPr/>
        </p:nvSpPr>
        <p:spPr>
          <a:xfrm>
            <a:off x="2474800" y="3580024"/>
            <a:ext cx="1085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C00000"/>
                </a:solidFill>
                <a:latin typeface="Helvetica" pitchFamily="2" charset="0"/>
              </a:rPr>
              <a:t>Vinaigre</a:t>
            </a:r>
            <a:r>
              <a:rPr lang="fr-FR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1A8575E6-CF22-696A-BEB8-08A9466A868E}"/>
              </a:ext>
            </a:extLst>
          </p:cNvPr>
          <p:cNvSpPr txBox="1"/>
          <p:nvPr/>
        </p:nvSpPr>
        <p:spPr>
          <a:xfrm>
            <a:off x="3815723" y="4422859"/>
            <a:ext cx="2725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C00000"/>
                </a:solidFill>
              </a:rPr>
              <a:t>pH &lt; 7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C86DD0EF-4609-5545-3D71-D294F428A422}"/>
              </a:ext>
            </a:extLst>
          </p:cNvPr>
          <p:cNvSpPr txBox="1"/>
          <p:nvPr/>
        </p:nvSpPr>
        <p:spPr>
          <a:xfrm>
            <a:off x="7447828" y="4432358"/>
            <a:ext cx="2725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6"/>
                </a:solidFill>
              </a:rPr>
              <a:t>pH &gt; 7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828F0AD-1379-3BAB-10CA-BB5D5722A0A1}"/>
              </a:ext>
            </a:extLst>
          </p:cNvPr>
          <p:cNvSpPr txBox="1"/>
          <p:nvPr/>
        </p:nvSpPr>
        <p:spPr>
          <a:xfrm>
            <a:off x="3289307" y="3580023"/>
            <a:ext cx="1085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C00000"/>
                </a:solidFill>
                <a:latin typeface="Helvetica" pitchFamily="2" charset="0"/>
              </a:rPr>
              <a:t>Coca</a:t>
            </a:r>
            <a:r>
              <a:rPr lang="fr-FR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DD3F3C8B-5E33-C764-7933-5512C9534EAE}"/>
              </a:ext>
            </a:extLst>
          </p:cNvPr>
          <p:cNvSpPr txBox="1"/>
          <p:nvPr/>
        </p:nvSpPr>
        <p:spPr>
          <a:xfrm>
            <a:off x="4021759" y="3608832"/>
            <a:ext cx="1494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C00000"/>
                </a:solidFill>
                <a:latin typeface="Helvetica" pitchFamily="2" charset="0"/>
              </a:rPr>
              <a:t>Jus d’orange </a:t>
            </a: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B2DB7451-3E98-E6D0-44C2-76C51E408D0E}"/>
              </a:ext>
            </a:extLst>
          </p:cNvPr>
          <p:cNvCxnSpPr>
            <a:cxnSpLocks/>
          </p:cNvCxnSpPr>
          <p:nvPr/>
        </p:nvCxnSpPr>
        <p:spPr>
          <a:xfrm>
            <a:off x="3031039" y="3933721"/>
            <a:ext cx="0" cy="190245"/>
          </a:xfrm>
          <a:prstGeom prst="straightConnector1">
            <a:avLst/>
          </a:prstGeom>
          <a:ln w="28575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4EB085A5-1A57-F357-6913-4151FB6A1A91}"/>
              </a:ext>
            </a:extLst>
          </p:cNvPr>
          <p:cNvCxnSpPr>
            <a:cxnSpLocks/>
          </p:cNvCxnSpPr>
          <p:nvPr/>
        </p:nvCxnSpPr>
        <p:spPr>
          <a:xfrm>
            <a:off x="3832234" y="3933722"/>
            <a:ext cx="0" cy="190245"/>
          </a:xfrm>
          <a:prstGeom prst="straightConnector1">
            <a:avLst/>
          </a:prstGeom>
          <a:ln w="28575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C5FC236D-CC4C-1EDB-0018-633002C9234C}"/>
              </a:ext>
            </a:extLst>
          </p:cNvPr>
          <p:cNvCxnSpPr>
            <a:cxnSpLocks/>
          </p:cNvCxnSpPr>
          <p:nvPr/>
        </p:nvCxnSpPr>
        <p:spPr>
          <a:xfrm>
            <a:off x="4791759" y="3921064"/>
            <a:ext cx="0" cy="190245"/>
          </a:xfrm>
          <a:prstGeom prst="straightConnector1">
            <a:avLst/>
          </a:prstGeom>
          <a:ln w="28575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EDA7F809-8310-2B9F-F434-BB92DB913ADC}"/>
              </a:ext>
            </a:extLst>
          </p:cNvPr>
          <p:cNvSpPr txBox="1"/>
          <p:nvPr/>
        </p:nvSpPr>
        <p:spPr>
          <a:xfrm>
            <a:off x="2357189" y="4422859"/>
            <a:ext cx="2725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C00000"/>
                </a:solidFill>
              </a:rPr>
              <a:t>Solutions acides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4A7664CA-F6FA-9C66-F208-4962FC4CF988}"/>
              </a:ext>
            </a:extLst>
          </p:cNvPr>
          <p:cNvSpPr txBox="1"/>
          <p:nvPr/>
        </p:nvSpPr>
        <p:spPr>
          <a:xfrm>
            <a:off x="4948508" y="3491143"/>
            <a:ext cx="1494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C00000"/>
                </a:solidFill>
                <a:latin typeface="Helvetica" pitchFamily="2" charset="0"/>
              </a:rPr>
              <a:t>Eau </a:t>
            </a:r>
          </a:p>
          <a:p>
            <a:pPr algn="ctr"/>
            <a:r>
              <a:rPr lang="fr-FR" sz="1200" b="1" dirty="0">
                <a:solidFill>
                  <a:srgbClr val="C00000"/>
                </a:solidFill>
                <a:latin typeface="Helvetica" pitchFamily="2" charset="0"/>
              </a:rPr>
              <a:t>distillée</a:t>
            </a:r>
          </a:p>
        </p:txBody>
      </p: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9ADA145D-2145-9F30-2629-2943DA941090}"/>
              </a:ext>
            </a:extLst>
          </p:cNvPr>
          <p:cNvCxnSpPr>
            <a:cxnSpLocks/>
          </p:cNvCxnSpPr>
          <p:nvPr/>
        </p:nvCxnSpPr>
        <p:spPr>
          <a:xfrm>
            <a:off x="5695597" y="3925418"/>
            <a:ext cx="0" cy="190245"/>
          </a:xfrm>
          <a:prstGeom prst="straightConnector1">
            <a:avLst/>
          </a:prstGeom>
          <a:ln w="28575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>
            <a:extLst>
              <a:ext uri="{FF2B5EF4-FFF2-40B4-BE49-F238E27FC236}">
                <a16:creationId xmlns:a16="http://schemas.microsoft.com/office/drawing/2014/main" id="{E498A935-3619-FD44-4F65-B69FB598D1B7}"/>
              </a:ext>
            </a:extLst>
          </p:cNvPr>
          <p:cNvSpPr txBox="1"/>
          <p:nvPr/>
        </p:nvSpPr>
        <p:spPr>
          <a:xfrm>
            <a:off x="7016033" y="3532546"/>
            <a:ext cx="1085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accent6"/>
                </a:solidFill>
                <a:latin typeface="Helvetica" pitchFamily="2" charset="0"/>
              </a:rPr>
              <a:t>Javel</a:t>
            </a:r>
            <a:r>
              <a:rPr lang="fr-FR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162EA7E6-7964-DB6B-806A-409176883DC8}"/>
              </a:ext>
            </a:extLst>
          </p:cNvPr>
          <p:cNvSpPr txBox="1"/>
          <p:nvPr/>
        </p:nvSpPr>
        <p:spPr>
          <a:xfrm>
            <a:off x="5860347" y="3492604"/>
            <a:ext cx="1494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accent6"/>
                </a:solidFill>
                <a:latin typeface="Helvetica" pitchFamily="2" charset="0"/>
              </a:rPr>
              <a:t>Eau </a:t>
            </a:r>
          </a:p>
          <a:p>
            <a:pPr algn="ctr"/>
            <a:r>
              <a:rPr lang="fr-FR" sz="1200" b="1" dirty="0">
                <a:solidFill>
                  <a:schemeClr val="accent6"/>
                </a:solidFill>
                <a:latin typeface="Helvetica" pitchFamily="2" charset="0"/>
              </a:rPr>
              <a:t>robinet</a:t>
            </a:r>
          </a:p>
        </p:txBody>
      </p: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8590B43C-8046-4404-CEE7-1C24F4B9AFAF}"/>
              </a:ext>
            </a:extLst>
          </p:cNvPr>
          <p:cNvCxnSpPr>
            <a:cxnSpLocks/>
          </p:cNvCxnSpPr>
          <p:nvPr/>
        </p:nvCxnSpPr>
        <p:spPr>
          <a:xfrm>
            <a:off x="6607436" y="3933721"/>
            <a:ext cx="0" cy="190245"/>
          </a:xfrm>
          <a:prstGeom prst="straightConnector1">
            <a:avLst/>
          </a:prstGeom>
          <a:ln w="28575">
            <a:solidFill>
              <a:schemeClr val="accent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38">
            <a:extLst>
              <a:ext uri="{FF2B5EF4-FFF2-40B4-BE49-F238E27FC236}">
                <a16:creationId xmlns:a16="http://schemas.microsoft.com/office/drawing/2014/main" id="{9B97848A-1483-2063-B359-81D4EBA056AB}"/>
              </a:ext>
            </a:extLst>
          </p:cNvPr>
          <p:cNvSpPr txBox="1"/>
          <p:nvPr/>
        </p:nvSpPr>
        <p:spPr>
          <a:xfrm>
            <a:off x="7766624" y="3530229"/>
            <a:ext cx="1085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accent6"/>
                </a:solidFill>
                <a:latin typeface="Helvetica" pitchFamily="2" charset="0"/>
              </a:rPr>
              <a:t>Destop</a:t>
            </a:r>
            <a:r>
              <a:rPr lang="fr-FR" b="1" dirty="0">
                <a:solidFill>
                  <a:srgbClr val="C00000"/>
                </a:solidFill>
              </a:rPr>
              <a:t> </a:t>
            </a:r>
          </a:p>
        </p:txBody>
      </p: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0EC5A84A-B9E2-1CF1-EEE1-78493016E2D0}"/>
              </a:ext>
            </a:extLst>
          </p:cNvPr>
          <p:cNvCxnSpPr>
            <a:cxnSpLocks/>
          </p:cNvCxnSpPr>
          <p:nvPr/>
        </p:nvCxnSpPr>
        <p:spPr>
          <a:xfrm>
            <a:off x="7578362" y="3916609"/>
            <a:ext cx="0" cy="190245"/>
          </a:xfrm>
          <a:prstGeom prst="straightConnector1">
            <a:avLst/>
          </a:prstGeom>
          <a:ln w="28575">
            <a:solidFill>
              <a:schemeClr val="accent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CBC64DD7-FBC8-3210-A765-90C2D242E5C0}"/>
              </a:ext>
            </a:extLst>
          </p:cNvPr>
          <p:cNvCxnSpPr>
            <a:cxnSpLocks/>
          </p:cNvCxnSpPr>
          <p:nvPr/>
        </p:nvCxnSpPr>
        <p:spPr>
          <a:xfrm>
            <a:off x="8302827" y="3916608"/>
            <a:ext cx="0" cy="190245"/>
          </a:xfrm>
          <a:prstGeom prst="straightConnector1">
            <a:avLst/>
          </a:prstGeom>
          <a:ln w="28575">
            <a:solidFill>
              <a:schemeClr val="accent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5084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3A670636-6291-EACE-8927-942EED60F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FR" sz="3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Repère de progressivité :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A3A5096-C7E1-F4DF-F77A-01D665DE71B0}"/>
              </a:ext>
            </a:extLst>
          </p:cNvPr>
          <p:cNvSpPr txBox="1"/>
          <p:nvPr/>
        </p:nvSpPr>
        <p:spPr>
          <a:xfrm>
            <a:off x="4558589" y="1929619"/>
            <a:ext cx="3074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Programme de 1</a:t>
            </a:r>
            <a:r>
              <a:rPr lang="fr-FR" baseline="30000" dirty="0"/>
              <a:t>ère</a:t>
            </a:r>
            <a:r>
              <a:rPr lang="fr-FR" dirty="0"/>
              <a:t> ST2S :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231F33F-760F-1F5C-B674-BB82A9BDD84E}"/>
              </a:ext>
            </a:extLst>
          </p:cNvPr>
          <p:cNvSpPr txBox="1"/>
          <p:nvPr/>
        </p:nvSpPr>
        <p:spPr>
          <a:xfrm>
            <a:off x="965096" y="5617880"/>
            <a:ext cx="26882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/>
              <a:t>Considéré comme acquis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9D2A9E0-43A1-7749-81D9-CF2F8DDA65C5}"/>
              </a:ext>
            </a:extLst>
          </p:cNvPr>
          <p:cNvSpPr/>
          <p:nvPr/>
        </p:nvSpPr>
        <p:spPr>
          <a:xfrm>
            <a:off x="287755" y="5588772"/>
            <a:ext cx="677342" cy="369333"/>
          </a:xfrm>
          <a:prstGeom prst="rect">
            <a:avLst/>
          </a:prstGeom>
          <a:solidFill>
            <a:srgbClr val="FFFF00">
              <a:alpha val="49595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111CE46-748E-FF50-5CE1-3E8D4CF161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7492"/>
          <a:stretch/>
        </p:blipFill>
        <p:spPr>
          <a:xfrm>
            <a:off x="3183840" y="2907214"/>
            <a:ext cx="5824318" cy="34509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4CAF480-2FB0-B1E5-FADC-BF5C21721B62}"/>
              </a:ext>
            </a:extLst>
          </p:cNvPr>
          <p:cNvSpPr/>
          <p:nvPr/>
        </p:nvSpPr>
        <p:spPr>
          <a:xfrm>
            <a:off x="3851481" y="4793868"/>
            <a:ext cx="4470884" cy="1131790"/>
          </a:xfrm>
          <a:prstGeom prst="rect">
            <a:avLst/>
          </a:prstGeom>
          <a:solidFill>
            <a:srgbClr val="FFFF00">
              <a:alpha val="49595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3590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3A670636-6291-EACE-8927-942EED60F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FR" sz="3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Objectif Pédagogique 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47E3F2-F67F-CB1B-2516-81D614AB5AD0}"/>
              </a:ext>
            </a:extLst>
          </p:cNvPr>
          <p:cNvSpPr/>
          <p:nvPr/>
        </p:nvSpPr>
        <p:spPr>
          <a:xfrm>
            <a:off x="307720" y="5758030"/>
            <a:ext cx="550445" cy="322296"/>
          </a:xfrm>
          <a:prstGeom prst="rect">
            <a:avLst/>
          </a:prstGeom>
          <a:solidFill>
            <a:srgbClr val="00B0F0">
              <a:alpha val="49595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5743F35-450C-7837-7D3C-28B3210BF0B2}"/>
              </a:ext>
            </a:extLst>
          </p:cNvPr>
          <p:cNvSpPr txBox="1"/>
          <p:nvPr/>
        </p:nvSpPr>
        <p:spPr>
          <a:xfrm>
            <a:off x="858165" y="5804217"/>
            <a:ext cx="26882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/>
              <a:t>Abordé dans cette leçon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F55B17D0-D3F4-DF26-4A40-DF44A0A51E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3" t="46375" r="-1593" b="2050"/>
          <a:stretch/>
        </p:blipFill>
        <p:spPr>
          <a:xfrm>
            <a:off x="3183840" y="2968487"/>
            <a:ext cx="5824318" cy="33896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06814EF-E523-ED5A-9740-A4B7CE9E997A}"/>
              </a:ext>
            </a:extLst>
          </p:cNvPr>
          <p:cNvSpPr/>
          <p:nvPr/>
        </p:nvSpPr>
        <p:spPr>
          <a:xfrm>
            <a:off x="3763617" y="2968487"/>
            <a:ext cx="4492487" cy="2989619"/>
          </a:xfrm>
          <a:prstGeom prst="rect">
            <a:avLst/>
          </a:prstGeom>
          <a:solidFill>
            <a:srgbClr val="00B0F0">
              <a:alpha val="49595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C7866D7-E861-C65E-D8E9-9909362E49E0}"/>
              </a:ext>
            </a:extLst>
          </p:cNvPr>
          <p:cNvSpPr txBox="1"/>
          <p:nvPr/>
        </p:nvSpPr>
        <p:spPr>
          <a:xfrm>
            <a:off x="4558589" y="1929619"/>
            <a:ext cx="3074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Programme de 1</a:t>
            </a:r>
            <a:r>
              <a:rPr lang="fr-FR" baseline="30000" dirty="0"/>
              <a:t>ère</a:t>
            </a:r>
            <a:r>
              <a:rPr lang="fr-FR" dirty="0"/>
              <a:t> ST2S :</a:t>
            </a:r>
          </a:p>
        </p:txBody>
      </p:sp>
    </p:spTree>
    <p:extLst>
      <p:ext uri="{BB962C8B-B14F-4D97-AF65-F5344CB8AC3E}">
        <p14:creationId xmlns:p14="http://schemas.microsoft.com/office/powerpoint/2010/main" val="2573279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9F916A-3710-374F-B505-3A5E7421A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Difficultés possibles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1E59BC2-8348-8248-B6BA-8C3D7E518C88}"/>
              </a:ext>
            </a:extLst>
          </p:cNvPr>
          <p:cNvSpPr txBox="1"/>
          <p:nvPr/>
        </p:nvSpPr>
        <p:spPr>
          <a:xfrm>
            <a:off x="1702200" y="2024921"/>
            <a:ext cx="997272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Définitions (acides/bases) et notion de couple</a:t>
            </a:r>
            <a:endParaRPr lang="fr-FR" sz="1200" dirty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45D81A7-E76A-4F4F-9D26-C960FEC2791E}"/>
              </a:ext>
            </a:extLst>
          </p:cNvPr>
          <p:cNvSpPr txBox="1"/>
          <p:nvPr/>
        </p:nvSpPr>
        <p:spPr>
          <a:xfrm>
            <a:off x="838199" y="2532752"/>
            <a:ext cx="1051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Réponse : Faire des exemples et mise en relief du cours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748F4BE-CD17-E747-94BA-ADA84A4C55CB}"/>
              </a:ext>
            </a:extLst>
          </p:cNvPr>
          <p:cNvSpPr txBox="1"/>
          <p:nvPr/>
        </p:nvSpPr>
        <p:spPr>
          <a:xfrm>
            <a:off x="1702200" y="3201864"/>
            <a:ext cx="89973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/>
              <a:t>Comprendre la dangerosité des produits </a:t>
            </a:r>
            <a:endParaRPr lang="fr-FR" sz="2000" i="1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4C64246-37E6-8040-BB88-46D70F9858F1}"/>
              </a:ext>
            </a:extLst>
          </p:cNvPr>
          <p:cNvSpPr txBox="1"/>
          <p:nvPr/>
        </p:nvSpPr>
        <p:spPr>
          <a:xfrm>
            <a:off x="838199" y="3697981"/>
            <a:ext cx="103774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Réponse : Insister sur la nature et la concentration des produits  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AF2FAFD9-93F7-F848-B0C3-C645323570FC}"/>
              </a:ext>
            </a:extLst>
          </p:cNvPr>
          <p:cNvCxnSpPr/>
          <p:nvPr/>
        </p:nvCxnSpPr>
        <p:spPr>
          <a:xfrm>
            <a:off x="838200" y="2261286"/>
            <a:ext cx="864000" cy="0"/>
          </a:xfrm>
          <a:prstGeom prst="straightConnector1">
            <a:avLst/>
          </a:prstGeom>
          <a:ln w="25400" cap="sq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72C9139B-6AC3-2E4B-9A2F-7F9C88FAAFA8}"/>
              </a:ext>
            </a:extLst>
          </p:cNvPr>
          <p:cNvCxnSpPr/>
          <p:nvPr/>
        </p:nvCxnSpPr>
        <p:spPr>
          <a:xfrm>
            <a:off x="838200" y="3429000"/>
            <a:ext cx="864000" cy="0"/>
          </a:xfrm>
          <a:prstGeom prst="straightConnector1">
            <a:avLst/>
          </a:prstGeom>
          <a:ln w="25400" cap="sq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5B18F6BE-B23C-6F3A-C531-31C5AB2D44EE}"/>
              </a:ext>
            </a:extLst>
          </p:cNvPr>
          <p:cNvCxnSpPr/>
          <p:nvPr/>
        </p:nvCxnSpPr>
        <p:spPr>
          <a:xfrm>
            <a:off x="838200" y="4408715"/>
            <a:ext cx="864000" cy="0"/>
          </a:xfrm>
          <a:prstGeom prst="straightConnector1">
            <a:avLst/>
          </a:prstGeom>
          <a:ln w="25400" cap="sq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38FB99B0-5647-4678-6576-2D0CD26A6B27}"/>
              </a:ext>
            </a:extLst>
          </p:cNvPr>
          <p:cNvSpPr txBox="1"/>
          <p:nvPr/>
        </p:nvSpPr>
        <p:spPr>
          <a:xfrm>
            <a:off x="1702200" y="4175034"/>
            <a:ext cx="89973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/>
              <a:t>Ne pas avoir peur de manipuler les acides et les bases </a:t>
            </a:r>
            <a:endParaRPr lang="fr-FR" sz="2000" i="1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D6EE08A-77E7-6665-B311-60B48490F93B}"/>
              </a:ext>
            </a:extLst>
          </p:cNvPr>
          <p:cNvSpPr txBox="1"/>
          <p:nvPr/>
        </p:nvSpPr>
        <p:spPr>
          <a:xfrm>
            <a:off x="838198" y="4693933"/>
            <a:ext cx="10377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Réponse : Avoir connaissance des gestes expérimentaux adéquats pour prévenir les dangers : Blouse et gants obligatoire, pictogrammes de sécurité </a:t>
            </a:r>
          </a:p>
        </p:txBody>
      </p:sp>
    </p:spTree>
    <p:extLst>
      <p:ext uri="{BB962C8B-B14F-4D97-AF65-F5344CB8AC3E}">
        <p14:creationId xmlns:p14="http://schemas.microsoft.com/office/powerpoint/2010/main" val="1840175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3A670636-6291-EACE-8927-942EED60F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FR" sz="3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Introduction :</a:t>
            </a:r>
          </a:p>
        </p:txBody>
      </p:sp>
      <p:pic>
        <p:nvPicPr>
          <p:cNvPr id="4098" name="Picture 2" descr="Produits ménagers images libres de droit, photos de Produits ménagers |  Depositphotos">
            <a:extLst>
              <a:ext uri="{FF2B5EF4-FFF2-40B4-BE49-F238E27FC236}">
                <a16:creationId xmlns:a16="http://schemas.microsoft.com/office/drawing/2014/main" id="{21F2BA98-C42D-1074-2032-8E549B85E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604" y="3429000"/>
            <a:ext cx="4484791" cy="324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E8B3DA1-DC60-6985-DDF8-72EC9E33F5B9}"/>
              </a:ext>
            </a:extLst>
          </p:cNvPr>
          <p:cNvSpPr txBox="1"/>
          <p:nvPr/>
        </p:nvSpPr>
        <p:spPr>
          <a:xfrm>
            <a:off x="3504589" y="2036624"/>
            <a:ext cx="5182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Les produits ménagers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3665124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3A670636-6291-EACE-8927-942EED60F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FR" sz="3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Echelle de pH des solutions aqueuses à 25°C :</a:t>
            </a: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D07A4E06-BAB9-2A67-7C2A-B1F26EBEDB67}"/>
              </a:ext>
            </a:extLst>
          </p:cNvPr>
          <p:cNvCxnSpPr/>
          <p:nvPr/>
        </p:nvCxnSpPr>
        <p:spPr>
          <a:xfrm>
            <a:off x="1972235" y="4016188"/>
            <a:ext cx="799651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43D8FFD4-0305-EC8E-8152-3D5A187D4D76}"/>
              </a:ext>
            </a:extLst>
          </p:cNvPr>
          <p:cNvSpPr txBox="1"/>
          <p:nvPr/>
        </p:nvSpPr>
        <p:spPr>
          <a:xfrm>
            <a:off x="9968753" y="3831522"/>
            <a:ext cx="753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pH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20BC6A94-052F-7695-5826-0D5B04C78CA7}"/>
              </a:ext>
            </a:extLst>
          </p:cNvPr>
          <p:cNvCxnSpPr>
            <a:cxnSpLocks/>
          </p:cNvCxnSpPr>
          <p:nvPr/>
        </p:nvCxnSpPr>
        <p:spPr>
          <a:xfrm>
            <a:off x="6096000" y="3921487"/>
            <a:ext cx="0" cy="190245"/>
          </a:xfrm>
          <a:prstGeom prst="straightConnector1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323D52D6-BBAF-1817-4540-77CFFE7F8A1A}"/>
              </a:ext>
            </a:extLst>
          </p:cNvPr>
          <p:cNvSpPr txBox="1"/>
          <p:nvPr/>
        </p:nvSpPr>
        <p:spPr>
          <a:xfrm>
            <a:off x="4733365" y="3112594"/>
            <a:ext cx="27252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/>
                </a:solidFill>
                <a:latin typeface="Helvetica" pitchFamily="2" charset="0"/>
              </a:rPr>
              <a:t>Solutions neutres pH = 7</a:t>
            </a: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E1CE71F2-2890-A068-3A42-CD622F505BE3}"/>
              </a:ext>
            </a:extLst>
          </p:cNvPr>
          <p:cNvCxnSpPr>
            <a:cxnSpLocks/>
          </p:cNvCxnSpPr>
          <p:nvPr/>
        </p:nvCxnSpPr>
        <p:spPr>
          <a:xfrm>
            <a:off x="6096000" y="3512818"/>
            <a:ext cx="0" cy="31870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EA70B7C6-2F3E-696E-FEC6-4C23BA71DB8B}"/>
              </a:ext>
            </a:extLst>
          </p:cNvPr>
          <p:cNvCxnSpPr>
            <a:cxnSpLocks/>
          </p:cNvCxnSpPr>
          <p:nvPr/>
        </p:nvCxnSpPr>
        <p:spPr>
          <a:xfrm>
            <a:off x="9507648" y="3921065"/>
            <a:ext cx="0" cy="190245"/>
          </a:xfrm>
          <a:prstGeom prst="straightConnector1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7FD529AC-EEBD-B083-1852-98BF982381F4}"/>
              </a:ext>
            </a:extLst>
          </p:cNvPr>
          <p:cNvCxnSpPr>
            <a:cxnSpLocks/>
          </p:cNvCxnSpPr>
          <p:nvPr/>
        </p:nvCxnSpPr>
        <p:spPr>
          <a:xfrm>
            <a:off x="2426329" y="3921065"/>
            <a:ext cx="0" cy="190245"/>
          </a:xfrm>
          <a:prstGeom prst="straightConnector1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97A5A12D-67F7-8AA3-95BF-C80F18387AD4}"/>
              </a:ext>
            </a:extLst>
          </p:cNvPr>
          <p:cNvSpPr txBox="1"/>
          <p:nvPr/>
        </p:nvSpPr>
        <p:spPr>
          <a:xfrm>
            <a:off x="9314193" y="4110889"/>
            <a:ext cx="753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14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037567E3-D38E-4EF1-ACA6-6EDE85C5529C}"/>
              </a:ext>
            </a:extLst>
          </p:cNvPr>
          <p:cNvSpPr txBox="1"/>
          <p:nvPr/>
        </p:nvSpPr>
        <p:spPr>
          <a:xfrm>
            <a:off x="2278003" y="4142149"/>
            <a:ext cx="753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0</a:t>
            </a:r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FB4DCC75-869A-EB3F-82D9-E0A5FA63E806}"/>
              </a:ext>
            </a:extLst>
          </p:cNvPr>
          <p:cNvCxnSpPr>
            <a:cxnSpLocks/>
          </p:cNvCxnSpPr>
          <p:nvPr/>
        </p:nvCxnSpPr>
        <p:spPr>
          <a:xfrm flipH="1">
            <a:off x="6096000" y="4016187"/>
            <a:ext cx="3411648" cy="0"/>
          </a:xfrm>
          <a:prstGeom prst="straightConnector1">
            <a:avLst/>
          </a:prstGeom>
          <a:ln w="28575">
            <a:solidFill>
              <a:schemeClr val="accent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5678EF70-B40C-B1B4-0A14-7E4121EDE2B0}"/>
              </a:ext>
            </a:extLst>
          </p:cNvPr>
          <p:cNvCxnSpPr>
            <a:cxnSpLocks/>
          </p:cNvCxnSpPr>
          <p:nvPr/>
        </p:nvCxnSpPr>
        <p:spPr>
          <a:xfrm flipH="1">
            <a:off x="2426329" y="4016187"/>
            <a:ext cx="3669671" cy="0"/>
          </a:xfrm>
          <a:prstGeom prst="straightConnector1">
            <a:avLst/>
          </a:prstGeom>
          <a:ln w="28575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>
            <a:extLst>
              <a:ext uri="{FF2B5EF4-FFF2-40B4-BE49-F238E27FC236}">
                <a16:creationId xmlns:a16="http://schemas.microsoft.com/office/drawing/2014/main" id="{5EE87245-8DE1-481C-93CC-CEA78180A1A6}"/>
              </a:ext>
            </a:extLst>
          </p:cNvPr>
          <p:cNvSpPr txBox="1"/>
          <p:nvPr/>
        </p:nvSpPr>
        <p:spPr>
          <a:xfrm>
            <a:off x="6455098" y="3551312"/>
            <a:ext cx="27252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6"/>
                </a:solidFill>
                <a:latin typeface="Helvetica" pitchFamily="2" charset="0"/>
              </a:rPr>
              <a:t>Solutions basiques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D8494FA7-E3D1-4546-D963-A228AE45C31C}"/>
              </a:ext>
            </a:extLst>
          </p:cNvPr>
          <p:cNvSpPr txBox="1"/>
          <p:nvPr/>
        </p:nvSpPr>
        <p:spPr>
          <a:xfrm>
            <a:off x="2718981" y="3548491"/>
            <a:ext cx="27252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C00000"/>
                </a:solidFill>
                <a:latin typeface="Helvetica" pitchFamily="2" charset="0"/>
              </a:rPr>
              <a:t>Solutions acides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1A8575E6-CF22-696A-BEB8-08A9466A868E}"/>
              </a:ext>
            </a:extLst>
          </p:cNvPr>
          <p:cNvSpPr txBox="1"/>
          <p:nvPr/>
        </p:nvSpPr>
        <p:spPr>
          <a:xfrm>
            <a:off x="2718981" y="4142149"/>
            <a:ext cx="2725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C00000"/>
                </a:solidFill>
              </a:rPr>
              <a:t>pH &lt; 7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C86DD0EF-4609-5545-3D71-D294F428A422}"/>
              </a:ext>
            </a:extLst>
          </p:cNvPr>
          <p:cNvSpPr txBox="1"/>
          <p:nvPr/>
        </p:nvSpPr>
        <p:spPr>
          <a:xfrm>
            <a:off x="6342462" y="4137706"/>
            <a:ext cx="2725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6"/>
                </a:solidFill>
              </a:rPr>
              <a:t>pH &gt; 7</a:t>
            </a:r>
          </a:p>
        </p:txBody>
      </p:sp>
    </p:spTree>
    <p:extLst>
      <p:ext uri="{BB962C8B-B14F-4D97-AF65-F5344CB8AC3E}">
        <p14:creationId xmlns:p14="http://schemas.microsoft.com/office/powerpoint/2010/main" val="756130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3A670636-6291-EACE-8927-942EED60F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FR" sz="3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Réactions acido-basiques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A3022F3-0E80-5E5C-8DC3-6A137993CB87}"/>
              </a:ext>
            </a:extLst>
          </p:cNvPr>
          <p:cNvSpPr txBox="1"/>
          <p:nvPr/>
        </p:nvSpPr>
        <p:spPr>
          <a:xfrm>
            <a:off x="838200" y="2306343"/>
            <a:ext cx="10377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Dans une réaction acido-basique mettant en jeu un acide d’un couple 1 et une base d’un couple 2, les deux composés réagissent pour donner la base conjuguée 1 et l’acide conjugué 2. 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4BFB6006-4F7B-9CA9-93B0-C48D78BF9E05}"/>
                  </a:ext>
                </a:extLst>
              </p:cNvPr>
              <p:cNvSpPr txBox="1"/>
              <p:nvPr/>
            </p:nvSpPr>
            <p:spPr>
              <a:xfrm>
                <a:off x="976311" y="3582161"/>
                <a:ext cx="10377489" cy="946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On modélise la réaction comme suit :</a:t>
                </a:r>
              </a:p>
              <a:p>
                <a:pPr algn="ctr"/>
                <a:r>
                  <a:rPr lang="fr-FR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b="0" i="1" smtClean="0">
                              <a:latin typeface="Cambria Math" panose="02040503050406030204" pitchFamily="18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  <m:t>𝑎𝑐𝑖𝑑𝑒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  <m:t>1</m:t>
                          </m:r>
                        </m:sub>
                      </m:sSub>
                      <m:r>
                        <a:rPr lang="fr-FR" sz="2000" b="0" i="1" smtClean="0">
                          <a:latin typeface="Cambria Math" panose="02040503050406030204" pitchFamily="18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m:t>+</m:t>
                      </m:r>
                      <m:sSub>
                        <m:sSubPr>
                          <m:ctrlPr>
                            <a:rPr lang="fr-FR" sz="2000" b="0" i="1" smtClean="0">
                              <a:latin typeface="Cambria Math" panose="02040503050406030204" pitchFamily="18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  <m:t>𝑏𝑎𝑠𝑒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  <m:t>2</m:t>
                          </m:r>
                        </m:sub>
                      </m:sSub>
                      <m:r>
                        <a:rPr lang="fr-FR" sz="2000" b="0" i="1" smtClean="0">
                          <a:latin typeface="Cambria Math" panose="02040503050406030204" pitchFamily="18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m:t> </m:t>
                      </m:r>
                      <m:r>
                        <m:rPr>
                          <m:lit/>
                        </m:rPr>
                        <a:rPr lang="fr-FR" sz="2000" b="0" i="1" smtClean="0">
                          <a:latin typeface="Cambria Math" panose="02040503050406030204" pitchFamily="18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m:t>⇄</m:t>
                      </m:r>
                      <m:sSub>
                        <m:sSubPr>
                          <m:ctrlPr>
                            <a:rPr lang="fr-FR" sz="2000" b="0" i="1" smtClean="0">
                              <a:latin typeface="Cambria Math" panose="02040503050406030204" pitchFamily="18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  <m:t>𝑏𝑎𝑠𝑒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  <m:t>1</m:t>
                          </m:r>
                        </m:sub>
                      </m:sSub>
                      <m:r>
                        <a:rPr lang="fr-FR" sz="2000" b="0" i="1" smtClean="0">
                          <a:latin typeface="Cambria Math" panose="02040503050406030204" pitchFamily="18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m:t>+</m:t>
                      </m:r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  <m:t>𝑎𝑐𝑖𝑑𝑒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sz="1600" baseline="-25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</mc:Choice>
        <mc:Fallback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4BFB6006-4F7B-9CA9-93B0-C48D78BF9E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311" y="3582161"/>
                <a:ext cx="10377489" cy="946991"/>
              </a:xfrm>
              <a:prstGeom prst="rect">
                <a:avLst/>
              </a:prstGeom>
              <a:blipFill>
                <a:blip r:embed="rId2"/>
                <a:stretch>
                  <a:fillRect t="-4000" b="-8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0561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3A670636-6291-EACE-8927-942EED60F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FR" sz="3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Prévention des risques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1F0AC7D-4361-3524-CDCC-EF245550F51D}"/>
              </a:ext>
            </a:extLst>
          </p:cNvPr>
          <p:cNvSpPr txBox="1"/>
          <p:nvPr/>
        </p:nvSpPr>
        <p:spPr>
          <a:xfrm>
            <a:off x="838199" y="2581835"/>
            <a:ext cx="102780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Helvetica" pitchFamily="2" charset="0"/>
              </a:rPr>
              <a:t>Lorsque l’on manipule un produit </a:t>
            </a:r>
            <a:r>
              <a:rPr lang="fr-FR" sz="2000" u="sng" dirty="0">
                <a:solidFill>
                  <a:srgbClr val="FF0000"/>
                </a:solidFill>
                <a:latin typeface="Helvetica" pitchFamily="2" charset="0"/>
              </a:rPr>
              <a:t>concentré </a:t>
            </a:r>
            <a:r>
              <a:rPr lang="fr-FR" sz="2000" dirty="0">
                <a:latin typeface="Helvetica" pitchFamily="2" charset="0"/>
              </a:rPr>
              <a:t>contenant un acide ou une base, on doit :</a:t>
            </a:r>
          </a:p>
          <a:p>
            <a:endParaRPr lang="fr-FR" sz="2000" dirty="0">
              <a:latin typeface="Helvetica" pitchFamily="2" charset="0"/>
            </a:endParaRPr>
          </a:p>
          <a:p>
            <a:pPr marL="285750" indent="-285750">
              <a:buFontTx/>
              <a:buChar char="-"/>
            </a:pPr>
            <a:r>
              <a:rPr lang="fr-FR" sz="2000" dirty="0">
                <a:latin typeface="Helvetica" pitchFamily="2" charset="0"/>
              </a:rPr>
              <a:t>Le diluer si possible</a:t>
            </a:r>
          </a:p>
          <a:p>
            <a:pPr marL="285750" indent="-285750">
              <a:buFontTx/>
              <a:buChar char="-"/>
            </a:pPr>
            <a:r>
              <a:rPr lang="fr-FR" sz="2000" dirty="0">
                <a:latin typeface="Helvetica" pitchFamily="2" charset="0"/>
              </a:rPr>
              <a:t>Porter un vêtement de protection (Une blouse par exemple)</a:t>
            </a:r>
          </a:p>
          <a:p>
            <a:pPr marL="285750" indent="-285750">
              <a:buFontTx/>
              <a:buChar char="-"/>
            </a:pPr>
            <a:r>
              <a:rPr lang="fr-FR" sz="2000" dirty="0">
                <a:latin typeface="Helvetica" pitchFamily="2" charset="0"/>
              </a:rPr>
              <a:t>Porter des lunettes de protection</a:t>
            </a:r>
          </a:p>
          <a:p>
            <a:pPr marL="285750" indent="-285750">
              <a:buFontTx/>
              <a:buChar char="-"/>
            </a:pPr>
            <a:r>
              <a:rPr lang="fr-FR" sz="2000" dirty="0">
                <a:latin typeface="Helvetica" pitchFamily="2" charset="0"/>
              </a:rPr>
              <a:t>Porter éventuellement des gants de protection</a:t>
            </a:r>
          </a:p>
          <a:p>
            <a:pPr marL="285750" indent="-285750">
              <a:buFontTx/>
              <a:buChar char="-"/>
            </a:pPr>
            <a:r>
              <a:rPr lang="fr-FR" sz="2000" dirty="0">
                <a:latin typeface="Helvetica" pitchFamily="2" charset="0"/>
              </a:rPr>
              <a:t>Eviter de respirer les vapeurs </a:t>
            </a:r>
          </a:p>
          <a:p>
            <a:pPr marL="285750" indent="-285750">
              <a:buFontTx/>
              <a:buChar char="-"/>
            </a:pPr>
            <a:r>
              <a:rPr lang="fr-FR" sz="2000" dirty="0">
                <a:latin typeface="Helvetica" pitchFamily="2" charset="0"/>
              </a:rPr>
              <a:t>Voir l’étiquette du produit (Pictogramme de sécurité)</a:t>
            </a:r>
          </a:p>
          <a:p>
            <a:pPr marL="285750" indent="-285750">
              <a:buFontTx/>
              <a:buChar char="-"/>
            </a:pPr>
            <a:r>
              <a:rPr lang="fr-FR" sz="2000" dirty="0">
                <a:solidFill>
                  <a:srgbClr val="FF0000"/>
                </a:solidFill>
                <a:latin typeface="Helvetica" pitchFamily="2" charset="0"/>
              </a:rPr>
              <a:t>Ne pas mélanger </a:t>
            </a:r>
            <a:r>
              <a:rPr lang="fr-FR" sz="2000" dirty="0">
                <a:latin typeface="Helvetica" pitchFamily="2" charset="0"/>
              </a:rPr>
              <a:t>l’acide ou la base avec d’autres produits</a:t>
            </a:r>
          </a:p>
          <a:p>
            <a:pPr marL="285750" indent="-285750"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5399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3A670636-6291-EACE-8927-942EED60F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FR" sz="3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Pictogrammes de Sécurité</a:t>
            </a:r>
          </a:p>
        </p:txBody>
      </p:sp>
      <p:pic>
        <p:nvPicPr>
          <p:cNvPr id="1026" name="Picture 2" descr="Les Pictogrammes de sécurité - Site Ellasciences de Sciences physiques du  Lycée Ella Fitzgerald">
            <a:extLst>
              <a:ext uri="{FF2B5EF4-FFF2-40B4-BE49-F238E27FC236}">
                <a16:creationId xmlns:a16="http://schemas.microsoft.com/office/drawing/2014/main" id="{32E6314F-60B0-0BA9-2066-4776F31FB7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0"/>
          <a:stretch/>
        </p:blipFill>
        <p:spPr bwMode="auto">
          <a:xfrm>
            <a:off x="2616200" y="1694844"/>
            <a:ext cx="6959600" cy="438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51962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2749</TotalTime>
  <Words>435</Words>
  <Application>Microsoft Macintosh PowerPoint</Application>
  <PresentationFormat>Grand écran</PresentationFormat>
  <Paragraphs>89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Helvetica</vt:lpstr>
      <vt:lpstr>Helvetica Neue</vt:lpstr>
      <vt:lpstr>Thème Office</vt:lpstr>
      <vt:lpstr>LC01 : Les Produits Acides et Basiques </vt:lpstr>
      <vt:lpstr>Repère de progressivité :</vt:lpstr>
      <vt:lpstr>Objectif Pédagogique :</vt:lpstr>
      <vt:lpstr>Difficultés possibles</vt:lpstr>
      <vt:lpstr>Introduction :</vt:lpstr>
      <vt:lpstr>Echelle de pH des solutions aqueuses à 25°C :</vt:lpstr>
      <vt:lpstr>Réactions acido-basiques</vt:lpstr>
      <vt:lpstr>Prévention des risques</vt:lpstr>
      <vt:lpstr>Pictogrammes de Sécurité</vt:lpstr>
      <vt:lpstr>Exemple d’une étiquette de produit chimique (Acétone)</vt:lpstr>
      <vt:lpstr>Que faire en cas d’accident ?</vt:lpstr>
      <vt:lpstr>Détermination du pH de plusieurs solutions</vt:lpstr>
      <vt:lpstr>Classement du pH des produits du quotidien 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LC : Réactions d'oxydo-réduction  </dc:title>
  <dc:creator>Victor Ziapkoff</dc:creator>
  <cp:lastModifiedBy>Victor Ziapkoff</cp:lastModifiedBy>
  <cp:revision>32</cp:revision>
  <dcterms:created xsi:type="dcterms:W3CDTF">2022-01-04T17:12:24Z</dcterms:created>
  <dcterms:modified xsi:type="dcterms:W3CDTF">2022-05-04T12:16:08Z</dcterms:modified>
</cp:coreProperties>
</file>