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58" r:id="rId18"/>
    <p:sldId id="260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962-3ADC-7E4F-AAC3-AA34DCC1F83F}" type="datetimeFigureOut">
              <a:rPr lang="fr-FR" smtClean="0"/>
              <a:t>27/03/22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4250-2084-D741-B008-4DB859FB2A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73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962-3ADC-7E4F-AAC3-AA34DCC1F83F}" type="datetimeFigureOut">
              <a:rPr lang="fr-FR" smtClean="0"/>
              <a:t>27/03/22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4250-2084-D741-B008-4DB859FB2A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91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962-3ADC-7E4F-AAC3-AA34DCC1F83F}" type="datetimeFigureOut">
              <a:rPr lang="fr-FR" smtClean="0"/>
              <a:t>27/03/22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4250-2084-D741-B008-4DB859FB2A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07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962-3ADC-7E4F-AAC3-AA34DCC1F83F}" type="datetimeFigureOut">
              <a:rPr lang="fr-FR" smtClean="0"/>
              <a:t>27/03/22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4250-2084-D741-B008-4DB859FB2A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1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962-3ADC-7E4F-AAC3-AA34DCC1F83F}" type="datetimeFigureOut">
              <a:rPr lang="fr-FR" smtClean="0"/>
              <a:t>27/03/22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4250-2084-D741-B008-4DB859FB2A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11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962-3ADC-7E4F-AAC3-AA34DCC1F83F}" type="datetimeFigureOut">
              <a:rPr lang="fr-FR" smtClean="0"/>
              <a:t>27/03/22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4250-2084-D741-B008-4DB859FB2A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63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962-3ADC-7E4F-AAC3-AA34DCC1F83F}" type="datetimeFigureOut">
              <a:rPr lang="fr-FR" smtClean="0"/>
              <a:t>27/03/22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4250-2084-D741-B008-4DB859FB2A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69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962-3ADC-7E4F-AAC3-AA34DCC1F83F}" type="datetimeFigureOut">
              <a:rPr lang="fr-FR" smtClean="0"/>
              <a:t>27/03/22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4250-2084-D741-B008-4DB859FB2A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8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962-3ADC-7E4F-AAC3-AA34DCC1F83F}" type="datetimeFigureOut">
              <a:rPr lang="fr-FR" smtClean="0"/>
              <a:t>27/03/22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4250-2084-D741-B008-4DB859FB2A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2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962-3ADC-7E4F-AAC3-AA34DCC1F83F}" type="datetimeFigureOut">
              <a:rPr lang="fr-FR" smtClean="0"/>
              <a:t>27/03/22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4250-2084-D741-B008-4DB859FB2A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72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E962-3ADC-7E4F-AAC3-AA34DCC1F83F}" type="datetimeFigureOut">
              <a:rPr lang="fr-FR" smtClean="0"/>
              <a:t>27/03/22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D4250-2084-D741-B008-4DB859FB2A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04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1E962-3ADC-7E4F-AAC3-AA34DCC1F83F}" type="datetimeFigureOut">
              <a:rPr lang="fr-FR" smtClean="0"/>
              <a:t>27/03/22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D4250-2084-D741-B008-4DB859FB2A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56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Utilisation des diagrammes </a:t>
            </a:r>
            <a:r>
              <a:rPr lang="fr-FR" dirty="0" err="1" smtClean="0"/>
              <a:t>enthalpiques</a:t>
            </a:r>
            <a:r>
              <a:rPr lang="fr-FR" dirty="0" smtClean="0"/>
              <a:t> pour les machines thermiques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Niveau : L2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719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85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Pompe à chaleur </a:t>
            </a:r>
            <a:r>
              <a:rPr lang="mr-IN" sz="2000" b="1" dirty="0" smtClean="0"/>
              <a:t>–</a:t>
            </a:r>
            <a:r>
              <a:rPr lang="fr-FR" sz="2000" b="1" dirty="0" smtClean="0"/>
              <a:t> modèle réel </a:t>
            </a:r>
            <a:r>
              <a:rPr lang="mr-IN" sz="2000" b="1" dirty="0" smtClean="0"/>
              <a:t>–</a:t>
            </a:r>
            <a:r>
              <a:rPr lang="fr-FR" sz="2000" b="1" dirty="0" smtClean="0"/>
              <a:t> cycle de Rankine</a:t>
            </a:r>
            <a:endParaRPr lang="fr-FR" sz="2000" b="1" dirty="0"/>
          </a:p>
        </p:txBody>
      </p:sp>
      <p:pic>
        <p:nvPicPr>
          <p:cNvPr id="4" name="Image 3" descr="coefficient-performance-pompe-a-chale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0" y="1417638"/>
            <a:ext cx="7847580" cy="50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Pompe à chaleur </a:t>
            </a:r>
            <a:r>
              <a:rPr lang="mr-IN" sz="2000" b="1" dirty="0" smtClean="0"/>
              <a:t>–</a:t>
            </a:r>
            <a:r>
              <a:rPr lang="fr-FR" sz="2000" b="1" dirty="0" smtClean="0"/>
              <a:t> Cycle de Rankine - diagramme des frigoristes</a:t>
            </a:r>
            <a:endParaRPr lang="fr-FR" sz="2000" b="1" dirty="0"/>
          </a:p>
        </p:txBody>
      </p:sp>
      <p:pic>
        <p:nvPicPr>
          <p:cNvPr id="4" name="Image 3" descr="Capture d’écran 2022-03-24 à 20.42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22975"/>
            <a:ext cx="8686800" cy="53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6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26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75556"/>
              </p:ext>
            </p:extLst>
          </p:nvPr>
        </p:nvGraphicFramePr>
        <p:xfrm>
          <a:off x="778934" y="838202"/>
          <a:ext cx="7687734" cy="5173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3724"/>
                <a:gridCol w="2233724"/>
                <a:gridCol w="3220286"/>
              </a:tblGrid>
              <a:tr h="5096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Pompe à chaleur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Radiateur électrique </a:t>
                      </a:r>
                      <a:endParaRPr lang="fr-FR" b="1" dirty="0"/>
                    </a:p>
                  </a:txBody>
                  <a:tcPr/>
                </a:tc>
              </a:tr>
              <a:tr h="509693">
                <a:tc>
                  <a:txBody>
                    <a:bodyPr/>
                    <a:lstStyle/>
                    <a:p>
                      <a:r>
                        <a:rPr lang="fr-FR" b="1" dirty="0" smtClean="0"/>
                        <a:t>Rendement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9,0 </a:t>
                      </a:r>
                    </a:p>
                    <a:p>
                      <a:r>
                        <a:rPr lang="fr-FR" dirty="0" smtClean="0"/>
                        <a:t>(plutôt 4</a:t>
                      </a:r>
                      <a:r>
                        <a:rPr lang="fr-FR" baseline="0" dirty="0" smtClean="0"/>
                        <a:t> par calculs en laboratoire)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 au maximum</a:t>
                      </a:r>
                      <a:endParaRPr lang="fr-FR" dirty="0"/>
                    </a:p>
                  </a:txBody>
                  <a:tcPr/>
                </a:tc>
              </a:tr>
              <a:tr h="509693">
                <a:tc>
                  <a:txBody>
                    <a:bodyPr/>
                    <a:lstStyle/>
                    <a:p>
                      <a:r>
                        <a:rPr lang="fr-FR" b="1" dirty="0" smtClean="0"/>
                        <a:t>Conditions</a:t>
                      </a:r>
                      <a:r>
                        <a:rPr lang="fr-FR" b="1" baseline="0" dirty="0" smtClean="0"/>
                        <a:t> de fonctionnement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Rendement chute quand</a:t>
                      </a:r>
                      <a:r>
                        <a:rPr lang="fr-FR" baseline="0" dirty="0" smtClean="0"/>
                        <a:t> l’écart de température entre source chaude et source froide augmente : fonctionne mal dans des régions dans lesquelles l’hiver est très rude.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COP est toujours de 1 : pour 1 kWh acheté au réseau électrique,</a:t>
                      </a:r>
                      <a:r>
                        <a:rPr lang="fr-FR" baseline="0" dirty="0" smtClean="0"/>
                        <a:t> 1 kWh d’énergie thermique est restitué. </a:t>
                      </a:r>
                      <a:endParaRPr lang="fr-FR" dirty="0"/>
                    </a:p>
                  </a:txBody>
                  <a:tcPr/>
                </a:tc>
              </a:tr>
              <a:tr h="509693">
                <a:tc>
                  <a:txBody>
                    <a:bodyPr/>
                    <a:lstStyle/>
                    <a:p>
                      <a:r>
                        <a:rPr lang="fr-FR" b="1" dirty="0" smtClean="0"/>
                        <a:t>Ecologie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Attention au fluide frigorigène utilisé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Énergie électrique carbonée en hiver si fortes demandes sur le</a:t>
                      </a:r>
                      <a:r>
                        <a:rPr lang="fr-FR" baseline="0" dirty="0" smtClean="0"/>
                        <a:t> réseau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15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934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811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entrale_nucléaire_R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8" y="1829878"/>
            <a:ext cx="6209188" cy="44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0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Sources images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Carnot : Wikipédia</a:t>
            </a:r>
          </a:p>
          <a:p>
            <a:r>
              <a:rPr lang="fr-FR" sz="1800" dirty="0" smtClean="0"/>
              <a:t>Clausius : Wikipédia</a:t>
            </a:r>
          </a:p>
          <a:p>
            <a:r>
              <a:rPr lang="fr-FR" sz="1800" dirty="0" smtClean="0"/>
              <a:t>Pompe à chaleur : révolution énergétique</a:t>
            </a:r>
          </a:p>
          <a:p>
            <a:r>
              <a:rPr lang="fr-FR" sz="1800" dirty="0" smtClean="0"/>
              <a:t>Cycle d’un moteur de Carnot : « Thermodynamique », Bernard Diu, 2007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38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et 2</a:t>
            </a:r>
            <a:r>
              <a:rPr lang="fr-FR" baseline="30000" dirty="0" smtClean="0"/>
              <a:t>e</a:t>
            </a:r>
            <a:r>
              <a:rPr lang="fr-FR" dirty="0" smtClean="0"/>
              <a:t> principe de la thermodynamique</a:t>
            </a:r>
          </a:p>
          <a:p>
            <a:r>
              <a:rPr lang="fr-FR" dirty="0" smtClean="0"/>
              <a:t>Notions d’entropie, d’enthalpie, énergie interne,</a:t>
            </a:r>
            <a:r>
              <a:rPr lang="mr-IN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420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440px-Sadi_Carn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1486"/>
            <a:ext cx="2356820" cy="3170994"/>
          </a:xfrm>
          <a:prstGeom prst="rect">
            <a:avLst/>
          </a:prstGeom>
        </p:spPr>
      </p:pic>
      <p:pic>
        <p:nvPicPr>
          <p:cNvPr id="5" name="Image 4" descr="520px-Rudolf_Clausius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45" y="811486"/>
            <a:ext cx="2369134" cy="31709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92926" y="4007161"/>
            <a:ext cx="1605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Rudolf Clausius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564473" y="4017762"/>
            <a:ext cx="127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Sadi Carnot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40993" y="4621983"/>
            <a:ext cx="8555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-&gt; A travers l’étude de diagrammes </a:t>
            </a:r>
            <a:r>
              <a:rPr lang="fr-FR" sz="2000" b="1" dirty="0" err="1" smtClean="0"/>
              <a:t>enthalpiques</a:t>
            </a:r>
            <a:r>
              <a:rPr lang="fr-FR" sz="2000" b="1" dirty="0" smtClean="0"/>
              <a:t> pour les machines thermiques, comment comprendre l’intérêt qu’y portent certains ingénieurs dans le cadre du développement durable ? 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974405" y="793847"/>
            <a:ext cx="40218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Une</a:t>
            </a:r>
            <a:r>
              <a:rPr lang="fr-FR" sz="2000" b="1" dirty="0" smtClean="0"/>
              <a:t> machine thermique </a:t>
            </a:r>
            <a:r>
              <a:rPr lang="fr-FR" sz="2000" dirty="0" smtClean="0"/>
              <a:t>est un système thermodynamique qui effectue une transformation cyclique : elle revient après contacts et échanges avec le milieu extérieur dans un état final identique à son état initial. Lorsqu’une machine ne reçoit de  l’extérieur que du </a:t>
            </a:r>
            <a:r>
              <a:rPr lang="fr-FR" sz="2000" b="1" dirty="0" smtClean="0"/>
              <a:t>travail mécanique</a:t>
            </a:r>
            <a:r>
              <a:rPr lang="fr-FR" sz="2000" dirty="0" smtClean="0"/>
              <a:t> et de la </a:t>
            </a:r>
            <a:r>
              <a:rPr lang="fr-FR" sz="2000" b="1" dirty="0" smtClean="0"/>
              <a:t>chaleur</a:t>
            </a:r>
            <a:r>
              <a:rPr lang="fr-FR" sz="2000" dirty="0" smtClean="0"/>
              <a:t>, elle est dite </a:t>
            </a:r>
            <a:r>
              <a:rPr lang="fr-FR" sz="2000" b="1" dirty="0" smtClean="0"/>
              <a:t>thermique</a:t>
            </a:r>
            <a:r>
              <a:rPr lang="fr-FR" sz="2000" dirty="0" smtClean="0"/>
              <a:t>.  </a:t>
            </a:r>
            <a:r>
              <a:rPr lang="fr-FR" sz="1600" i="1" dirty="0" smtClean="0"/>
              <a:t>(Bernard Diu)</a:t>
            </a:r>
            <a:endParaRPr lang="fr-FR" sz="1600" b="1" i="1" dirty="0"/>
          </a:p>
        </p:txBody>
      </p:sp>
    </p:spTree>
    <p:extLst>
      <p:ext uri="{BB962C8B-B14F-4D97-AF65-F5344CB8AC3E}">
        <p14:creationId xmlns:p14="http://schemas.microsoft.com/office/powerpoint/2010/main" val="48328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4471" y="1746465"/>
            <a:ext cx="8167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Expression du 1</a:t>
            </a:r>
            <a:r>
              <a:rPr lang="fr-FR" b="1" baseline="30000" dirty="0" smtClean="0"/>
              <a:t>er</a:t>
            </a:r>
            <a:r>
              <a:rPr lang="fr-FR" b="1" dirty="0" smtClean="0"/>
              <a:t> principe de la thermodynamique pour une machine thermique :</a:t>
            </a:r>
          </a:p>
          <a:p>
            <a:endParaRPr lang="fr-FR" b="1" dirty="0"/>
          </a:p>
          <a:p>
            <a:pPr algn="ctr"/>
            <a:r>
              <a:rPr lang="fr-FR" b="1" dirty="0" smtClean="0"/>
              <a:t>		</a:t>
            </a:r>
            <a:endParaRPr lang="fr-FR" dirty="0" smtClean="0"/>
          </a:p>
          <a:p>
            <a:endParaRPr lang="fr-FR" b="1" dirty="0"/>
          </a:p>
          <a:p>
            <a:r>
              <a:rPr lang="fr-FR" b="1" dirty="0" smtClean="0"/>
              <a:t>Expression du 2</a:t>
            </a:r>
            <a:r>
              <a:rPr lang="fr-FR" b="1" baseline="30000" dirty="0" smtClean="0"/>
              <a:t>nd</a:t>
            </a:r>
            <a:r>
              <a:rPr lang="fr-FR" b="1" dirty="0" smtClean="0"/>
              <a:t> principe de la thermodynamique pour une machine thermique pour une transformation irréversible :</a:t>
            </a:r>
          </a:p>
          <a:p>
            <a:endParaRPr lang="fr-FR" b="1" dirty="0"/>
          </a:p>
        </p:txBody>
      </p:sp>
      <p:pic>
        <p:nvPicPr>
          <p:cNvPr id="6" name="Image 5" descr="Capture d’écran 2022-03-24 à 12.23.53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40" y="3777790"/>
            <a:ext cx="2127321" cy="754232"/>
          </a:xfrm>
          <a:prstGeom prst="rect">
            <a:avLst/>
          </a:prstGeom>
        </p:spPr>
      </p:pic>
      <p:pic>
        <p:nvPicPr>
          <p:cNvPr id="7" name="Image 6" descr="Capture d’écran 2022-03-24 à 12.25.26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99" y="2381546"/>
            <a:ext cx="2001202" cy="4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35155" y="623443"/>
            <a:ext cx="8325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Conséquences sur les machines </a:t>
            </a:r>
            <a:r>
              <a:rPr lang="fr-FR" sz="2000" b="1" dirty="0" err="1" smtClean="0"/>
              <a:t>monothermes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35155" y="1658269"/>
            <a:ext cx="855527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b="1" dirty="0" smtClean="0"/>
              <a:t>Enoncé de Kelvin </a:t>
            </a:r>
            <a:r>
              <a:rPr lang="mr-IN" b="1" dirty="0" smtClean="0"/>
              <a:t>–</a:t>
            </a:r>
            <a:r>
              <a:rPr lang="fr-FR" b="1" dirty="0" smtClean="0"/>
              <a:t> Planck : </a:t>
            </a:r>
            <a:endParaRPr lang="fr-FR" dirty="0" smtClean="0"/>
          </a:p>
          <a:p>
            <a:r>
              <a:rPr lang="fr-FR" dirty="0" smtClean="0"/>
              <a:t>« Il est impossible de réaliser un processus dont le seul résultat serait la transformation intégrale  en travail d’une quantité de chaleur fournie par un thermostat unique ». </a:t>
            </a:r>
          </a:p>
          <a:p>
            <a:r>
              <a:rPr lang="fr-FR" b="1" dirty="0" smtClean="0"/>
              <a:t>Il n’existe pas de moteur en contact avec une unique source thermique.</a:t>
            </a:r>
          </a:p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Si la machine reçoit du travail (W &gt; 0) et qu’elle restitue au milieu extérieur de la chaleur (Q &lt; 0), le premier principe affirme que le travail est en totalité transformé en chaleur.</a:t>
            </a:r>
          </a:p>
          <a:p>
            <a:pPr algn="ctr"/>
            <a:r>
              <a:rPr lang="fr-FR" b="1" dirty="0" err="1" smtClean="0"/>
              <a:t>η</a:t>
            </a:r>
            <a:r>
              <a:rPr lang="fr-FR" b="1" dirty="0" smtClean="0"/>
              <a:t> = 1</a:t>
            </a:r>
          </a:p>
          <a:p>
            <a:pPr marL="285750" indent="-285750">
              <a:buFont typeface="Arial"/>
              <a:buChar char="•"/>
            </a:pPr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r>
              <a:rPr lang="fr-FR" i="1" dirty="0" smtClean="0"/>
              <a:t>Dans le cadre de ce cours nous nous intéresserons uniquement aux machines </a:t>
            </a:r>
            <a:r>
              <a:rPr lang="fr-FR" i="1" dirty="0" err="1" smtClean="0"/>
              <a:t>dithermes</a:t>
            </a:r>
            <a:r>
              <a:rPr lang="fr-FR" i="1" dirty="0" smtClean="0"/>
              <a:t>.</a:t>
            </a:r>
            <a:endParaRPr lang="fr-FR" i="1" dirty="0"/>
          </a:p>
          <a:p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2147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85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Cycle de Carnot</a:t>
            </a:r>
            <a:endParaRPr lang="fr-FR" sz="2400" b="1" dirty="0"/>
          </a:p>
        </p:txBody>
      </p:sp>
      <p:pic>
        <p:nvPicPr>
          <p:cNvPr id="4" name="Image 3" descr="Capture d’écran 2022-03-24 à 12.50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793991"/>
            <a:ext cx="7366000" cy="3644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16722" y="5733376"/>
            <a:ext cx="291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Cycle d’un moteur de Carnot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370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7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Pompe à chaleur </a:t>
            </a:r>
            <a:r>
              <a:rPr lang="mr-IN" sz="2000" b="1" dirty="0" smtClean="0"/>
              <a:t>–</a:t>
            </a:r>
            <a:r>
              <a:rPr lang="fr-FR" sz="2000" b="1" dirty="0" smtClean="0"/>
              <a:t> modèle idéal</a:t>
            </a:r>
            <a:endParaRPr lang="fr-FR" sz="2000" b="1" dirty="0"/>
          </a:p>
        </p:txBody>
      </p:sp>
      <p:pic>
        <p:nvPicPr>
          <p:cNvPr id="5" name="Image 4" descr="Pac-air-air-sca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63" y="1417638"/>
            <a:ext cx="5668074" cy="481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695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283</Words>
  <Application>Microsoft Macintosh PowerPoint</Application>
  <PresentationFormat>Présentation à l'écran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Utilisation des diagrammes enthalpiques pour les machines thermiques</vt:lpstr>
      <vt:lpstr>Prérequis</vt:lpstr>
      <vt:lpstr>Présentation PowerPoint</vt:lpstr>
      <vt:lpstr>Présentation PowerPoint</vt:lpstr>
      <vt:lpstr>Présentation PowerPoint</vt:lpstr>
      <vt:lpstr>Présentation PowerPoint</vt:lpstr>
      <vt:lpstr>Cycle de Carnot</vt:lpstr>
      <vt:lpstr>Présentation PowerPoint</vt:lpstr>
      <vt:lpstr>Pompe à chaleur – modèle idéal</vt:lpstr>
      <vt:lpstr>Présentation PowerPoint</vt:lpstr>
      <vt:lpstr>Pompe à chaleur – modèle réel – cycle de Rankine</vt:lpstr>
      <vt:lpstr>Pompe à chaleur – Cycle de Rankine - diagramme des frigoristes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Sources images </vt:lpstr>
    </vt:vector>
  </TitlesOfParts>
  <Company>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des diagrammes enthalpiques pour les machines thermiques</dc:title>
  <dc:creator>BRAVO S</dc:creator>
  <cp:lastModifiedBy>BRAVO S</cp:lastModifiedBy>
  <cp:revision>47</cp:revision>
  <dcterms:created xsi:type="dcterms:W3CDTF">2022-03-24T09:31:56Z</dcterms:created>
  <dcterms:modified xsi:type="dcterms:W3CDTF">2022-03-27T20:24:21Z</dcterms:modified>
</cp:coreProperties>
</file>