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6" r:id="rId5"/>
    <p:sldId id="264" r:id="rId6"/>
    <p:sldId id="267" r:id="rId7"/>
    <p:sldId id="268" r:id="rId8"/>
    <p:sldId id="271" r:id="rId9"/>
    <p:sldId id="269" r:id="rId10"/>
    <p:sldId id="259" r:id="rId11"/>
    <p:sldId id="262" r:id="rId12"/>
    <p:sldId id="275" r:id="rId13"/>
    <p:sldId id="263" r:id="rId14"/>
    <p:sldId id="265" r:id="rId15"/>
    <p:sldId id="270" r:id="rId16"/>
    <p:sldId id="272" r:id="rId17"/>
    <p:sldId id="273" r:id="rId18"/>
    <p:sldId id="274" r:id="rId19"/>
    <p:sldId id="260" r:id="rId2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7" d="100"/>
          <a:sy n="97" d="100"/>
        </p:scale>
        <p:origin x="-80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C2FEC58-B424-0443-8ADA-DFC54CC4FE1B}" type="datetimeFigureOut">
              <a:rPr lang="fr-FR" smtClean="0"/>
              <a:t>02/05/22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74230F-B7DE-E247-95C9-1FF522B1AB8A}" type="slidenum">
              <a:rPr lang="fr-FR" smtClean="0"/>
              <a:t>‹#›</a:t>
            </a:fld>
            <a:endParaRPr lang="fr-FR"/>
          </a:p>
        </p:txBody>
      </p:sp>
    </p:spTree>
    <p:extLst>
      <p:ext uri="{BB962C8B-B14F-4D97-AF65-F5344CB8AC3E}">
        <p14:creationId xmlns:p14="http://schemas.microsoft.com/office/powerpoint/2010/main" val="3754771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2FEC58-B424-0443-8ADA-DFC54CC4FE1B}" type="datetimeFigureOut">
              <a:rPr lang="fr-FR" smtClean="0"/>
              <a:t>02/05/22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74230F-B7DE-E247-95C9-1FF522B1AB8A}" type="slidenum">
              <a:rPr lang="fr-FR" smtClean="0"/>
              <a:t>‹#›</a:t>
            </a:fld>
            <a:endParaRPr lang="fr-FR"/>
          </a:p>
        </p:txBody>
      </p:sp>
    </p:spTree>
    <p:extLst>
      <p:ext uri="{BB962C8B-B14F-4D97-AF65-F5344CB8AC3E}">
        <p14:creationId xmlns:p14="http://schemas.microsoft.com/office/powerpoint/2010/main" val="917067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2FEC58-B424-0443-8ADA-DFC54CC4FE1B}" type="datetimeFigureOut">
              <a:rPr lang="fr-FR" smtClean="0"/>
              <a:t>02/05/22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74230F-B7DE-E247-95C9-1FF522B1AB8A}" type="slidenum">
              <a:rPr lang="fr-FR" smtClean="0"/>
              <a:t>‹#›</a:t>
            </a:fld>
            <a:endParaRPr lang="fr-FR"/>
          </a:p>
        </p:txBody>
      </p:sp>
    </p:spTree>
    <p:extLst>
      <p:ext uri="{BB962C8B-B14F-4D97-AF65-F5344CB8AC3E}">
        <p14:creationId xmlns:p14="http://schemas.microsoft.com/office/powerpoint/2010/main" val="4125563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2FEC58-B424-0443-8ADA-DFC54CC4FE1B}" type="datetimeFigureOut">
              <a:rPr lang="fr-FR" smtClean="0"/>
              <a:t>02/05/22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74230F-B7DE-E247-95C9-1FF522B1AB8A}" type="slidenum">
              <a:rPr lang="fr-FR" smtClean="0"/>
              <a:t>‹#›</a:t>
            </a:fld>
            <a:endParaRPr lang="fr-FR"/>
          </a:p>
        </p:txBody>
      </p:sp>
    </p:spTree>
    <p:extLst>
      <p:ext uri="{BB962C8B-B14F-4D97-AF65-F5344CB8AC3E}">
        <p14:creationId xmlns:p14="http://schemas.microsoft.com/office/powerpoint/2010/main" val="27423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C2FEC58-B424-0443-8ADA-DFC54CC4FE1B}" type="datetimeFigureOut">
              <a:rPr lang="fr-FR" smtClean="0"/>
              <a:t>02/05/22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74230F-B7DE-E247-95C9-1FF522B1AB8A}" type="slidenum">
              <a:rPr lang="fr-FR" smtClean="0"/>
              <a:t>‹#›</a:t>
            </a:fld>
            <a:endParaRPr lang="fr-FR"/>
          </a:p>
        </p:txBody>
      </p:sp>
    </p:spTree>
    <p:extLst>
      <p:ext uri="{BB962C8B-B14F-4D97-AF65-F5344CB8AC3E}">
        <p14:creationId xmlns:p14="http://schemas.microsoft.com/office/powerpoint/2010/main" val="156006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C2FEC58-B424-0443-8ADA-DFC54CC4FE1B}" type="datetimeFigureOut">
              <a:rPr lang="fr-FR" smtClean="0"/>
              <a:t>02/05/22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74230F-B7DE-E247-95C9-1FF522B1AB8A}" type="slidenum">
              <a:rPr lang="fr-FR" smtClean="0"/>
              <a:t>‹#›</a:t>
            </a:fld>
            <a:endParaRPr lang="fr-FR"/>
          </a:p>
        </p:txBody>
      </p:sp>
    </p:spTree>
    <p:extLst>
      <p:ext uri="{BB962C8B-B14F-4D97-AF65-F5344CB8AC3E}">
        <p14:creationId xmlns:p14="http://schemas.microsoft.com/office/powerpoint/2010/main" val="3684713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C2FEC58-B424-0443-8ADA-DFC54CC4FE1B}" type="datetimeFigureOut">
              <a:rPr lang="fr-FR" smtClean="0"/>
              <a:t>02/05/22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E74230F-B7DE-E247-95C9-1FF522B1AB8A}" type="slidenum">
              <a:rPr lang="fr-FR" smtClean="0"/>
              <a:t>‹#›</a:t>
            </a:fld>
            <a:endParaRPr lang="fr-FR"/>
          </a:p>
        </p:txBody>
      </p:sp>
    </p:spTree>
    <p:extLst>
      <p:ext uri="{BB962C8B-B14F-4D97-AF65-F5344CB8AC3E}">
        <p14:creationId xmlns:p14="http://schemas.microsoft.com/office/powerpoint/2010/main" val="2483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AC2FEC58-B424-0443-8ADA-DFC54CC4FE1B}" type="datetimeFigureOut">
              <a:rPr lang="fr-FR" smtClean="0"/>
              <a:t>02/05/22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E74230F-B7DE-E247-95C9-1FF522B1AB8A}" type="slidenum">
              <a:rPr lang="fr-FR" smtClean="0"/>
              <a:t>‹#›</a:t>
            </a:fld>
            <a:endParaRPr lang="fr-FR"/>
          </a:p>
        </p:txBody>
      </p:sp>
    </p:spTree>
    <p:extLst>
      <p:ext uri="{BB962C8B-B14F-4D97-AF65-F5344CB8AC3E}">
        <p14:creationId xmlns:p14="http://schemas.microsoft.com/office/powerpoint/2010/main" val="1321205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C2FEC58-B424-0443-8ADA-DFC54CC4FE1B}" type="datetimeFigureOut">
              <a:rPr lang="fr-FR" smtClean="0"/>
              <a:t>02/05/22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E74230F-B7DE-E247-95C9-1FF522B1AB8A}" type="slidenum">
              <a:rPr lang="fr-FR" smtClean="0"/>
              <a:t>‹#›</a:t>
            </a:fld>
            <a:endParaRPr lang="fr-FR"/>
          </a:p>
        </p:txBody>
      </p:sp>
    </p:spTree>
    <p:extLst>
      <p:ext uri="{BB962C8B-B14F-4D97-AF65-F5344CB8AC3E}">
        <p14:creationId xmlns:p14="http://schemas.microsoft.com/office/powerpoint/2010/main" val="1562095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C2FEC58-B424-0443-8ADA-DFC54CC4FE1B}" type="datetimeFigureOut">
              <a:rPr lang="fr-FR" smtClean="0"/>
              <a:t>02/05/22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74230F-B7DE-E247-95C9-1FF522B1AB8A}" type="slidenum">
              <a:rPr lang="fr-FR" smtClean="0"/>
              <a:t>‹#›</a:t>
            </a:fld>
            <a:endParaRPr lang="fr-FR"/>
          </a:p>
        </p:txBody>
      </p:sp>
    </p:spTree>
    <p:extLst>
      <p:ext uri="{BB962C8B-B14F-4D97-AF65-F5344CB8AC3E}">
        <p14:creationId xmlns:p14="http://schemas.microsoft.com/office/powerpoint/2010/main" val="166121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C2FEC58-B424-0443-8ADA-DFC54CC4FE1B}" type="datetimeFigureOut">
              <a:rPr lang="fr-FR" smtClean="0"/>
              <a:t>02/05/22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74230F-B7DE-E247-95C9-1FF522B1AB8A}" type="slidenum">
              <a:rPr lang="fr-FR" smtClean="0"/>
              <a:t>‹#›</a:t>
            </a:fld>
            <a:endParaRPr lang="fr-FR"/>
          </a:p>
        </p:txBody>
      </p:sp>
    </p:spTree>
    <p:extLst>
      <p:ext uri="{BB962C8B-B14F-4D97-AF65-F5344CB8AC3E}">
        <p14:creationId xmlns:p14="http://schemas.microsoft.com/office/powerpoint/2010/main" val="6410361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FEC58-B424-0443-8ADA-DFC54CC4FE1B}" type="datetimeFigureOut">
              <a:rPr lang="fr-FR" smtClean="0"/>
              <a:t>02/05/22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4230F-B7DE-E247-95C9-1FF522B1AB8A}" type="slidenum">
              <a:rPr lang="fr-FR" smtClean="0"/>
              <a:t>‹#›</a:t>
            </a:fld>
            <a:endParaRPr lang="fr-FR"/>
          </a:p>
        </p:txBody>
      </p:sp>
    </p:spTree>
    <p:extLst>
      <p:ext uri="{BB962C8B-B14F-4D97-AF65-F5344CB8AC3E}">
        <p14:creationId xmlns:p14="http://schemas.microsoft.com/office/powerpoint/2010/main" val="3456743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4" Type="http://schemas.microsoft.com/office/2007/relationships/hdphoto" Target="../media/hdphoto1.wdp"/><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microsoft.com/office/2007/relationships/hdphoto" Target="../media/hdphoto3.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Théorie cinétique des gaz. Notions et mesures de température et de pression</a:t>
            </a:r>
            <a:endParaRPr lang="fr-FR" dirty="0"/>
          </a:p>
        </p:txBody>
      </p:sp>
      <p:sp>
        <p:nvSpPr>
          <p:cNvPr id="3" name="Sous-titre 2"/>
          <p:cNvSpPr>
            <a:spLocks noGrp="1"/>
          </p:cNvSpPr>
          <p:nvPr>
            <p:ph type="subTitle" idx="1"/>
          </p:nvPr>
        </p:nvSpPr>
        <p:spPr/>
        <p:txBody>
          <a:bodyPr/>
          <a:lstStyle/>
          <a:p>
            <a:r>
              <a:rPr lang="fr-FR" dirty="0" smtClean="0"/>
              <a:t>Niveau : L3</a:t>
            </a:r>
            <a:endParaRPr lang="fr-FR" dirty="0"/>
          </a:p>
        </p:txBody>
      </p:sp>
    </p:spTree>
    <p:extLst>
      <p:ext uri="{BB962C8B-B14F-4D97-AF65-F5344CB8AC3E}">
        <p14:creationId xmlns:p14="http://schemas.microsoft.com/office/powerpoint/2010/main" val="3812938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Premiers appareils de mesure de pression : les colonnes à liquide</a:t>
            </a:r>
            <a:endParaRPr lang="fr-FR" sz="2800" dirty="0"/>
          </a:p>
        </p:txBody>
      </p:sp>
      <p:sp>
        <p:nvSpPr>
          <p:cNvPr id="5" name="ZoneTexte 4"/>
          <p:cNvSpPr txBox="1"/>
          <p:nvPr/>
        </p:nvSpPr>
        <p:spPr>
          <a:xfrm>
            <a:off x="189778" y="1605918"/>
            <a:ext cx="5123997" cy="3693319"/>
          </a:xfrm>
          <a:prstGeom prst="rect">
            <a:avLst/>
          </a:prstGeom>
          <a:noFill/>
        </p:spPr>
        <p:txBody>
          <a:bodyPr wrap="square" rtlCol="0">
            <a:spAutoFit/>
          </a:bodyPr>
          <a:lstStyle/>
          <a:p>
            <a:pPr marL="285750" indent="-285750">
              <a:buFont typeface="Arial"/>
              <a:buChar char="•"/>
            </a:pPr>
            <a:r>
              <a:rPr lang="fr-FR" dirty="0" smtClean="0"/>
              <a:t>17</a:t>
            </a:r>
            <a:r>
              <a:rPr lang="fr-FR" baseline="30000" dirty="0" smtClean="0"/>
              <a:t>e</a:t>
            </a:r>
            <a:r>
              <a:rPr lang="fr-FR" dirty="0" smtClean="0"/>
              <a:t> siècle : invention du baromètre à colonne de Mercure par Torricelli </a:t>
            </a:r>
          </a:p>
          <a:p>
            <a:endParaRPr lang="fr-FR" dirty="0" smtClean="0"/>
          </a:p>
          <a:p>
            <a:r>
              <a:rPr lang="fr-FR" dirty="0" smtClean="0"/>
              <a:t>Le mercure est très </a:t>
            </a:r>
            <a:r>
              <a:rPr lang="fr-FR" dirty="0" smtClean="0"/>
              <a:t>utilisé car sa </a:t>
            </a:r>
            <a:r>
              <a:rPr lang="fr-FR" dirty="0" smtClean="0"/>
              <a:t>densité est élevée, ce qui permet </a:t>
            </a:r>
            <a:r>
              <a:rPr lang="fr-FR" dirty="0" smtClean="0"/>
              <a:t>de réaliser des appareils de taille raisonnable même pour des pressions importantes. </a:t>
            </a:r>
            <a:r>
              <a:rPr lang="fr-FR" dirty="0" smtClean="0"/>
              <a:t>Ces appareils ont été abandonnés </a:t>
            </a:r>
            <a:r>
              <a:rPr lang="fr-FR" dirty="0" smtClean="0"/>
              <a:t>assez vite car la densité d’un fluide et le champ de gravité varie d’une expérience à une autre en fonction du lieu dans lequel on se trouve . </a:t>
            </a:r>
            <a:endParaRPr lang="fr-FR" dirty="0" smtClean="0"/>
          </a:p>
          <a:p>
            <a:endParaRPr lang="fr-FR" dirty="0" smtClean="0"/>
          </a:p>
          <a:p>
            <a:pPr marL="285750" indent="-285750">
              <a:buFont typeface="Arial"/>
              <a:buChar char="•"/>
            </a:pPr>
            <a:r>
              <a:rPr lang="fr-FR" dirty="0" smtClean="0"/>
              <a:t>En statique des fluides :</a:t>
            </a:r>
          </a:p>
          <a:p>
            <a:r>
              <a:rPr lang="fr-FR" dirty="0" smtClean="0"/>
              <a:t>                          ΔP </a:t>
            </a:r>
            <a:r>
              <a:rPr lang="fr-FR" dirty="0" smtClean="0"/>
              <a:t>= </a:t>
            </a:r>
            <a:r>
              <a:rPr lang="fr-FR" dirty="0" err="1" smtClean="0"/>
              <a:t>ρgh</a:t>
            </a:r>
            <a:endParaRPr lang="fr-FR" dirty="0"/>
          </a:p>
        </p:txBody>
      </p:sp>
      <p:pic>
        <p:nvPicPr>
          <p:cNvPr id="6" name="Image 5"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0526" y="1605918"/>
            <a:ext cx="2402975" cy="4184004"/>
          </a:xfrm>
          <a:prstGeom prst="rect">
            <a:avLst/>
          </a:prstGeom>
        </p:spPr>
      </p:pic>
    </p:spTree>
    <p:extLst>
      <p:ext uri="{BB962C8B-B14F-4D97-AF65-F5344CB8AC3E}">
        <p14:creationId xmlns:p14="http://schemas.microsoft.com/office/powerpoint/2010/main" val="2939333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400px-Manometer_ins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9789" y="3578804"/>
            <a:ext cx="2589623" cy="3191710"/>
          </a:xfrm>
          <a:prstGeom prst="rect">
            <a:avLst/>
          </a:prstGeom>
        </p:spPr>
      </p:pic>
      <p:sp>
        <p:nvSpPr>
          <p:cNvPr id="2" name="Titre 1"/>
          <p:cNvSpPr>
            <a:spLocks noGrp="1"/>
          </p:cNvSpPr>
          <p:nvPr>
            <p:ph type="title"/>
          </p:nvPr>
        </p:nvSpPr>
        <p:spPr>
          <a:xfrm>
            <a:off x="457200" y="34006"/>
            <a:ext cx="8229600" cy="1143000"/>
          </a:xfrm>
        </p:spPr>
        <p:txBody>
          <a:bodyPr>
            <a:normAutofit/>
          </a:bodyPr>
          <a:lstStyle/>
          <a:p>
            <a:r>
              <a:rPr lang="fr-FR" sz="2800" dirty="0" smtClean="0"/>
              <a:t>Manomètres anéroïdes</a:t>
            </a:r>
            <a:endParaRPr lang="fr-FR" sz="2800" dirty="0"/>
          </a:p>
        </p:txBody>
      </p:sp>
      <p:sp>
        <p:nvSpPr>
          <p:cNvPr id="4" name="ZoneTexte 3"/>
          <p:cNvSpPr txBox="1"/>
          <p:nvPr/>
        </p:nvSpPr>
        <p:spPr>
          <a:xfrm>
            <a:off x="333559" y="1279630"/>
            <a:ext cx="4682651" cy="4524316"/>
          </a:xfrm>
          <a:prstGeom prst="rect">
            <a:avLst/>
          </a:prstGeom>
          <a:noFill/>
        </p:spPr>
        <p:txBody>
          <a:bodyPr wrap="square" rtlCol="0">
            <a:spAutoFit/>
          </a:bodyPr>
          <a:lstStyle/>
          <a:p>
            <a:r>
              <a:rPr lang="fr-FR" dirty="0" smtClean="0"/>
              <a:t>Ces manomètres utilisent l’élasticité d’une pièce métallique : sa </a:t>
            </a:r>
            <a:r>
              <a:rPr lang="fr-FR" dirty="0" smtClean="0"/>
              <a:t>déformation permet de remonter de </a:t>
            </a:r>
            <a:r>
              <a:rPr lang="fr-FR" dirty="0" smtClean="0"/>
              <a:t>manière fidèle </a:t>
            </a:r>
            <a:r>
              <a:rPr lang="fr-FR" dirty="0" smtClean="0"/>
              <a:t>à la </a:t>
            </a:r>
            <a:r>
              <a:rPr lang="fr-FR" dirty="0" smtClean="0"/>
              <a:t>différence de pression </a:t>
            </a:r>
            <a:r>
              <a:rPr lang="fr-FR" dirty="0" smtClean="0"/>
              <a:t>appliquée. </a:t>
            </a:r>
            <a:endParaRPr lang="fr-FR" dirty="0" smtClean="0"/>
          </a:p>
          <a:p>
            <a:r>
              <a:rPr lang="fr-FR" dirty="0" smtClean="0"/>
              <a:t>Ils sont indifférents de la nature du gaz dont on </a:t>
            </a:r>
            <a:r>
              <a:rPr lang="fr-FR" dirty="0" smtClean="0"/>
              <a:t>cherche </a:t>
            </a:r>
            <a:r>
              <a:rPr lang="fr-FR" dirty="0" smtClean="0"/>
              <a:t>à déterminer la pression et </a:t>
            </a:r>
            <a:r>
              <a:rPr lang="fr-FR" dirty="0" smtClean="0"/>
              <a:t>contrairement aux colonnes de liquide ne </a:t>
            </a:r>
            <a:r>
              <a:rPr lang="fr-FR" dirty="0" smtClean="0"/>
              <a:t>risquent pas de contaminer le </a:t>
            </a:r>
            <a:r>
              <a:rPr lang="fr-FR" dirty="0" err="1" smtClean="0"/>
              <a:t>mesurande</a:t>
            </a:r>
            <a:r>
              <a:rPr lang="fr-FR" dirty="0" smtClean="0"/>
              <a:t>. </a:t>
            </a:r>
          </a:p>
          <a:p>
            <a:r>
              <a:rPr lang="fr-FR" dirty="0" smtClean="0"/>
              <a:t> </a:t>
            </a:r>
            <a:endParaRPr lang="fr-FR" dirty="0" smtClean="0"/>
          </a:p>
          <a:p>
            <a:r>
              <a:rPr lang="fr-FR" dirty="0" smtClean="0"/>
              <a:t>Cellule élastique : diaphragme , tube de Bourdon (passage d’un tube cylindrique à un tube circulaire), manomètre à soufflet, </a:t>
            </a:r>
            <a:r>
              <a:rPr lang="mr-IN" dirty="0" smtClean="0"/>
              <a:t>…</a:t>
            </a:r>
            <a:endParaRPr lang="fr-FR" dirty="0" smtClean="0"/>
          </a:p>
          <a:p>
            <a:r>
              <a:rPr lang="fr-FR" dirty="0" smtClean="0"/>
              <a:t>La déformation de la cellule est soit lue sur un cadran à aiguille par un mécanisme, soit convertie </a:t>
            </a:r>
            <a:r>
              <a:rPr lang="fr-FR" dirty="0" smtClean="0"/>
              <a:t>gr</a:t>
            </a:r>
            <a:r>
              <a:rPr lang="fr-FR" dirty="0" smtClean="0"/>
              <a:t>â</a:t>
            </a:r>
            <a:r>
              <a:rPr lang="fr-FR" dirty="0" smtClean="0"/>
              <a:t>ce </a:t>
            </a:r>
            <a:r>
              <a:rPr lang="fr-FR" dirty="0" smtClean="0"/>
              <a:t>à des jauges de déformation  </a:t>
            </a:r>
            <a:r>
              <a:rPr lang="fr-FR" dirty="0" smtClean="0"/>
              <a:t>combinées à un pont de Wheatstone. </a:t>
            </a:r>
            <a:endParaRPr lang="fr-FR" dirty="0" smtClean="0"/>
          </a:p>
        </p:txBody>
      </p:sp>
      <p:pic>
        <p:nvPicPr>
          <p:cNvPr id="5" name="Image 4" descr="500px-Manometer_1040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5158" y="1082843"/>
            <a:ext cx="3141579" cy="2356184"/>
          </a:xfrm>
          <a:prstGeom prst="rect">
            <a:avLst/>
          </a:prstGeom>
        </p:spPr>
      </p:pic>
      <p:sp>
        <p:nvSpPr>
          <p:cNvPr id="6" name="ZoneTexte 5"/>
          <p:cNvSpPr txBox="1"/>
          <p:nvPr/>
        </p:nvSpPr>
        <p:spPr>
          <a:xfrm>
            <a:off x="6269789" y="3439035"/>
            <a:ext cx="2272632" cy="307777"/>
          </a:xfrm>
          <a:prstGeom prst="rect">
            <a:avLst/>
          </a:prstGeom>
          <a:noFill/>
        </p:spPr>
        <p:txBody>
          <a:bodyPr wrap="square" rtlCol="0">
            <a:spAutoFit/>
          </a:bodyPr>
          <a:lstStyle/>
          <a:p>
            <a:r>
              <a:rPr lang="fr-FR" sz="1400" dirty="0" smtClean="0"/>
              <a:t>Manomètre à membrane</a:t>
            </a:r>
            <a:endParaRPr lang="fr-FR" sz="1400" dirty="0"/>
          </a:p>
        </p:txBody>
      </p:sp>
      <p:sp>
        <p:nvSpPr>
          <p:cNvPr id="8" name="ZoneTexte 7"/>
          <p:cNvSpPr txBox="1"/>
          <p:nvPr/>
        </p:nvSpPr>
        <p:spPr>
          <a:xfrm>
            <a:off x="6573711" y="6462737"/>
            <a:ext cx="2018632" cy="307777"/>
          </a:xfrm>
          <a:prstGeom prst="rect">
            <a:avLst/>
          </a:prstGeom>
          <a:noFill/>
        </p:spPr>
        <p:txBody>
          <a:bodyPr wrap="square" rtlCol="0">
            <a:spAutoFit/>
          </a:bodyPr>
          <a:lstStyle/>
          <a:p>
            <a:r>
              <a:rPr lang="fr-FR" sz="1400" dirty="0" smtClean="0"/>
              <a:t>Tube de Bourdon</a:t>
            </a:r>
            <a:endParaRPr lang="fr-FR" sz="1400" dirty="0"/>
          </a:p>
        </p:txBody>
      </p:sp>
    </p:spTree>
    <p:extLst>
      <p:ext uri="{BB962C8B-B14F-4D97-AF65-F5344CB8AC3E}">
        <p14:creationId xmlns:p14="http://schemas.microsoft.com/office/powerpoint/2010/main" val="1369397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WhatsApp Image 2022-05-02 at 12.17.22 (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384621" y="2098621"/>
            <a:ext cx="4407480" cy="5111278"/>
          </a:xfrm>
          <a:prstGeom prst="rect">
            <a:avLst/>
          </a:prstGeom>
        </p:spPr>
      </p:pic>
      <p:pic>
        <p:nvPicPr>
          <p:cNvPr id="4" name="Image 3" descr="WhatsApp Image 2022-05-02 at 12.17.22 (2).jpeg"/>
          <p:cNvPicPr>
            <a:picLocks noChangeAspect="1"/>
          </p:cNvPicPr>
          <p:nvPr/>
        </p:nvPicPr>
        <p:blipFill rotWithShape="1">
          <a:blip r:embed="rId3">
            <a:extLst>
              <a:ext uri="{28A0092B-C50C-407E-A947-70E740481C1C}">
                <a14:useLocalDpi xmlns:a14="http://schemas.microsoft.com/office/drawing/2010/main" val="0"/>
              </a:ext>
            </a:extLst>
          </a:blip>
          <a:srcRect b="5884"/>
          <a:stretch/>
        </p:blipFill>
        <p:spPr>
          <a:xfrm rot="16200000">
            <a:off x="426216" y="-411528"/>
            <a:ext cx="3756395" cy="4608823"/>
          </a:xfrm>
          <a:prstGeom prst="rect">
            <a:avLst/>
          </a:prstGeom>
        </p:spPr>
      </p:pic>
    </p:spTree>
    <p:extLst>
      <p:ext uri="{BB962C8B-B14F-4D97-AF65-F5344CB8AC3E}">
        <p14:creationId xmlns:p14="http://schemas.microsoft.com/office/powerpoint/2010/main" val="1959630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t>Autres exemples</a:t>
            </a:r>
            <a:endParaRPr lang="fr-FR" sz="2400" dirty="0"/>
          </a:p>
        </p:txBody>
      </p:sp>
      <p:sp>
        <p:nvSpPr>
          <p:cNvPr id="3" name="Espace réservé du contenu 2"/>
          <p:cNvSpPr>
            <a:spLocks noGrp="1"/>
          </p:cNvSpPr>
          <p:nvPr>
            <p:ph idx="1"/>
          </p:nvPr>
        </p:nvSpPr>
        <p:spPr/>
        <p:txBody>
          <a:bodyPr/>
          <a:lstStyle/>
          <a:p>
            <a:r>
              <a:rPr lang="fr-FR" dirty="0" smtClean="0"/>
              <a:t>Sondes capacitives : variation de capacité électrique due à l’expansion de l’intervalle diélectrique sous l’effet d’une dépression extérieure (système utilisé dans l’industrie du vide) </a:t>
            </a:r>
          </a:p>
          <a:p>
            <a:r>
              <a:rPr lang="fr-FR" dirty="0" smtClean="0"/>
              <a:t>Quartz piézoélectrique déformé par la pression appliquée produit une différence de potentiel dépendant de sa déformation</a:t>
            </a:r>
            <a:endParaRPr lang="fr-FR" dirty="0"/>
          </a:p>
        </p:txBody>
      </p:sp>
    </p:spTree>
    <p:extLst>
      <p:ext uri="{BB962C8B-B14F-4D97-AF65-F5344CB8AC3E}">
        <p14:creationId xmlns:p14="http://schemas.microsoft.com/office/powerpoint/2010/main" val="353346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3000"/>
          </a:xfrm>
        </p:spPr>
        <p:txBody>
          <a:bodyPr>
            <a:normAutofit/>
          </a:bodyPr>
          <a:lstStyle/>
          <a:p>
            <a:r>
              <a:rPr lang="fr-FR" sz="2800" dirty="0" smtClean="0"/>
              <a:t>Elargissement par effet Doppler des raies spectrales émises par les molécules d’un gaz</a:t>
            </a:r>
            <a:endParaRPr lang="fr-FR" sz="2800" dirty="0"/>
          </a:p>
        </p:txBody>
      </p:sp>
      <p:pic>
        <p:nvPicPr>
          <p:cNvPr id="4" name="Image 3" descr="Capture d’écran 2022-04-30 à 11.16.25.png"/>
          <p:cNvPicPr>
            <a:picLocks noChangeAspect="1"/>
          </p:cNvPicPr>
          <p:nvPr/>
        </p:nvPicPr>
        <p:blipFill rotWithShape="1">
          <a:blip r:embed="rId2">
            <a:extLst>
              <a:ext uri="{28A0092B-C50C-407E-A947-70E740481C1C}">
                <a14:useLocalDpi xmlns:a14="http://schemas.microsoft.com/office/drawing/2010/main" val="0"/>
              </a:ext>
            </a:extLst>
          </a:blip>
          <a:srcRect l="5004"/>
          <a:stretch/>
        </p:blipFill>
        <p:spPr>
          <a:xfrm>
            <a:off x="0" y="1706082"/>
            <a:ext cx="5602070" cy="3783298"/>
          </a:xfrm>
          <a:prstGeom prst="rect">
            <a:avLst/>
          </a:prstGeom>
        </p:spPr>
      </p:pic>
      <p:sp>
        <p:nvSpPr>
          <p:cNvPr id="6" name="ZoneTexte 5"/>
          <p:cNvSpPr txBox="1"/>
          <p:nvPr/>
        </p:nvSpPr>
        <p:spPr>
          <a:xfrm>
            <a:off x="5452403" y="1462356"/>
            <a:ext cx="3451049" cy="2800766"/>
          </a:xfrm>
          <a:prstGeom prst="rect">
            <a:avLst/>
          </a:prstGeom>
          <a:noFill/>
        </p:spPr>
        <p:txBody>
          <a:bodyPr wrap="square" rtlCol="0">
            <a:spAutoFit/>
          </a:bodyPr>
          <a:lstStyle/>
          <a:p>
            <a:r>
              <a:rPr lang="fr-FR" sz="1600" dirty="0" smtClean="0"/>
              <a:t>Effet Doppler pour une particule en mouvement suivant l’axe (Oz) (axe d’observation) un observateur fixe :</a:t>
            </a:r>
          </a:p>
          <a:p>
            <a:endParaRPr lang="fr-FR" sz="1600" dirty="0"/>
          </a:p>
          <a:p>
            <a:r>
              <a:rPr lang="fr-FR" sz="1600" dirty="0" smtClean="0"/>
              <a:t> </a:t>
            </a:r>
          </a:p>
          <a:p>
            <a:endParaRPr lang="fr-FR" sz="1600" dirty="0"/>
          </a:p>
          <a:p>
            <a:r>
              <a:rPr lang="fr-FR" sz="1600" dirty="0" smtClean="0"/>
              <a:t>Les particules de gaz émettent toutes à la même fréquence et on suppose le gaz à l’équilibre thermique. Les vitesses suivant l’axe (Oz) se répartissent donc selon la distribution de Maxwell :  </a:t>
            </a:r>
            <a:endParaRPr lang="fr-FR" sz="1600" dirty="0"/>
          </a:p>
        </p:txBody>
      </p:sp>
      <p:pic>
        <p:nvPicPr>
          <p:cNvPr id="7" name="Image 6" descr="Capture d’écran 2022-04-30 à 11.18.4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1978" y="2292102"/>
            <a:ext cx="1547547" cy="609141"/>
          </a:xfrm>
          <a:prstGeom prst="rect">
            <a:avLst/>
          </a:prstGeom>
        </p:spPr>
      </p:pic>
      <p:pic>
        <p:nvPicPr>
          <p:cNvPr id="8" name="Image 7" descr="Capture d’écran 2022-04-30 à 11.20.4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388" y="4263122"/>
            <a:ext cx="2616200" cy="508000"/>
          </a:xfrm>
          <a:prstGeom prst="rect">
            <a:avLst/>
          </a:prstGeom>
        </p:spPr>
      </p:pic>
      <p:pic>
        <p:nvPicPr>
          <p:cNvPr id="9" name="Image 8" descr="Capture d’écran 2022-04-30 à 11.21.4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9825" y="4876945"/>
            <a:ext cx="1409700" cy="482600"/>
          </a:xfrm>
          <a:prstGeom prst="rect">
            <a:avLst/>
          </a:prstGeom>
        </p:spPr>
      </p:pic>
      <p:sp>
        <p:nvSpPr>
          <p:cNvPr id="10" name="ZoneTexte 9"/>
          <p:cNvSpPr txBox="1"/>
          <p:nvPr/>
        </p:nvSpPr>
        <p:spPr>
          <a:xfrm>
            <a:off x="410534" y="5695491"/>
            <a:ext cx="8313310" cy="338554"/>
          </a:xfrm>
          <a:prstGeom prst="rect">
            <a:avLst/>
          </a:prstGeom>
          <a:noFill/>
        </p:spPr>
        <p:txBody>
          <a:bodyPr wrap="square" rtlCol="0">
            <a:spAutoFit/>
          </a:bodyPr>
          <a:lstStyle/>
          <a:p>
            <a:r>
              <a:rPr lang="fr-FR" sz="1600" dirty="0" smtClean="0"/>
              <a:t>Donc : 							  où on définit la largeur Doppler thermique  :  </a:t>
            </a:r>
            <a:endParaRPr lang="fr-FR" sz="1600" dirty="0"/>
          </a:p>
        </p:txBody>
      </p:sp>
      <p:pic>
        <p:nvPicPr>
          <p:cNvPr id="12" name="Image 11" descr="Capture d’écran 2022-04-30 à 11.23.2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9999" y="5544623"/>
            <a:ext cx="3022600" cy="609600"/>
          </a:xfrm>
          <a:prstGeom prst="rect">
            <a:avLst/>
          </a:prstGeom>
        </p:spPr>
      </p:pic>
      <p:pic>
        <p:nvPicPr>
          <p:cNvPr id="13" name="Image 12" descr="Capture d’écran 2022-04-30 à 11.24.16.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0388" y="6044648"/>
            <a:ext cx="1625600" cy="558800"/>
          </a:xfrm>
          <a:prstGeom prst="rect">
            <a:avLst/>
          </a:prstGeom>
        </p:spPr>
      </p:pic>
    </p:spTree>
    <p:extLst>
      <p:ext uri="{BB962C8B-B14F-4D97-AF65-F5344CB8AC3E}">
        <p14:creationId xmlns:p14="http://schemas.microsoft.com/office/powerpoint/2010/main" val="422870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Echelle internationale pratique de température</a:t>
            </a:r>
            <a:endParaRPr lang="fr-FR" sz="2800" dirty="0"/>
          </a:p>
        </p:txBody>
      </p:sp>
      <p:pic>
        <p:nvPicPr>
          <p:cNvPr id="4" name="Image 3" descr="Capture d’écran 2022-05-02 à 10.43.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012" y="2043721"/>
            <a:ext cx="6132349" cy="3066175"/>
          </a:xfrm>
          <a:prstGeom prst="rect">
            <a:avLst/>
          </a:prstGeom>
        </p:spPr>
      </p:pic>
    </p:spTree>
    <p:extLst>
      <p:ext uri="{BB962C8B-B14F-4D97-AF65-F5344CB8AC3E}">
        <p14:creationId xmlns:p14="http://schemas.microsoft.com/office/powerpoint/2010/main" val="1396572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apture d’écran 2022-05-02 à 11.04.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4180" y="1652100"/>
            <a:ext cx="3249095" cy="375618"/>
          </a:xfrm>
          <a:prstGeom prst="rect">
            <a:avLst/>
          </a:prstGeom>
        </p:spPr>
      </p:pic>
      <p:sp>
        <p:nvSpPr>
          <p:cNvPr id="2" name="Titre 1"/>
          <p:cNvSpPr>
            <a:spLocks noGrp="1"/>
          </p:cNvSpPr>
          <p:nvPr>
            <p:ph type="title"/>
          </p:nvPr>
        </p:nvSpPr>
        <p:spPr/>
        <p:txBody>
          <a:bodyPr>
            <a:normAutofit/>
          </a:bodyPr>
          <a:lstStyle/>
          <a:p>
            <a:r>
              <a:rPr lang="fr-FR" sz="2800" dirty="0" smtClean="0"/>
              <a:t>Thermomètres à résistance de platine</a:t>
            </a:r>
            <a:endParaRPr lang="fr-FR" sz="2800" dirty="0"/>
          </a:p>
        </p:txBody>
      </p:sp>
      <p:sp>
        <p:nvSpPr>
          <p:cNvPr id="4" name="ZoneTexte 3"/>
          <p:cNvSpPr txBox="1"/>
          <p:nvPr/>
        </p:nvSpPr>
        <p:spPr>
          <a:xfrm>
            <a:off x="457200" y="1590633"/>
            <a:ext cx="8229600" cy="2308324"/>
          </a:xfrm>
          <a:prstGeom prst="rect">
            <a:avLst/>
          </a:prstGeom>
          <a:noFill/>
        </p:spPr>
        <p:txBody>
          <a:bodyPr wrap="square" rtlCol="0">
            <a:spAutoFit/>
          </a:bodyPr>
          <a:lstStyle/>
          <a:p>
            <a:r>
              <a:rPr lang="fr-FR" b="1" dirty="0" smtClean="0"/>
              <a:t>Entre 273,15K et 903,89K :</a:t>
            </a:r>
            <a:r>
              <a:rPr lang="fr-FR" dirty="0" smtClean="0"/>
              <a:t>								où R</a:t>
            </a:r>
            <a:r>
              <a:rPr lang="fr-FR" baseline="-25000" dirty="0" smtClean="0"/>
              <a:t>0</a:t>
            </a:r>
            <a:r>
              <a:rPr lang="fr-FR" dirty="0" smtClean="0"/>
              <a:t> est la résistance à 273,15K et A et B 2 constantes que  l’on détermine en mesurant la résistance du fil de platine à 90K, 273,15K, 373,15K et 717,75K.</a:t>
            </a:r>
          </a:p>
          <a:p>
            <a:r>
              <a:rPr lang="fr-FR" b="1" dirty="0"/>
              <a:t>Entre 13,81K et </a:t>
            </a:r>
            <a:r>
              <a:rPr lang="fr-FR" b="1" dirty="0" smtClean="0"/>
              <a:t>273,15K : 							    </a:t>
            </a:r>
            <a:r>
              <a:rPr lang="fr-FR" dirty="0" smtClean="0"/>
              <a:t>où C est déterminée à 90K</a:t>
            </a:r>
          </a:p>
          <a:p>
            <a:endParaRPr lang="fr-FR" dirty="0"/>
          </a:p>
          <a:p>
            <a:r>
              <a:rPr lang="fr-FR" dirty="0" smtClean="0"/>
              <a:t>La résistance du thermomètre est mesurée à l’aide d’un pont de Wheatstone équilibré (le courant dans la branche MN est nul) : </a:t>
            </a:r>
            <a:endParaRPr lang="fr-FR" dirty="0"/>
          </a:p>
        </p:txBody>
      </p:sp>
      <p:pic>
        <p:nvPicPr>
          <p:cNvPr id="6" name="Image 5" descr="Capture d’écran 2022-05-02 à 11.07.47.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977491" y="2459181"/>
            <a:ext cx="3257492" cy="331781"/>
          </a:xfrm>
          <a:prstGeom prst="rect">
            <a:avLst/>
          </a:prstGeom>
        </p:spPr>
      </p:pic>
      <p:pic>
        <p:nvPicPr>
          <p:cNvPr id="7" name="Image 6" descr="Capture d’écran 2022-05-02 à 11.09.3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078" y="4177422"/>
            <a:ext cx="2580509" cy="1684284"/>
          </a:xfrm>
          <a:prstGeom prst="rect">
            <a:avLst/>
          </a:prstGeom>
        </p:spPr>
      </p:pic>
      <p:sp>
        <p:nvSpPr>
          <p:cNvPr id="8" name="ZoneTexte 7"/>
          <p:cNvSpPr txBox="1"/>
          <p:nvPr/>
        </p:nvSpPr>
        <p:spPr>
          <a:xfrm>
            <a:off x="3630659" y="4297274"/>
            <a:ext cx="4567189" cy="646331"/>
          </a:xfrm>
          <a:prstGeom prst="rect">
            <a:avLst/>
          </a:prstGeom>
          <a:noFill/>
        </p:spPr>
        <p:txBody>
          <a:bodyPr wrap="square" rtlCol="0">
            <a:spAutoFit/>
          </a:bodyPr>
          <a:lstStyle/>
          <a:p>
            <a:r>
              <a:rPr lang="fr-FR" dirty="0" smtClean="0"/>
              <a:t>V</a:t>
            </a:r>
            <a:r>
              <a:rPr lang="fr-FR" baseline="-25000" dirty="0" smtClean="0"/>
              <a:t>M</a:t>
            </a:r>
            <a:r>
              <a:rPr lang="fr-FR" dirty="0" smtClean="0"/>
              <a:t> = V</a:t>
            </a:r>
            <a:r>
              <a:rPr lang="fr-FR" baseline="-25000" dirty="0" smtClean="0"/>
              <a:t>N </a:t>
            </a:r>
          </a:p>
          <a:p>
            <a:r>
              <a:rPr lang="fr-FR" dirty="0" smtClean="0"/>
              <a:t>Donc : R</a:t>
            </a:r>
            <a:r>
              <a:rPr lang="fr-FR" baseline="-25000" dirty="0" smtClean="0"/>
              <a:t>1</a:t>
            </a:r>
            <a:r>
              <a:rPr lang="fr-FR" dirty="0" smtClean="0"/>
              <a:t>I</a:t>
            </a:r>
            <a:r>
              <a:rPr lang="fr-FR" baseline="-25000" dirty="0" smtClean="0"/>
              <a:t>1</a:t>
            </a:r>
            <a:r>
              <a:rPr lang="fr-FR" dirty="0" smtClean="0"/>
              <a:t> = R</a:t>
            </a:r>
            <a:r>
              <a:rPr lang="fr-FR" baseline="-25000" dirty="0" smtClean="0"/>
              <a:t>2</a:t>
            </a:r>
            <a:r>
              <a:rPr lang="fr-FR" dirty="0" smtClean="0"/>
              <a:t>I</a:t>
            </a:r>
            <a:r>
              <a:rPr lang="fr-FR" baseline="-25000" dirty="0" smtClean="0"/>
              <a:t>2</a:t>
            </a:r>
            <a:r>
              <a:rPr lang="fr-FR" dirty="0" smtClean="0"/>
              <a:t>  et R = R</a:t>
            </a:r>
            <a:r>
              <a:rPr lang="fr-FR" baseline="-25000" dirty="0" smtClean="0"/>
              <a:t>2</a:t>
            </a:r>
            <a:r>
              <a:rPr lang="fr-FR" dirty="0" smtClean="0"/>
              <a:t>*</a:t>
            </a:r>
            <a:r>
              <a:rPr lang="fr-FR" dirty="0" err="1" smtClean="0"/>
              <a:t>R</a:t>
            </a:r>
            <a:r>
              <a:rPr lang="fr-FR" baseline="-25000" dirty="0" err="1" smtClean="0"/>
              <a:t>e</a:t>
            </a:r>
            <a:r>
              <a:rPr lang="fr-FR" dirty="0" smtClean="0"/>
              <a:t>/R</a:t>
            </a:r>
            <a:r>
              <a:rPr lang="fr-FR" baseline="-25000" dirty="0" smtClean="0"/>
              <a:t>1</a:t>
            </a:r>
            <a:endParaRPr lang="fr-FR" dirty="0"/>
          </a:p>
        </p:txBody>
      </p:sp>
    </p:spTree>
    <p:extLst>
      <p:ext uri="{BB962C8B-B14F-4D97-AF65-F5344CB8AC3E}">
        <p14:creationId xmlns:p14="http://schemas.microsoft.com/office/powerpoint/2010/main" val="1191450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Thermomètre à thermocouple</a:t>
            </a:r>
            <a:endParaRPr lang="fr-FR" sz="2800" dirty="0"/>
          </a:p>
        </p:txBody>
      </p:sp>
      <p:sp>
        <p:nvSpPr>
          <p:cNvPr id="4" name="ZoneTexte 3"/>
          <p:cNvSpPr txBox="1"/>
          <p:nvPr/>
        </p:nvSpPr>
        <p:spPr>
          <a:xfrm>
            <a:off x="320729" y="1417638"/>
            <a:ext cx="8672528" cy="1200329"/>
          </a:xfrm>
          <a:prstGeom prst="rect">
            <a:avLst/>
          </a:prstGeom>
          <a:noFill/>
        </p:spPr>
        <p:txBody>
          <a:bodyPr wrap="square" rtlCol="0">
            <a:spAutoFit/>
          </a:bodyPr>
          <a:lstStyle/>
          <a:p>
            <a:r>
              <a:rPr lang="fr-FR" dirty="0" smtClean="0"/>
              <a:t>On commence par déterminer expérimentalement la loi d’évolution de la force électromotrice thermoélectrique en fonction de la variation de température. Cette force électromotrice est mesurée soit à l’aide d’une méthode d’opposition, soit par un voltmètre de très haute impédance d’entrée. </a:t>
            </a:r>
            <a:endParaRPr lang="fr-FR" dirty="0"/>
          </a:p>
        </p:txBody>
      </p:sp>
      <p:pic>
        <p:nvPicPr>
          <p:cNvPr id="5" name="Image 4" descr="Capture d’écran 2022-05-02 à 11.18.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614" y="2731923"/>
            <a:ext cx="2773340" cy="1910899"/>
          </a:xfrm>
          <a:prstGeom prst="rect">
            <a:avLst/>
          </a:prstGeom>
        </p:spPr>
      </p:pic>
      <p:sp>
        <p:nvSpPr>
          <p:cNvPr id="6" name="ZoneTexte 5"/>
          <p:cNvSpPr txBox="1"/>
          <p:nvPr/>
        </p:nvSpPr>
        <p:spPr>
          <a:xfrm>
            <a:off x="4015534" y="2617967"/>
            <a:ext cx="4130997" cy="2308324"/>
          </a:xfrm>
          <a:prstGeom prst="rect">
            <a:avLst/>
          </a:prstGeom>
          <a:noFill/>
        </p:spPr>
        <p:txBody>
          <a:bodyPr wrap="square" rtlCol="0">
            <a:spAutoFit/>
          </a:bodyPr>
          <a:lstStyle/>
          <a:p>
            <a:r>
              <a:rPr lang="fr-FR" dirty="0" smtClean="0"/>
              <a:t>Le couple thermoélectrique étalon est le couple platine-platine rhodié à 10% . Entre 903,65K et 1337,58K : </a:t>
            </a:r>
          </a:p>
          <a:p>
            <a:endParaRPr lang="fr-FR" dirty="0"/>
          </a:p>
          <a:p>
            <a:endParaRPr lang="fr-FR" dirty="0" smtClean="0"/>
          </a:p>
          <a:p>
            <a:r>
              <a:rPr lang="fr-FR" dirty="0" smtClean="0"/>
              <a:t>Où a</a:t>
            </a:r>
            <a:r>
              <a:rPr lang="fr-FR" baseline="-25000" dirty="0" smtClean="0"/>
              <a:t>0</a:t>
            </a:r>
            <a:r>
              <a:rPr lang="fr-FR" dirty="0" smtClean="0"/>
              <a:t>, a</a:t>
            </a:r>
            <a:r>
              <a:rPr lang="fr-FR" baseline="-25000" dirty="0" smtClean="0"/>
              <a:t>1</a:t>
            </a:r>
            <a:r>
              <a:rPr lang="fr-FR" dirty="0" smtClean="0"/>
              <a:t> et a</a:t>
            </a:r>
            <a:r>
              <a:rPr lang="fr-FR" baseline="-25000" dirty="0" smtClean="0"/>
              <a:t>2</a:t>
            </a:r>
            <a:r>
              <a:rPr lang="fr-FR" dirty="0" smtClean="0"/>
              <a:t> sont déterminés à partir de la mesure de la </a:t>
            </a:r>
            <a:r>
              <a:rPr lang="fr-FR" dirty="0" err="1"/>
              <a:t>f</a:t>
            </a:r>
            <a:r>
              <a:rPr lang="fr-FR" dirty="0" err="1" smtClean="0"/>
              <a:t>em</a:t>
            </a:r>
            <a:r>
              <a:rPr lang="fr-FR" dirty="0" smtClean="0"/>
              <a:t> aux températures de 3 points fixes.</a:t>
            </a:r>
            <a:endParaRPr lang="fr-FR" dirty="0"/>
          </a:p>
        </p:txBody>
      </p:sp>
      <p:pic>
        <p:nvPicPr>
          <p:cNvPr id="7" name="Image 6" descr="Capture d’écran 2022-05-02 à 11.20.51.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870527" y="3629968"/>
            <a:ext cx="2647913" cy="351676"/>
          </a:xfrm>
          <a:prstGeom prst="rect">
            <a:avLst/>
          </a:prstGeom>
        </p:spPr>
      </p:pic>
      <p:sp>
        <p:nvSpPr>
          <p:cNvPr id="8" name="ZoneTexte 7"/>
          <p:cNvSpPr txBox="1"/>
          <p:nvPr/>
        </p:nvSpPr>
        <p:spPr>
          <a:xfrm>
            <a:off x="320729" y="5310661"/>
            <a:ext cx="8672528" cy="646331"/>
          </a:xfrm>
          <a:prstGeom prst="rect">
            <a:avLst/>
          </a:prstGeom>
          <a:noFill/>
        </p:spPr>
        <p:txBody>
          <a:bodyPr wrap="square" rtlCol="0">
            <a:spAutoFit/>
          </a:bodyPr>
          <a:lstStyle/>
          <a:p>
            <a:r>
              <a:rPr lang="fr-FR" b="1" dirty="0" smtClean="0"/>
              <a:t>Inconvénient : </a:t>
            </a:r>
            <a:r>
              <a:rPr lang="fr-FR" dirty="0" smtClean="0"/>
              <a:t>nécessité d’utiliser une température de référence. Ils présentent cependant l’avantage de pouvoir mesurer localement des températures.</a:t>
            </a:r>
            <a:endParaRPr lang="fr-FR" dirty="0"/>
          </a:p>
        </p:txBody>
      </p:sp>
    </p:spTree>
    <p:extLst>
      <p:ext uri="{BB962C8B-B14F-4D97-AF65-F5344CB8AC3E}">
        <p14:creationId xmlns:p14="http://schemas.microsoft.com/office/powerpoint/2010/main" val="3073625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Pyromètres optiques</a:t>
            </a:r>
            <a:endParaRPr lang="fr-FR" sz="2800" dirty="0"/>
          </a:p>
        </p:txBody>
      </p:sp>
      <p:sp>
        <p:nvSpPr>
          <p:cNvPr id="4" name="ZoneTexte 3"/>
          <p:cNvSpPr txBox="1"/>
          <p:nvPr/>
        </p:nvSpPr>
        <p:spPr>
          <a:xfrm>
            <a:off x="457200" y="1417638"/>
            <a:ext cx="8229600" cy="4247317"/>
          </a:xfrm>
          <a:prstGeom prst="rect">
            <a:avLst/>
          </a:prstGeom>
          <a:noFill/>
        </p:spPr>
        <p:txBody>
          <a:bodyPr wrap="square" rtlCol="0">
            <a:spAutoFit/>
          </a:bodyPr>
          <a:lstStyle/>
          <a:p>
            <a:r>
              <a:rPr lang="fr-FR" dirty="0" smtClean="0"/>
              <a:t>Pour des températures supérieures à 1336K on utilise les relations entre la température d’un corps et le rayonnement que ce corps émet. Cette méthode présente l’avantage de déterminer sans contact la température d’un corps, celui-ci pouvant </a:t>
            </a:r>
            <a:r>
              <a:rPr lang="fr-FR" dirty="0" smtClean="0"/>
              <a:t>être situé à grande distance, comme en astronomie. </a:t>
            </a:r>
            <a:r>
              <a:rPr lang="fr-FR" dirty="0" smtClean="0"/>
              <a:t> </a:t>
            </a:r>
          </a:p>
          <a:p>
            <a:endParaRPr lang="fr-FR" dirty="0"/>
          </a:p>
          <a:p>
            <a:r>
              <a:rPr lang="fr-FR" dirty="0" smtClean="0"/>
              <a:t>La formule de Planck décrit le rayonnement monochromatique du corps noir. On en déduit le rayonnement du corps considéré en multipliant le rayonnement du corps noir, à la m</a:t>
            </a:r>
            <a:r>
              <a:rPr lang="fr-FR" dirty="0" smtClean="0"/>
              <a:t>ême température, par son émissivité </a:t>
            </a:r>
            <a:r>
              <a:rPr lang="fr-FR" dirty="0" err="1" smtClean="0"/>
              <a:t>ε</a:t>
            </a:r>
            <a:r>
              <a:rPr lang="fr-FR" dirty="0" smtClean="0"/>
              <a:t>(</a:t>
            </a:r>
            <a:r>
              <a:rPr lang="fr-FR" dirty="0" err="1" smtClean="0"/>
              <a:t>λ</a:t>
            </a:r>
            <a:r>
              <a:rPr lang="fr-FR" dirty="0" smtClean="0"/>
              <a:t>, </a:t>
            </a:r>
            <a:r>
              <a:rPr lang="fr-FR" dirty="0" err="1" smtClean="0"/>
              <a:t>T</a:t>
            </a:r>
            <a:r>
              <a:rPr lang="fr-FR" dirty="0" smtClean="0"/>
              <a:t>). Le détecteur ne reçoit qu’une fraction K</a:t>
            </a:r>
            <a:r>
              <a:rPr lang="fr-FR" dirty="0"/>
              <a:t>(</a:t>
            </a:r>
            <a:r>
              <a:rPr lang="fr-FR" dirty="0" err="1" smtClean="0"/>
              <a:t>λ</a:t>
            </a:r>
            <a:r>
              <a:rPr lang="fr-FR" dirty="0" smtClean="0"/>
              <a:t>) de cette puissance en raison du système optique placé entre la source et le détecteur et de l’absorption du rayonnement par les différents milieux traversés. Sa réponse se présente généralement sous la forme d’un signal électrique d’expression, si on désigne par s(</a:t>
            </a:r>
            <a:r>
              <a:rPr lang="fr-FR" dirty="0" err="1" smtClean="0"/>
              <a:t>λ</a:t>
            </a:r>
            <a:r>
              <a:rPr lang="fr-FR" dirty="0" smtClean="0"/>
              <a:t>) la sensibilité du détecteur : </a:t>
            </a:r>
          </a:p>
          <a:p>
            <a:endParaRPr lang="fr-FR" dirty="0"/>
          </a:p>
          <a:p>
            <a:endParaRPr lang="fr-FR" dirty="0" smtClean="0"/>
          </a:p>
          <a:p>
            <a:endParaRPr lang="fr-FR" dirty="0" smtClean="0"/>
          </a:p>
        </p:txBody>
      </p:sp>
      <p:pic>
        <p:nvPicPr>
          <p:cNvPr id="5" name="Image 4" descr="Capture d’écran 2022-05-02 à 11.31.31.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522974" y="5015624"/>
            <a:ext cx="5938893" cy="524020"/>
          </a:xfrm>
          <a:prstGeom prst="rect">
            <a:avLst/>
          </a:prstGeom>
        </p:spPr>
      </p:pic>
    </p:spTree>
    <p:extLst>
      <p:ext uri="{BB962C8B-B14F-4D97-AF65-F5344CB8AC3E}">
        <p14:creationId xmlns:p14="http://schemas.microsoft.com/office/powerpoint/2010/main" val="4265372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Bibliographie</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Manomètre à membrane : </a:t>
            </a:r>
            <a:r>
              <a:rPr lang="fr-FR" dirty="0" err="1" smtClean="0"/>
              <a:t>wikipédia</a:t>
            </a:r>
            <a:endParaRPr lang="fr-FR" dirty="0" smtClean="0"/>
          </a:p>
          <a:p>
            <a:r>
              <a:rPr lang="fr-FR" dirty="0" smtClean="0"/>
              <a:t>Baromètre à colonne de mercure : </a:t>
            </a:r>
            <a:r>
              <a:rPr lang="fr-FR" dirty="0" err="1" smtClean="0"/>
              <a:t>voilec.com</a:t>
            </a:r>
            <a:endParaRPr lang="fr-FR" dirty="0" smtClean="0"/>
          </a:p>
          <a:p>
            <a:r>
              <a:rPr lang="fr-FR" dirty="0" smtClean="0"/>
              <a:t>Manomètre tube en U : </a:t>
            </a:r>
            <a:r>
              <a:rPr lang="fr-FR" dirty="0" err="1" smtClean="0"/>
              <a:t>wikipédia</a:t>
            </a:r>
            <a:endParaRPr lang="fr-FR" dirty="0" smtClean="0"/>
          </a:p>
          <a:p>
            <a:r>
              <a:rPr lang="fr-FR" dirty="0" smtClean="0"/>
              <a:t>Raies spectrales d’un gaz : </a:t>
            </a:r>
            <a:r>
              <a:rPr lang="fr-FR" dirty="0" err="1" smtClean="0"/>
              <a:t>Ira.ens.fr</a:t>
            </a:r>
            <a:endParaRPr lang="fr-FR" dirty="0" smtClean="0"/>
          </a:p>
          <a:p>
            <a:r>
              <a:rPr lang="fr-FR" dirty="0" smtClean="0"/>
              <a:t>Thermomètre à gaz : </a:t>
            </a:r>
            <a:r>
              <a:rPr lang="fr-FR" dirty="0" err="1" smtClean="0"/>
              <a:t>Perrez</a:t>
            </a:r>
            <a:r>
              <a:rPr lang="fr-FR" dirty="0" smtClean="0"/>
              <a:t>, thermodynamique</a:t>
            </a:r>
          </a:p>
          <a:p>
            <a:r>
              <a:rPr lang="fr-FR" dirty="0" smtClean="0"/>
              <a:t>Echelle internationale pratique de température : </a:t>
            </a:r>
            <a:r>
              <a:rPr lang="fr-FR" dirty="0" err="1" smtClean="0"/>
              <a:t>Perrez</a:t>
            </a:r>
            <a:r>
              <a:rPr lang="fr-FR" dirty="0" smtClean="0"/>
              <a:t>, thermodynamique</a:t>
            </a:r>
          </a:p>
          <a:p>
            <a:r>
              <a:rPr lang="fr-FR" dirty="0" smtClean="0"/>
              <a:t>Thermomètre à liquide : moineau-</a:t>
            </a:r>
            <a:r>
              <a:rPr lang="fr-FR" dirty="0" err="1" smtClean="0"/>
              <a:t>instrument.com</a:t>
            </a:r>
            <a:endParaRPr lang="fr-FR" dirty="0" smtClean="0"/>
          </a:p>
          <a:p>
            <a:r>
              <a:rPr lang="fr-FR" dirty="0" smtClean="0"/>
              <a:t>Thermomètre à résistance variable : </a:t>
            </a:r>
            <a:r>
              <a:rPr lang="fr-FR" dirty="0" err="1" smtClean="0"/>
              <a:t>Perrez</a:t>
            </a:r>
            <a:r>
              <a:rPr lang="fr-FR" dirty="0" smtClean="0"/>
              <a:t>, thermodynamique</a:t>
            </a:r>
          </a:p>
          <a:p>
            <a:r>
              <a:rPr lang="fr-FR" dirty="0" smtClean="0"/>
              <a:t>Thermocouple : </a:t>
            </a:r>
            <a:r>
              <a:rPr lang="fr-FR" dirty="0" err="1" smtClean="0"/>
              <a:t>Perrez</a:t>
            </a:r>
            <a:r>
              <a:rPr lang="fr-FR" dirty="0" smtClean="0"/>
              <a:t>, thermodynamique</a:t>
            </a:r>
            <a:endParaRPr lang="fr-FR" dirty="0"/>
          </a:p>
        </p:txBody>
      </p:sp>
    </p:spTree>
    <p:extLst>
      <p:ext uri="{BB962C8B-B14F-4D97-AF65-F5344CB8AC3E}">
        <p14:creationId xmlns:p14="http://schemas.microsoft.com/office/powerpoint/2010/main" val="261024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Prérequis</a:t>
            </a:r>
            <a:endParaRPr lang="fr-FR" dirty="0"/>
          </a:p>
        </p:txBody>
      </p:sp>
      <p:sp>
        <p:nvSpPr>
          <p:cNvPr id="3" name="Espace réservé du contenu 2"/>
          <p:cNvSpPr>
            <a:spLocks noGrp="1"/>
          </p:cNvSpPr>
          <p:nvPr>
            <p:ph idx="1"/>
          </p:nvPr>
        </p:nvSpPr>
        <p:spPr/>
        <p:txBody>
          <a:bodyPr/>
          <a:lstStyle/>
          <a:p>
            <a:r>
              <a:rPr lang="fr-FR" dirty="0" smtClean="0"/>
              <a:t>Statique des fluides</a:t>
            </a:r>
          </a:p>
          <a:p>
            <a:r>
              <a:rPr lang="fr-FR" dirty="0" smtClean="0"/>
              <a:t>Jauges de contrainte</a:t>
            </a:r>
          </a:p>
          <a:p>
            <a:r>
              <a:rPr lang="fr-FR" dirty="0" smtClean="0"/>
              <a:t>Mise en équation du condensateur</a:t>
            </a:r>
          </a:p>
          <a:p>
            <a:r>
              <a:rPr lang="fr-FR" dirty="0" smtClean="0"/>
              <a:t>Ensemble canonique, statistique de l’ensemble canonique</a:t>
            </a:r>
            <a:endParaRPr lang="fr-FR" dirty="0"/>
          </a:p>
        </p:txBody>
      </p:sp>
    </p:spTree>
    <p:extLst>
      <p:ext uri="{BB962C8B-B14F-4D97-AF65-F5344CB8AC3E}">
        <p14:creationId xmlns:p14="http://schemas.microsoft.com/office/powerpoint/2010/main" val="1121052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310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255"/>
            <a:ext cx="8229600" cy="1143000"/>
          </a:xfrm>
        </p:spPr>
        <p:txBody>
          <a:bodyPr>
            <a:normAutofit/>
          </a:bodyPr>
          <a:lstStyle/>
          <a:p>
            <a:r>
              <a:rPr lang="fr-FR" sz="2800" dirty="0" smtClean="0"/>
              <a:t>Hypothèses du modèle</a:t>
            </a:r>
            <a:endParaRPr lang="fr-FR" sz="2800" dirty="0"/>
          </a:p>
        </p:txBody>
      </p:sp>
      <p:sp>
        <p:nvSpPr>
          <p:cNvPr id="4" name="ZoneTexte 3"/>
          <p:cNvSpPr txBox="1"/>
          <p:nvPr/>
        </p:nvSpPr>
        <p:spPr>
          <a:xfrm>
            <a:off x="602972" y="1257113"/>
            <a:ext cx="7928435" cy="3693319"/>
          </a:xfrm>
          <a:prstGeom prst="rect">
            <a:avLst/>
          </a:prstGeom>
          <a:noFill/>
        </p:spPr>
        <p:txBody>
          <a:bodyPr wrap="square" rtlCol="0">
            <a:spAutoFit/>
          </a:bodyPr>
          <a:lstStyle/>
          <a:p>
            <a:r>
              <a:rPr lang="fr-FR" b="1" dirty="0" smtClean="0"/>
              <a:t>Modèle du gaz parfait : </a:t>
            </a:r>
          </a:p>
          <a:p>
            <a:pPr marL="285750" indent="-285750">
              <a:buFont typeface="Arial"/>
              <a:buChar char="•"/>
            </a:pPr>
            <a:r>
              <a:rPr lang="fr-FR" dirty="0" smtClean="0"/>
              <a:t>Les molécules de gaz sont assimilées à des sphères dures de diamètre négligeable devant la distance qui les sépare</a:t>
            </a:r>
          </a:p>
          <a:p>
            <a:pPr marL="285750" indent="-285750">
              <a:buFont typeface="Arial"/>
              <a:buChar char="•"/>
            </a:pPr>
            <a:r>
              <a:rPr lang="fr-FR" dirty="0" smtClean="0"/>
              <a:t>Les molécules de gaz subissent des collisions élastiques</a:t>
            </a:r>
          </a:p>
          <a:p>
            <a:pPr marL="285750" indent="-285750">
              <a:buFont typeface="Arial"/>
              <a:buChar char="•"/>
            </a:pPr>
            <a:endParaRPr lang="fr-FR" b="1" dirty="0"/>
          </a:p>
          <a:p>
            <a:pPr marL="285750" indent="-285750">
              <a:buFont typeface="Arial"/>
              <a:buChar char="•"/>
            </a:pPr>
            <a:endParaRPr lang="fr-FR" b="1" dirty="0" smtClean="0"/>
          </a:p>
          <a:p>
            <a:r>
              <a:rPr lang="fr-FR" b="1" dirty="0" smtClean="0"/>
              <a:t>Hypothèses statistiques :</a:t>
            </a:r>
          </a:p>
          <a:p>
            <a:pPr marL="285750" indent="-285750">
              <a:buFont typeface="Arial"/>
              <a:buChar char="•"/>
            </a:pPr>
            <a:r>
              <a:rPr lang="fr-FR" dirty="0" smtClean="0"/>
              <a:t>Indépendance des composantes des vitesses (la répartition des vitesses suivant une direction ne dépend que de la vitesse suivant cette direction)</a:t>
            </a:r>
          </a:p>
          <a:p>
            <a:pPr marL="285750" indent="-285750">
              <a:buFont typeface="Arial"/>
              <a:buChar char="•"/>
            </a:pPr>
            <a:r>
              <a:rPr lang="fr-FR" dirty="0" smtClean="0"/>
              <a:t>Isotropie des vitesses (équivalence des directions des vitesses)</a:t>
            </a:r>
            <a:r>
              <a:rPr lang="fr-FR" b="1" dirty="0" smtClean="0"/>
              <a:t> </a:t>
            </a:r>
          </a:p>
          <a:p>
            <a:pPr marL="285750" indent="-285750">
              <a:buFont typeface="Arial"/>
              <a:buChar char="•"/>
            </a:pPr>
            <a:r>
              <a:rPr lang="fr-FR" dirty="0" smtClean="0"/>
              <a:t>Uniformité de la répartition des molécules en l’absence de champ extérieur (le nombre de particules est le même en tout point du volume de gaz), on définit la densité : </a:t>
            </a:r>
            <a:endParaRPr lang="fr-FR" dirty="0"/>
          </a:p>
        </p:txBody>
      </p:sp>
      <p:pic>
        <p:nvPicPr>
          <p:cNvPr id="3" name="Image 2" descr="Capture d’écran 2022-05-01 à 18.27.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652" y="4803812"/>
            <a:ext cx="1138181" cy="650390"/>
          </a:xfrm>
          <a:prstGeom prst="rect">
            <a:avLst/>
          </a:prstGeom>
        </p:spPr>
      </p:pic>
    </p:spTree>
    <p:extLst>
      <p:ext uri="{BB962C8B-B14F-4D97-AF65-F5344CB8AC3E}">
        <p14:creationId xmlns:p14="http://schemas.microsoft.com/office/powerpoint/2010/main" val="1123296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WhatsApp Image 2022-04-30 at 11.04.29.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04" y="2250817"/>
            <a:ext cx="9144000" cy="4144225"/>
          </a:xfrm>
          <a:prstGeom prst="rect">
            <a:avLst/>
          </a:prstGeom>
        </p:spPr>
      </p:pic>
      <p:sp>
        <p:nvSpPr>
          <p:cNvPr id="2" name="Titre 1"/>
          <p:cNvSpPr>
            <a:spLocks noGrp="1"/>
          </p:cNvSpPr>
          <p:nvPr>
            <p:ph type="title"/>
          </p:nvPr>
        </p:nvSpPr>
        <p:spPr>
          <a:xfrm>
            <a:off x="457200" y="18084"/>
            <a:ext cx="8229600" cy="1143000"/>
          </a:xfrm>
        </p:spPr>
        <p:txBody>
          <a:bodyPr>
            <a:normAutofit/>
          </a:bodyPr>
          <a:lstStyle/>
          <a:p>
            <a:r>
              <a:rPr lang="fr-FR" sz="2800" dirty="0" smtClean="0"/>
              <a:t>Distribution statistique d’une composante de la vitesse</a:t>
            </a:r>
            <a:endParaRPr lang="fr-FR" sz="2800" dirty="0"/>
          </a:p>
        </p:txBody>
      </p:sp>
      <p:pic>
        <p:nvPicPr>
          <p:cNvPr id="4" name="Image 3" descr="Capture d’écran 2022-04-30 à 11.02.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409" y="992421"/>
            <a:ext cx="3472119" cy="804697"/>
          </a:xfrm>
          <a:prstGeom prst="rect">
            <a:avLst/>
          </a:prstGeom>
        </p:spPr>
      </p:pic>
      <p:sp>
        <p:nvSpPr>
          <p:cNvPr id="5" name="ZoneTexte 4"/>
          <p:cNvSpPr txBox="1"/>
          <p:nvPr/>
        </p:nvSpPr>
        <p:spPr>
          <a:xfrm>
            <a:off x="162734" y="1161084"/>
            <a:ext cx="2937883" cy="338554"/>
          </a:xfrm>
          <a:prstGeom prst="rect">
            <a:avLst/>
          </a:prstGeom>
          <a:noFill/>
        </p:spPr>
        <p:txBody>
          <a:bodyPr wrap="square" rtlCol="0">
            <a:spAutoFit/>
          </a:bodyPr>
          <a:lstStyle/>
          <a:p>
            <a:r>
              <a:rPr lang="fr-FR" sz="1600" dirty="0" smtClean="0"/>
              <a:t>Suivant l’axe (</a:t>
            </a:r>
            <a:r>
              <a:rPr lang="fr-FR" sz="1600" dirty="0" err="1" smtClean="0"/>
              <a:t>Ox</a:t>
            </a:r>
            <a:r>
              <a:rPr lang="fr-FR" sz="1600" dirty="0" smtClean="0"/>
              <a:t>) : </a:t>
            </a:r>
            <a:endParaRPr lang="fr-FR" sz="1600" dirty="0"/>
          </a:p>
        </p:txBody>
      </p:sp>
      <p:pic>
        <p:nvPicPr>
          <p:cNvPr id="6" name="Image 5" descr="Capture d’écran 2022-04-30 à 11.02.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1133" y="1018921"/>
            <a:ext cx="1921059" cy="676213"/>
          </a:xfrm>
          <a:prstGeom prst="rect">
            <a:avLst/>
          </a:prstGeom>
        </p:spPr>
      </p:pic>
    </p:spTree>
    <p:extLst>
      <p:ext uri="{BB962C8B-B14F-4D97-AF65-F5344CB8AC3E}">
        <p14:creationId xmlns:p14="http://schemas.microsoft.com/office/powerpoint/2010/main" val="1975764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WhatsApp Image 2022-04-30 at 11.04.29.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04" y="2250817"/>
            <a:ext cx="9144000" cy="4144225"/>
          </a:xfrm>
          <a:prstGeom prst="rect">
            <a:avLst/>
          </a:prstGeom>
        </p:spPr>
      </p:pic>
      <p:sp>
        <p:nvSpPr>
          <p:cNvPr id="5" name="ZoneTexte 4"/>
          <p:cNvSpPr txBox="1"/>
          <p:nvPr/>
        </p:nvSpPr>
        <p:spPr>
          <a:xfrm>
            <a:off x="449020" y="474624"/>
            <a:ext cx="8467261" cy="523220"/>
          </a:xfrm>
          <a:prstGeom prst="rect">
            <a:avLst/>
          </a:prstGeom>
          <a:noFill/>
        </p:spPr>
        <p:txBody>
          <a:bodyPr wrap="square" rtlCol="0">
            <a:spAutoFit/>
          </a:bodyPr>
          <a:lstStyle/>
          <a:p>
            <a:r>
              <a:rPr lang="fr-FR" sz="2800" dirty="0" smtClean="0"/>
              <a:t>Distribution statistique d’une composante de la vitesse</a:t>
            </a:r>
            <a:endParaRPr lang="fr-FR" sz="2800" dirty="0"/>
          </a:p>
        </p:txBody>
      </p:sp>
    </p:spTree>
    <p:extLst>
      <p:ext uri="{BB962C8B-B14F-4D97-AF65-F5344CB8AC3E}">
        <p14:creationId xmlns:p14="http://schemas.microsoft.com/office/powerpoint/2010/main" val="1381004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Thermomètre à gaz</a:t>
            </a:r>
            <a:endParaRPr lang="fr-FR" sz="2800" dirty="0"/>
          </a:p>
        </p:txBody>
      </p:sp>
      <p:pic>
        <p:nvPicPr>
          <p:cNvPr id="4" name="Image 3" descr="Capture d’écran 2022-05-02 à 10.34.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083170"/>
            <a:ext cx="2828810" cy="2445002"/>
          </a:xfrm>
          <a:prstGeom prst="rect">
            <a:avLst/>
          </a:prstGeom>
        </p:spPr>
      </p:pic>
      <p:sp>
        <p:nvSpPr>
          <p:cNvPr id="5" name="ZoneTexte 4"/>
          <p:cNvSpPr txBox="1"/>
          <p:nvPr/>
        </p:nvSpPr>
        <p:spPr>
          <a:xfrm>
            <a:off x="3925730" y="1629116"/>
            <a:ext cx="4875089" cy="3693319"/>
          </a:xfrm>
          <a:prstGeom prst="rect">
            <a:avLst/>
          </a:prstGeom>
          <a:noFill/>
        </p:spPr>
        <p:txBody>
          <a:bodyPr wrap="square" rtlCol="0">
            <a:spAutoFit/>
          </a:bodyPr>
          <a:lstStyle/>
          <a:p>
            <a:r>
              <a:rPr lang="fr-FR" dirty="0" smtClean="0"/>
              <a:t>Un gaz assimilé à un gaz parfait occupe le volume constant V d’un ballon en verre. En mesurant sa pression P gr</a:t>
            </a:r>
            <a:r>
              <a:rPr lang="fr-FR" dirty="0" smtClean="0"/>
              <a:t>âce à la hauteur h d’une colonne de mercure (P = P</a:t>
            </a:r>
            <a:r>
              <a:rPr lang="fr-FR" baseline="-25000" dirty="0"/>
              <a:t>a</a:t>
            </a:r>
            <a:r>
              <a:rPr lang="fr-FR" dirty="0" smtClean="0"/>
              <a:t> + </a:t>
            </a:r>
            <a:r>
              <a:rPr lang="fr-FR" dirty="0" err="1" smtClean="0"/>
              <a:t>ρgh</a:t>
            </a:r>
            <a:r>
              <a:rPr lang="fr-FR" dirty="0" smtClean="0"/>
              <a:t> où P</a:t>
            </a:r>
            <a:r>
              <a:rPr lang="fr-FR" baseline="-25000" dirty="0" smtClean="0"/>
              <a:t>a</a:t>
            </a:r>
            <a:r>
              <a:rPr lang="fr-FR" dirty="0" smtClean="0"/>
              <a:t> est la pression atmosphérique) on en déduit la température </a:t>
            </a:r>
            <a:r>
              <a:rPr lang="fr-FR" dirty="0" err="1" smtClean="0"/>
              <a:t>T</a:t>
            </a:r>
            <a:r>
              <a:rPr lang="fr-FR" dirty="0" smtClean="0"/>
              <a:t>. </a:t>
            </a:r>
          </a:p>
          <a:p>
            <a:endParaRPr lang="fr-FR" dirty="0"/>
          </a:p>
          <a:p>
            <a:r>
              <a:rPr lang="fr-FR" dirty="0" smtClean="0"/>
              <a:t>Gaz généralement utilisés dans ces dispositifs : </a:t>
            </a:r>
          </a:p>
          <a:p>
            <a:pPr marL="285750" indent="-285750">
              <a:buFont typeface="Arial"/>
              <a:buChar char="•"/>
            </a:pPr>
            <a:r>
              <a:rPr lang="fr-FR" dirty="0" smtClean="0"/>
              <a:t>Hydrogène</a:t>
            </a:r>
          </a:p>
          <a:p>
            <a:pPr marL="285750" indent="-285750">
              <a:buFont typeface="Arial"/>
              <a:buChar char="•"/>
            </a:pPr>
            <a:r>
              <a:rPr lang="fr-FR" dirty="0" smtClean="0"/>
              <a:t>Hélium : permet de mesurer des températures plus basses que que l’hydrogène puisque sa température d’ébullition à pression atmosphérique vaut 4,2K contre 20K pour l’hydrogène </a:t>
            </a:r>
          </a:p>
        </p:txBody>
      </p:sp>
      <p:sp>
        <p:nvSpPr>
          <p:cNvPr id="6" name="ZoneTexte 5"/>
          <p:cNvSpPr txBox="1"/>
          <p:nvPr/>
        </p:nvSpPr>
        <p:spPr>
          <a:xfrm>
            <a:off x="457200" y="5477421"/>
            <a:ext cx="8343619" cy="646331"/>
          </a:xfrm>
          <a:prstGeom prst="rect">
            <a:avLst/>
          </a:prstGeom>
          <a:noFill/>
        </p:spPr>
        <p:txBody>
          <a:bodyPr wrap="square" rtlCol="0">
            <a:spAutoFit/>
          </a:bodyPr>
          <a:lstStyle/>
          <a:p>
            <a:r>
              <a:rPr lang="fr-FR" b="1" dirty="0" smtClean="0"/>
              <a:t>Inconvénient : </a:t>
            </a:r>
            <a:r>
              <a:rPr lang="fr-FR" dirty="0" smtClean="0"/>
              <a:t>très délicat à utiliser, il est principalement utilisé dans des laboratoires spécialement équipés</a:t>
            </a:r>
            <a:r>
              <a:rPr lang="fr-FR" b="1" dirty="0" smtClean="0"/>
              <a:t> </a:t>
            </a:r>
            <a:endParaRPr lang="fr-FR" b="1" dirty="0"/>
          </a:p>
        </p:txBody>
      </p:sp>
    </p:spTree>
    <p:extLst>
      <p:ext uri="{BB962C8B-B14F-4D97-AF65-F5344CB8AC3E}">
        <p14:creationId xmlns:p14="http://schemas.microsoft.com/office/powerpoint/2010/main" val="3823786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Thermomètres à liquide</a:t>
            </a:r>
            <a:endParaRPr lang="fr-FR" sz="2800" dirty="0"/>
          </a:p>
        </p:txBody>
      </p:sp>
      <p:pic>
        <p:nvPicPr>
          <p:cNvPr id="4" name="Image 3" descr="download.jpg"/>
          <p:cNvPicPr>
            <a:picLocks noChangeAspect="1"/>
          </p:cNvPicPr>
          <p:nvPr/>
        </p:nvPicPr>
        <p:blipFill rotWithShape="1">
          <a:blip r:embed="rId2">
            <a:extLst>
              <a:ext uri="{28A0092B-C50C-407E-A947-70E740481C1C}">
                <a14:useLocalDpi xmlns:a14="http://schemas.microsoft.com/office/drawing/2010/main" val="0"/>
              </a:ext>
            </a:extLst>
          </a:blip>
          <a:srcRect l="24187" r="25271"/>
          <a:stretch/>
        </p:blipFill>
        <p:spPr>
          <a:xfrm>
            <a:off x="457200" y="1684888"/>
            <a:ext cx="1796087" cy="3553684"/>
          </a:xfrm>
          <a:prstGeom prst="rect">
            <a:avLst/>
          </a:prstGeom>
        </p:spPr>
      </p:pic>
      <p:sp>
        <p:nvSpPr>
          <p:cNvPr id="5" name="ZoneTexte 4"/>
          <p:cNvSpPr txBox="1"/>
          <p:nvPr/>
        </p:nvSpPr>
        <p:spPr>
          <a:xfrm>
            <a:off x="2758275" y="1486238"/>
            <a:ext cx="6081032" cy="4247317"/>
          </a:xfrm>
          <a:prstGeom prst="rect">
            <a:avLst/>
          </a:prstGeom>
          <a:noFill/>
        </p:spPr>
        <p:txBody>
          <a:bodyPr wrap="square" rtlCol="0">
            <a:spAutoFit/>
          </a:bodyPr>
          <a:lstStyle/>
          <a:p>
            <a:r>
              <a:rPr lang="fr-FR" b="1" dirty="0" smtClean="0"/>
              <a:t>Principe : </a:t>
            </a:r>
            <a:r>
              <a:rPr lang="fr-FR" dirty="0" smtClean="0"/>
              <a:t>dilatation apparente du liquide dans son enveloppe : dilatation du liquide à laquelle on a retranché celle de son enveloppe.</a:t>
            </a:r>
          </a:p>
          <a:p>
            <a:r>
              <a:rPr lang="fr-FR" b="1" dirty="0" smtClean="0"/>
              <a:t>Domaines d’utilisation : </a:t>
            </a:r>
            <a:endParaRPr lang="fr-FR" dirty="0" smtClean="0"/>
          </a:p>
          <a:p>
            <a:pPr marL="285750" indent="-285750">
              <a:buFont typeface="Arial"/>
              <a:buChar char="•"/>
            </a:pPr>
            <a:r>
              <a:rPr lang="fr-FR" dirty="0" smtClean="0"/>
              <a:t>Mercure : 235-823 K</a:t>
            </a:r>
          </a:p>
          <a:p>
            <a:pPr marL="285750" indent="-285750">
              <a:buFont typeface="Arial"/>
              <a:buChar char="•"/>
            </a:pPr>
            <a:r>
              <a:rPr lang="fr-FR" dirty="0" smtClean="0"/>
              <a:t>Toluène : 183-373K</a:t>
            </a:r>
          </a:p>
          <a:p>
            <a:pPr marL="285750" indent="-285750">
              <a:buFont typeface="Arial"/>
              <a:buChar char="•"/>
            </a:pPr>
            <a:r>
              <a:rPr lang="fr-FR" dirty="0" smtClean="0"/>
              <a:t>Éthanol : 173-373K</a:t>
            </a:r>
          </a:p>
          <a:p>
            <a:pPr marL="285750" indent="-285750">
              <a:buFont typeface="Arial"/>
              <a:buChar char="•"/>
            </a:pPr>
            <a:r>
              <a:rPr lang="fr-FR" dirty="0" smtClean="0"/>
              <a:t>Pentane : 123-293K</a:t>
            </a:r>
          </a:p>
          <a:p>
            <a:r>
              <a:rPr lang="fr-FR" dirty="0" smtClean="0"/>
              <a:t>La température minimale d’utilisation correspond au point de congélation du liquide et la température maximale est limitée par le ramollissement de l’enveloppe.</a:t>
            </a:r>
          </a:p>
          <a:p>
            <a:r>
              <a:rPr lang="fr-FR" b="1" dirty="0" smtClean="0"/>
              <a:t>Inconvénients : </a:t>
            </a:r>
            <a:r>
              <a:rPr lang="fr-FR" dirty="0" smtClean="0"/>
              <a:t>thermomètres assez peu précis en raison de la correction de dilatation de l’enveloppe, de l’erreur de parallaxe dans la lecture lorsque la visée n’est pas faite au niveau de la graduation</a:t>
            </a:r>
            <a:endParaRPr lang="fr-FR" dirty="0"/>
          </a:p>
        </p:txBody>
      </p:sp>
    </p:spTree>
    <p:extLst>
      <p:ext uri="{BB962C8B-B14F-4D97-AF65-F5344CB8AC3E}">
        <p14:creationId xmlns:p14="http://schemas.microsoft.com/office/powerpoint/2010/main" val="4206669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Différents thermomètres de précision</a:t>
            </a:r>
            <a:endParaRPr lang="fr-FR" sz="2800" dirty="0"/>
          </a:p>
        </p:txBody>
      </p:sp>
      <p:sp>
        <p:nvSpPr>
          <p:cNvPr id="4" name="ZoneTexte 3"/>
          <p:cNvSpPr txBox="1"/>
          <p:nvPr/>
        </p:nvSpPr>
        <p:spPr>
          <a:xfrm>
            <a:off x="457200" y="1718910"/>
            <a:ext cx="8369278" cy="4247317"/>
          </a:xfrm>
          <a:prstGeom prst="rect">
            <a:avLst/>
          </a:prstGeom>
          <a:noFill/>
        </p:spPr>
        <p:txBody>
          <a:bodyPr wrap="square" rtlCol="0">
            <a:spAutoFit/>
          </a:bodyPr>
          <a:lstStyle/>
          <a:p>
            <a:pPr marL="285750" indent="-285750">
              <a:buFont typeface="Arial"/>
              <a:buChar char="•"/>
            </a:pPr>
            <a:r>
              <a:rPr lang="fr-FR" b="1" dirty="0" err="1" smtClean="0"/>
              <a:t>T</a:t>
            </a:r>
            <a:r>
              <a:rPr lang="fr-FR" b="1" dirty="0" smtClean="0"/>
              <a:t> &lt; 19K : </a:t>
            </a:r>
            <a:r>
              <a:rPr lang="fr-FR" dirty="0" smtClean="0"/>
              <a:t>on mesure la vitesse la plus probable des atomes et on détermine la température à l’aide de la distribution des vitesses de Maxwell </a:t>
            </a:r>
          </a:p>
          <a:p>
            <a:endParaRPr lang="fr-FR" b="1" dirty="0" smtClean="0"/>
          </a:p>
          <a:p>
            <a:pPr marL="285750" indent="-285750">
              <a:buFont typeface="Arial"/>
              <a:buChar char="•"/>
            </a:pPr>
            <a:r>
              <a:rPr lang="fr-FR" b="1" dirty="0" smtClean="0"/>
              <a:t>De 19 jusqu’à 293K : </a:t>
            </a:r>
            <a:r>
              <a:rPr lang="fr-FR" dirty="0" smtClean="0"/>
              <a:t>utilisation du thermomètre à résistance de platine, dont le fonctionnement repose sur la variation de la résistance d’un fil de platine en fonction de la température</a:t>
            </a:r>
          </a:p>
          <a:p>
            <a:endParaRPr lang="fr-FR" dirty="0" smtClean="0"/>
          </a:p>
          <a:p>
            <a:pPr marL="285750" indent="-285750">
              <a:buFont typeface="Arial"/>
              <a:buChar char="•"/>
            </a:pPr>
            <a:r>
              <a:rPr lang="fr-FR" b="1" dirty="0" smtClean="0"/>
              <a:t>907K </a:t>
            </a:r>
            <a:r>
              <a:rPr lang="mr-IN" b="1" dirty="0" smtClean="0"/>
              <a:t>–</a:t>
            </a:r>
            <a:r>
              <a:rPr lang="fr-FR" b="1" dirty="0" smtClean="0"/>
              <a:t> 1337K :  </a:t>
            </a:r>
            <a:r>
              <a:rPr lang="fr-FR" dirty="0" smtClean="0"/>
              <a:t>utilisation de thermocouples. Dans ces instruments on s’appuie sur la relation entre la température et la force électromotrice du couple thermoélectrique platine-platine rhodié (10% de rhodium), dont la source froide est maintenue à 273,15K et la source chaude est la température à mesurer.</a:t>
            </a:r>
          </a:p>
          <a:p>
            <a:endParaRPr lang="fr-FR" dirty="0" smtClean="0"/>
          </a:p>
          <a:p>
            <a:pPr marL="285750" indent="-285750">
              <a:buFont typeface="Arial"/>
              <a:buChar char="•"/>
            </a:pPr>
            <a:r>
              <a:rPr lang="fr-FR" b="1" dirty="0" err="1" smtClean="0"/>
              <a:t>T</a:t>
            </a:r>
            <a:r>
              <a:rPr lang="fr-FR" b="1" dirty="0" smtClean="0"/>
              <a:t>&gt;1337K : </a:t>
            </a:r>
            <a:r>
              <a:rPr lang="fr-FR" dirty="0" smtClean="0"/>
              <a:t>il n’existe aucun point fixe qui permette d’étendre l’</a:t>
            </a:r>
            <a:r>
              <a:rPr lang="fr-FR" dirty="0"/>
              <a:t>é</a:t>
            </a:r>
            <a:r>
              <a:rPr lang="fr-FR" dirty="0" smtClean="0"/>
              <a:t>chelle. On extrapole à l’aide de pyromètres optiques dont le fondement est la relation entre la puissance électromagnétique rayonnée et la température. </a:t>
            </a:r>
            <a:endParaRPr lang="fr-FR" b="1" dirty="0"/>
          </a:p>
        </p:txBody>
      </p:sp>
    </p:spTree>
    <p:extLst>
      <p:ext uri="{BB962C8B-B14F-4D97-AF65-F5344CB8AC3E}">
        <p14:creationId xmlns:p14="http://schemas.microsoft.com/office/powerpoint/2010/main" val="2793624361"/>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257</TotalTime>
  <Words>1205</Words>
  <Application>Microsoft Macintosh PowerPoint</Application>
  <PresentationFormat>Présentation à l'écran (4:3)</PresentationFormat>
  <Paragraphs>99</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Théorie cinétique des gaz. Notions et mesures de température et de pression</vt:lpstr>
      <vt:lpstr>Prérequis</vt:lpstr>
      <vt:lpstr>Présentation PowerPoint</vt:lpstr>
      <vt:lpstr>Hypothèses du modèle</vt:lpstr>
      <vt:lpstr>Distribution statistique d’une composante de la vitesse</vt:lpstr>
      <vt:lpstr>Présentation PowerPoint</vt:lpstr>
      <vt:lpstr>Thermomètre à gaz</vt:lpstr>
      <vt:lpstr>Thermomètres à liquide</vt:lpstr>
      <vt:lpstr>Différents thermomètres de précision</vt:lpstr>
      <vt:lpstr>Premiers appareils de mesure de pression : les colonnes à liquide</vt:lpstr>
      <vt:lpstr>Manomètres anéroïdes</vt:lpstr>
      <vt:lpstr>Présentation PowerPoint</vt:lpstr>
      <vt:lpstr>Autres exemples</vt:lpstr>
      <vt:lpstr>Elargissement par effet Doppler des raies spectrales émises par les molécules d’un gaz</vt:lpstr>
      <vt:lpstr>Echelle internationale pratique de température</vt:lpstr>
      <vt:lpstr>Thermomètres à résistance de platine</vt:lpstr>
      <vt:lpstr>Thermomètre à thermocouple</vt:lpstr>
      <vt:lpstr>Pyromètres optiques</vt:lpstr>
      <vt:lpstr>Bibliographie</vt:lpstr>
    </vt:vector>
  </TitlesOfParts>
  <Company>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Théorie cinétique des gaz. Notions et mesures de température et de pression</dc:title>
  <dc:creator>BRAVO S</dc:creator>
  <cp:lastModifiedBy>BRAVO S</cp:lastModifiedBy>
  <cp:revision>47</cp:revision>
  <dcterms:created xsi:type="dcterms:W3CDTF">2022-04-11T17:41:20Z</dcterms:created>
  <dcterms:modified xsi:type="dcterms:W3CDTF">2022-05-02T10:19:54Z</dcterms:modified>
</cp:coreProperties>
</file>