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2" r:id="rId6"/>
    <p:sldId id="261" r:id="rId7"/>
    <p:sldId id="263" r:id="rId8"/>
    <p:sldId id="264" r:id="rId9"/>
    <p:sldId id="265" r:id="rId10"/>
    <p:sldId id="267" r:id="rId11"/>
    <p:sldId id="266" r:id="rId12"/>
    <p:sldId id="268" r:id="rId13"/>
    <p:sldId id="269" r:id="rId14"/>
    <p:sldId id="270" r:id="rId15"/>
    <p:sldId id="259"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55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037B190-A18E-9C43-86D5-993AA152BB2D}" type="datetimeFigureOut">
              <a:rPr lang="fr-FR" smtClean="0"/>
              <a:t>16/05/22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415526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37B190-A18E-9C43-86D5-993AA152BB2D}" type="datetimeFigureOut">
              <a:rPr lang="fr-FR" smtClean="0"/>
              <a:t>16/05/22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306322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37B190-A18E-9C43-86D5-993AA152BB2D}" type="datetimeFigureOut">
              <a:rPr lang="fr-FR" smtClean="0"/>
              <a:t>16/05/22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2675298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37B190-A18E-9C43-86D5-993AA152BB2D}" type="datetimeFigureOut">
              <a:rPr lang="fr-FR" smtClean="0"/>
              <a:t>16/05/22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35944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037B190-A18E-9C43-86D5-993AA152BB2D}" type="datetimeFigureOut">
              <a:rPr lang="fr-FR" smtClean="0"/>
              <a:t>16/05/22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358985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37B190-A18E-9C43-86D5-993AA152BB2D}" type="datetimeFigureOut">
              <a:rPr lang="fr-FR" smtClean="0"/>
              <a:t>16/05/22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198619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037B190-A18E-9C43-86D5-993AA152BB2D}" type="datetimeFigureOut">
              <a:rPr lang="fr-FR" smtClean="0"/>
              <a:t>16/05/22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420966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7037B190-A18E-9C43-86D5-993AA152BB2D}" type="datetimeFigureOut">
              <a:rPr lang="fr-FR" smtClean="0"/>
              <a:t>16/05/22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255079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37B190-A18E-9C43-86D5-993AA152BB2D}" type="datetimeFigureOut">
              <a:rPr lang="fr-FR" smtClean="0"/>
              <a:t>16/05/22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158626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037B190-A18E-9C43-86D5-993AA152BB2D}" type="datetimeFigureOut">
              <a:rPr lang="fr-FR" smtClean="0"/>
              <a:t>16/05/22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234498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037B190-A18E-9C43-86D5-993AA152BB2D}" type="datetimeFigureOut">
              <a:rPr lang="fr-FR" smtClean="0"/>
              <a:t>16/05/22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70531A-3A98-CD41-BA8D-9BBAA9E0B838}" type="slidenum">
              <a:rPr lang="fr-FR" smtClean="0"/>
              <a:t>‹#›</a:t>
            </a:fld>
            <a:endParaRPr lang="fr-FR"/>
          </a:p>
        </p:txBody>
      </p:sp>
    </p:spTree>
    <p:extLst>
      <p:ext uri="{BB962C8B-B14F-4D97-AF65-F5344CB8AC3E}">
        <p14:creationId xmlns:p14="http://schemas.microsoft.com/office/powerpoint/2010/main" val="454956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7B190-A18E-9C43-86D5-993AA152BB2D}" type="datetimeFigureOut">
              <a:rPr lang="fr-FR" smtClean="0"/>
              <a:t>16/05/22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0531A-3A98-CD41-BA8D-9BBAA9E0B838}" type="slidenum">
              <a:rPr lang="fr-FR" smtClean="0"/>
              <a:t>‹#›</a:t>
            </a:fld>
            <a:endParaRPr lang="fr-FR"/>
          </a:p>
        </p:txBody>
      </p:sp>
    </p:spTree>
    <p:extLst>
      <p:ext uri="{BB962C8B-B14F-4D97-AF65-F5344CB8AC3E}">
        <p14:creationId xmlns:p14="http://schemas.microsoft.com/office/powerpoint/2010/main" val="126564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Techniques physiques pour la spectrométrie optique</a:t>
            </a:r>
            <a:endParaRPr lang="fr-FR" dirty="0"/>
          </a:p>
        </p:txBody>
      </p:sp>
      <p:sp>
        <p:nvSpPr>
          <p:cNvPr id="3" name="Sous-titre 2"/>
          <p:cNvSpPr>
            <a:spLocks noGrp="1"/>
          </p:cNvSpPr>
          <p:nvPr>
            <p:ph type="subTitle" idx="1"/>
          </p:nvPr>
        </p:nvSpPr>
        <p:spPr/>
        <p:txBody>
          <a:bodyPr/>
          <a:lstStyle/>
          <a:p>
            <a:r>
              <a:rPr lang="fr-FR" dirty="0" smtClean="0"/>
              <a:t>Niveau : L2</a:t>
            </a:r>
            <a:endParaRPr lang="fr-FR" dirty="0"/>
          </a:p>
        </p:txBody>
      </p:sp>
    </p:spTree>
    <p:extLst>
      <p:ext uri="{BB962C8B-B14F-4D97-AF65-F5344CB8AC3E}">
        <p14:creationId xmlns:p14="http://schemas.microsoft.com/office/powerpoint/2010/main" val="18040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585"/>
            <a:ext cx="8229600" cy="1143000"/>
          </a:xfrm>
        </p:spPr>
        <p:txBody>
          <a:bodyPr>
            <a:normAutofit/>
          </a:bodyPr>
          <a:lstStyle/>
          <a:p>
            <a:r>
              <a:rPr lang="fr-FR" sz="2800" dirty="0" smtClean="0"/>
              <a:t>Calcul du pouvoir de résolution d’un réseau</a:t>
            </a:r>
            <a:endParaRPr lang="fr-FR" sz="2800" dirty="0"/>
          </a:p>
        </p:txBody>
      </p:sp>
      <p:sp>
        <p:nvSpPr>
          <p:cNvPr id="4" name="ZoneTexte 3"/>
          <p:cNvSpPr txBox="1"/>
          <p:nvPr/>
        </p:nvSpPr>
        <p:spPr>
          <a:xfrm>
            <a:off x="457200" y="1164467"/>
            <a:ext cx="8229600" cy="2031325"/>
          </a:xfrm>
          <a:prstGeom prst="rect">
            <a:avLst/>
          </a:prstGeom>
          <a:noFill/>
        </p:spPr>
        <p:txBody>
          <a:bodyPr wrap="square" rtlCol="0">
            <a:spAutoFit/>
          </a:bodyPr>
          <a:lstStyle/>
          <a:p>
            <a:r>
              <a:rPr lang="fr-FR" dirty="0" smtClean="0"/>
              <a:t>Soit </a:t>
            </a:r>
            <a:r>
              <a:rPr lang="fr-FR" dirty="0" err="1" smtClean="0"/>
              <a:t>Δλ</a:t>
            </a:r>
            <a:r>
              <a:rPr lang="fr-FR" dirty="0" smtClean="0"/>
              <a:t> le plus petit écart de longueur d’onde qu’on peut distinguer avec un réseau autour de λ</a:t>
            </a:r>
            <a:r>
              <a:rPr lang="fr-FR" baseline="-25000" dirty="0" smtClean="0"/>
              <a:t>0</a:t>
            </a:r>
            <a:r>
              <a:rPr lang="fr-FR" dirty="0" smtClean="0"/>
              <a:t>. Le pouvoir de résolution du réseau est défini par : </a:t>
            </a:r>
          </a:p>
          <a:p>
            <a:endParaRPr lang="fr-FR" dirty="0"/>
          </a:p>
          <a:p>
            <a:r>
              <a:rPr lang="fr-FR" dirty="0" smtClean="0"/>
              <a:t>					R = λ</a:t>
            </a:r>
            <a:r>
              <a:rPr lang="fr-FR" baseline="-25000" dirty="0" smtClean="0"/>
              <a:t>0 </a:t>
            </a:r>
            <a:r>
              <a:rPr lang="fr-FR" dirty="0" smtClean="0"/>
              <a:t>/</a:t>
            </a:r>
            <a:r>
              <a:rPr lang="fr-FR" dirty="0" err="1" smtClean="0"/>
              <a:t>Δλ</a:t>
            </a:r>
            <a:endParaRPr lang="fr-FR" dirty="0" smtClean="0"/>
          </a:p>
          <a:p>
            <a:endParaRPr lang="fr-FR" dirty="0"/>
          </a:p>
          <a:p>
            <a:r>
              <a:rPr lang="fr-FR" b="1" dirty="0" smtClean="0"/>
              <a:t>Critère de Rayleigh : </a:t>
            </a:r>
            <a:r>
              <a:rPr lang="fr-FR" dirty="0" smtClean="0"/>
              <a:t>on considère que 2 pics sont discernables si l’écart entre les 2 maxima est supérieur à l’écart entre un maximum et la première annulation. </a:t>
            </a:r>
            <a:endParaRPr lang="fr-FR" b="1" dirty="0"/>
          </a:p>
        </p:txBody>
      </p:sp>
      <p:sp>
        <p:nvSpPr>
          <p:cNvPr id="6" name="ZoneTexte 5"/>
          <p:cNvSpPr txBox="1"/>
          <p:nvPr/>
        </p:nvSpPr>
        <p:spPr>
          <a:xfrm>
            <a:off x="4398211" y="3475789"/>
            <a:ext cx="4478421" cy="2308324"/>
          </a:xfrm>
          <a:prstGeom prst="rect">
            <a:avLst/>
          </a:prstGeom>
          <a:noFill/>
        </p:spPr>
        <p:txBody>
          <a:bodyPr wrap="square" rtlCol="0">
            <a:spAutoFit/>
          </a:bodyPr>
          <a:lstStyle/>
          <a:p>
            <a:r>
              <a:rPr lang="fr-FR" dirty="0" smtClean="0"/>
              <a:t>			</a:t>
            </a:r>
            <a:r>
              <a:rPr lang="fr-FR" dirty="0" err="1" smtClean="0"/>
              <a:t>qΔλ</a:t>
            </a:r>
            <a:r>
              <a:rPr lang="fr-FR" dirty="0" smtClean="0"/>
              <a:t> ≥ λ</a:t>
            </a:r>
            <a:r>
              <a:rPr lang="fr-FR" baseline="-25000" dirty="0" smtClean="0"/>
              <a:t>0</a:t>
            </a:r>
            <a:r>
              <a:rPr lang="fr-FR" dirty="0" smtClean="0"/>
              <a:t>/N</a:t>
            </a:r>
            <a:endParaRPr lang="fr-FR" dirty="0"/>
          </a:p>
          <a:p>
            <a:endParaRPr lang="fr-FR" dirty="0"/>
          </a:p>
          <a:p>
            <a:r>
              <a:rPr lang="fr-FR" b="1" dirty="0" smtClean="0"/>
              <a:t>Application au doublet du sodium </a:t>
            </a:r>
            <a:r>
              <a:rPr lang="fr-FR" dirty="0" smtClean="0"/>
              <a:t>:</a:t>
            </a:r>
          </a:p>
          <a:p>
            <a:r>
              <a:rPr lang="fr-FR" dirty="0" smtClean="0"/>
              <a:t>On considère un réseau comportant 600 traits par millimètre éclairé sur 1cm, à l’ordre 1 : </a:t>
            </a:r>
          </a:p>
          <a:p>
            <a:r>
              <a:rPr lang="fr-FR" dirty="0" smtClean="0"/>
              <a:t>	</a:t>
            </a:r>
            <a:r>
              <a:rPr lang="fr-FR" dirty="0" err="1" smtClean="0"/>
              <a:t>Δλ</a:t>
            </a:r>
            <a:r>
              <a:rPr lang="fr-FR" dirty="0" smtClean="0"/>
              <a:t> = 0,1 nm</a:t>
            </a:r>
          </a:p>
          <a:p>
            <a:endParaRPr lang="fr-FR" dirty="0" smtClean="0"/>
          </a:p>
          <a:p>
            <a:r>
              <a:rPr lang="fr-FR" dirty="0" smtClean="0"/>
              <a:t>Le doublet du sodium est résolu. </a:t>
            </a:r>
            <a:endParaRPr lang="fr-FR" dirty="0"/>
          </a:p>
        </p:txBody>
      </p:sp>
      <p:pic>
        <p:nvPicPr>
          <p:cNvPr id="7" name="Image 6" descr="télécharge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9" y="3620837"/>
            <a:ext cx="3289300" cy="2463800"/>
          </a:xfrm>
          <a:prstGeom prst="rect">
            <a:avLst/>
          </a:prstGeom>
        </p:spPr>
      </p:pic>
    </p:spTree>
    <p:extLst>
      <p:ext uri="{BB962C8B-B14F-4D97-AF65-F5344CB8AC3E}">
        <p14:creationId xmlns:p14="http://schemas.microsoft.com/office/powerpoint/2010/main" val="209920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0743"/>
            <a:ext cx="8229600" cy="1143000"/>
          </a:xfrm>
        </p:spPr>
        <p:txBody>
          <a:bodyPr>
            <a:normAutofit/>
          </a:bodyPr>
          <a:lstStyle/>
          <a:p>
            <a:r>
              <a:rPr lang="fr-FR" sz="2800" dirty="0" smtClean="0"/>
              <a:t>Monochromateur</a:t>
            </a:r>
            <a:endParaRPr lang="fr-FR" sz="2800" dirty="0"/>
          </a:p>
        </p:txBody>
      </p:sp>
      <p:pic>
        <p:nvPicPr>
          <p:cNvPr id="4" name="Imag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71" y="1398462"/>
            <a:ext cx="3619500" cy="2247900"/>
          </a:xfrm>
          <a:prstGeom prst="rect">
            <a:avLst/>
          </a:prstGeom>
        </p:spPr>
      </p:pic>
      <p:sp>
        <p:nvSpPr>
          <p:cNvPr id="5" name="ZoneTexte 4"/>
          <p:cNvSpPr txBox="1"/>
          <p:nvPr/>
        </p:nvSpPr>
        <p:spPr>
          <a:xfrm>
            <a:off x="4233027" y="1543990"/>
            <a:ext cx="4453773" cy="1754327"/>
          </a:xfrm>
          <a:prstGeom prst="rect">
            <a:avLst/>
          </a:prstGeom>
          <a:noFill/>
        </p:spPr>
        <p:txBody>
          <a:bodyPr wrap="square" rtlCol="0">
            <a:spAutoFit/>
          </a:bodyPr>
          <a:lstStyle/>
          <a:p>
            <a:pPr marL="285750" indent="-285750">
              <a:buFont typeface="Arial"/>
              <a:buChar char="•"/>
            </a:pPr>
            <a:r>
              <a:rPr lang="fr-FR" dirty="0" smtClean="0"/>
              <a:t>C et E : miroirs sphériques</a:t>
            </a:r>
          </a:p>
          <a:p>
            <a:pPr marL="285750" indent="-285750">
              <a:buFont typeface="Arial"/>
              <a:buChar char="•"/>
            </a:pPr>
            <a:r>
              <a:rPr lang="fr-FR" dirty="0" smtClean="0"/>
              <a:t>D : réseau </a:t>
            </a:r>
            <a:r>
              <a:rPr lang="fr-FR" dirty="0" err="1" smtClean="0"/>
              <a:t>blazé</a:t>
            </a:r>
            <a:endParaRPr lang="fr-FR" dirty="0" smtClean="0"/>
          </a:p>
          <a:p>
            <a:endParaRPr lang="fr-FR" dirty="0"/>
          </a:p>
          <a:p>
            <a:r>
              <a:rPr lang="fr-FR" dirty="0" smtClean="0"/>
              <a:t>En effectuant une rotation du réseau, on fait défiler le spectre devant la fente de sortie derrière laquelle vient se placer le détecteur.</a:t>
            </a:r>
            <a:endParaRPr lang="fr-FR" dirty="0"/>
          </a:p>
        </p:txBody>
      </p:sp>
      <p:sp>
        <p:nvSpPr>
          <p:cNvPr id="6" name="ZoneTexte 5"/>
          <p:cNvSpPr txBox="1"/>
          <p:nvPr/>
        </p:nvSpPr>
        <p:spPr>
          <a:xfrm>
            <a:off x="582041" y="4088010"/>
            <a:ext cx="8104759" cy="923330"/>
          </a:xfrm>
          <a:prstGeom prst="rect">
            <a:avLst/>
          </a:prstGeom>
          <a:noFill/>
        </p:spPr>
        <p:txBody>
          <a:bodyPr wrap="square" rtlCol="0">
            <a:spAutoFit/>
          </a:bodyPr>
          <a:lstStyle/>
          <a:p>
            <a:r>
              <a:rPr lang="fr-FR" dirty="0" smtClean="0"/>
              <a:t>Résolution maximale de l’appareil : typiquement de l’ordre de 0,3 nm dans le visible.</a:t>
            </a:r>
          </a:p>
          <a:p>
            <a:r>
              <a:rPr lang="fr-FR" dirty="0" smtClean="0"/>
              <a:t>La résolution est limitée par les défauts du réseau et la largeur des fentes d’entrée et de sortie. </a:t>
            </a:r>
            <a:endParaRPr lang="fr-FR" dirty="0"/>
          </a:p>
        </p:txBody>
      </p:sp>
    </p:spTree>
    <p:extLst>
      <p:ext uri="{BB962C8B-B14F-4D97-AF65-F5344CB8AC3E}">
        <p14:creationId xmlns:p14="http://schemas.microsoft.com/office/powerpoint/2010/main" val="234757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502"/>
            <a:ext cx="8229600" cy="1143000"/>
          </a:xfrm>
        </p:spPr>
        <p:txBody>
          <a:bodyPr>
            <a:normAutofit/>
          </a:bodyPr>
          <a:lstStyle/>
          <a:p>
            <a:r>
              <a:rPr lang="fr-FR" sz="2800" dirty="0" smtClean="0"/>
              <a:t>Interféromètre de Michelson en lame d’air</a:t>
            </a:r>
            <a:endParaRPr lang="fr-FR" sz="2800" dirty="0"/>
          </a:p>
        </p:txBody>
      </p:sp>
      <p:pic>
        <p:nvPicPr>
          <p:cNvPr id="4" name="Image 3" descr="Schéma_d'un_interféromètre_de_Michels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235" y="2068205"/>
            <a:ext cx="5582664" cy="3470870"/>
          </a:xfrm>
          <a:prstGeom prst="rect">
            <a:avLst/>
          </a:prstGeom>
        </p:spPr>
      </p:pic>
    </p:spTree>
    <p:extLst>
      <p:ext uri="{BB962C8B-B14F-4D97-AF65-F5344CB8AC3E}">
        <p14:creationId xmlns:p14="http://schemas.microsoft.com/office/powerpoint/2010/main" val="164135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272"/>
            <a:ext cx="8229600" cy="1143000"/>
          </a:xfrm>
        </p:spPr>
        <p:txBody>
          <a:bodyPr>
            <a:normAutofit/>
          </a:bodyPr>
          <a:lstStyle/>
          <a:p>
            <a:r>
              <a:rPr lang="fr-FR" sz="2800" dirty="0" smtClean="0"/>
              <a:t>Spectres et </a:t>
            </a:r>
            <a:r>
              <a:rPr lang="fr-FR" sz="2800" dirty="0" err="1" smtClean="0"/>
              <a:t>interférogrammes</a:t>
            </a:r>
            <a:r>
              <a:rPr lang="fr-FR" sz="2800" dirty="0" smtClean="0"/>
              <a:t> pour l’interféromètre de Michelson</a:t>
            </a:r>
            <a:endParaRPr lang="fr-FR" sz="2800" dirty="0"/>
          </a:p>
        </p:txBody>
      </p:sp>
      <p:pic>
        <p:nvPicPr>
          <p:cNvPr id="5" name="Image 4" descr="WhatsApp Image 2022-05-16 at 15.54.2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10" y="968640"/>
            <a:ext cx="4792466" cy="5889359"/>
          </a:xfrm>
          <a:prstGeom prst="rect">
            <a:avLst/>
          </a:prstGeom>
        </p:spPr>
      </p:pic>
      <p:sp>
        <p:nvSpPr>
          <p:cNvPr id="6" name="ZoneTexte 5"/>
          <p:cNvSpPr txBox="1"/>
          <p:nvPr/>
        </p:nvSpPr>
        <p:spPr>
          <a:xfrm>
            <a:off x="5662706" y="1748118"/>
            <a:ext cx="2898588" cy="4524316"/>
          </a:xfrm>
          <a:prstGeom prst="rect">
            <a:avLst/>
          </a:prstGeom>
          <a:noFill/>
        </p:spPr>
        <p:txBody>
          <a:bodyPr wrap="square" rtlCol="0">
            <a:spAutoFit/>
          </a:bodyPr>
          <a:lstStyle/>
          <a:p>
            <a:r>
              <a:rPr lang="fr-FR" dirty="0" smtClean="0"/>
              <a:t>a : raie monochromatique</a:t>
            </a:r>
          </a:p>
          <a:p>
            <a:r>
              <a:rPr lang="fr-FR" dirty="0" smtClean="0"/>
              <a:t>b : 2 raies monochromatiques</a:t>
            </a:r>
          </a:p>
          <a:p>
            <a:r>
              <a:rPr lang="fr-FR" dirty="0" smtClean="0"/>
              <a:t>c : raie de largeur finie de profil gaussien</a:t>
            </a:r>
          </a:p>
          <a:p>
            <a:r>
              <a:rPr lang="fr-FR" dirty="0" smtClean="0"/>
              <a:t>d : raie de profil rectangulaire</a:t>
            </a:r>
          </a:p>
          <a:p>
            <a:r>
              <a:rPr lang="fr-FR" dirty="0" smtClean="0"/>
              <a:t>e : 2 raies de de m</a:t>
            </a:r>
            <a:r>
              <a:rPr lang="fr-FR" dirty="0" smtClean="0"/>
              <a:t>ême intensité intégrée et de même largeur</a:t>
            </a:r>
          </a:p>
          <a:p>
            <a:r>
              <a:rPr lang="fr-FR" dirty="0" smtClean="0"/>
              <a:t>f : deux raies de même intensité intégrée et de largeur différente</a:t>
            </a:r>
          </a:p>
          <a:p>
            <a:r>
              <a:rPr lang="fr-FR" dirty="0" smtClean="0"/>
              <a:t>g : 2 raies de même largeur et d’intensité intégrée différente</a:t>
            </a:r>
            <a:endParaRPr lang="fr-FR" dirty="0"/>
          </a:p>
        </p:txBody>
      </p:sp>
    </p:spTree>
    <p:extLst>
      <p:ext uri="{BB962C8B-B14F-4D97-AF65-F5344CB8AC3E}">
        <p14:creationId xmlns:p14="http://schemas.microsoft.com/office/powerpoint/2010/main" val="169806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1143000"/>
          </a:xfrm>
        </p:spPr>
        <p:txBody>
          <a:bodyPr>
            <a:normAutofit/>
          </a:bodyPr>
          <a:lstStyle/>
          <a:p>
            <a:r>
              <a:rPr lang="fr-FR" sz="2800" dirty="0" smtClean="0"/>
              <a:t>Résolution du doublet du sodium à l’interféromètre de </a:t>
            </a:r>
            <a:r>
              <a:rPr lang="fr-FR" sz="2800" dirty="0"/>
              <a:t>M</a:t>
            </a:r>
            <a:r>
              <a:rPr lang="fr-FR" sz="2800" dirty="0" smtClean="0"/>
              <a:t>ichelson</a:t>
            </a:r>
            <a:endParaRPr lang="fr-FR" sz="2800" dirty="0"/>
          </a:p>
        </p:txBody>
      </p:sp>
      <p:pic>
        <p:nvPicPr>
          <p:cNvPr id="6" name="Image 5" descr="Capture d’écran 2022-05-16 à 16.06.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376" y="1345100"/>
            <a:ext cx="5668682" cy="1211452"/>
          </a:xfrm>
          <a:prstGeom prst="rect">
            <a:avLst/>
          </a:prstGeom>
        </p:spPr>
      </p:pic>
      <p:pic>
        <p:nvPicPr>
          <p:cNvPr id="7" name="Image 6" descr="téléchargemen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51" y="2602456"/>
            <a:ext cx="8625466" cy="2305424"/>
          </a:xfrm>
          <a:prstGeom prst="rect">
            <a:avLst/>
          </a:prstGeom>
        </p:spPr>
      </p:pic>
      <p:pic>
        <p:nvPicPr>
          <p:cNvPr id="9" name="Image 8" descr="Capture d’écran 2022-05-16 à 16.11.07.pn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60474" y="5341669"/>
            <a:ext cx="2314173" cy="793430"/>
          </a:xfrm>
          <a:prstGeom prst="rect">
            <a:avLst/>
          </a:prstGeom>
        </p:spPr>
      </p:pic>
      <p:sp>
        <p:nvSpPr>
          <p:cNvPr id="10" name="ZoneTexte 9"/>
          <p:cNvSpPr txBox="1"/>
          <p:nvPr/>
        </p:nvSpPr>
        <p:spPr>
          <a:xfrm>
            <a:off x="3415323" y="5341669"/>
            <a:ext cx="5531594" cy="1200329"/>
          </a:xfrm>
          <a:prstGeom prst="rect">
            <a:avLst/>
          </a:prstGeom>
          <a:noFill/>
        </p:spPr>
        <p:txBody>
          <a:bodyPr wrap="square" rtlCol="0">
            <a:spAutoFit/>
          </a:bodyPr>
          <a:lstStyle/>
          <a:p>
            <a:r>
              <a:rPr lang="fr-FR" dirty="0" err="1" smtClean="0"/>
              <a:t>x</a:t>
            </a:r>
            <a:r>
              <a:rPr lang="fr-FR" baseline="-25000" dirty="0" err="1" smtClean="0"/>
              <a:t>p</a:t>
            </a:r>
            <a:r>
              <a:rPr lang="fr-FR" baseline="-25000" dirty="0" smtClean="0"/>
              <a:t> </a:t>
            </a:r>
            <a:r>
              <a:rPr lang="fr-FR" dirty="0" smtClean="0"/>
              <a:t>: position du miroir mobile à chaque </a:t>
            </a:r>
            <a:r>
              <a:rPr lang="fr-FR" dirty="0" err="1" smtClean="0"/>
              <a:t>antico</a:t>
            </a:r>
            <a:r>
              <a:rPr lang="fr-FR" dirty="0" err="1" smtClean="0"/>
              <a:t>ïncidence</a:t>
            </a:r>
            <a:r>
              <a:rPr lang="fr-FR" dirty="0" smtClean="0"/>
              <a:t> p</a:t>
            </a:r>
          </a:p>
          <a:p>
            <a:endParaRPr lang="fr-FR" dirty="0"/>
          </a:p>
          <a:p>
            <a:r>
              <a:rPr lang="fr-FR" dirty="0" smtClean="0"/>
              <a:t>L’accord de la valeur de </a:t>
            </a:r>
            <a:r>
              <a:rPr lang="fr-FR" dirty="0" err="1" smtClean="0"/>
              <a:t>Δλ</a:t>
            </a:r>
            <a:r>
              <a:rPr lang="fr-FR" dirty="0" smtClean="0"/>
              <a:t> trouvée expérimentalement avec la valeur théorique est excellent. </a:t>
            </a:r>
            <a:endParaRPr lang="fr-FR" dirty="0"/>
          </a:p>
        </p:txBody>
      </p:sp>
    </p:spTree>
    <p:extLst>
      <p:ext uri="{BB962C8B-B14F-4D97-AF65-F5344CB8AC3E}">
        <p14:creationId xmlns:p14="http://schemas.microsoft.com/office/powerpoint/2010/main" val="223532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Définitions d’introduction : Larousse</a:t>
            </a:r>
          </a:p>
          <a:p>
            <a:r>
              <a:rPr lang="fr-FR" dirty="0" smtClean="0"/>
              <a:t>Robert Bunsen : </a:t>
            </a:r>
            <a:r>
              <a:rPr lang="fr-FR" dirty="0" err="1" smtClean="0"/>
              <a:t>britannica.com</a:t>
            </a:r>
            <a:endParaRPr lang="fr-FR" dirty="0" smtClean="0"/>
          </a:p>
          <a:p>
            <a:r>
              <a:rPr lang="fr-FR" dirty="0" smtClean="0"/>
              <a:t>Gustav Kirchhoff : </a:t>
            </a:r>
            <a:r>
              <a:rPr lang="fr-FR" dirty="0" err="1" smtClean="0"/>
              <a:t>fr-academic.com</a:t>
            </a:r>
            <a:endParaRPr lang="fr-FR" dirty="0" smtClean="0"/>
          </a:p>
          <a:p>
            <a:r>
              <a:rPr lang="fr-FR" dirty="0" smtClean="0"/>
              <a:t>Spectre solaire et spectres d’émission : « Le monde physique », Amédée Guillemin</a:t>
            </a:r>
          </a:p>
          <a:p>
            <a:r>
              <a:rPr lang="fr-FR" dirty="0" smtClean="0"/>
              <a:t>Montage spectroscopes à fente : Sextant</a:t>
            </a:r>
          </a:p>
          <a:p>
            <a:r>
              <a:rPr lang="fr-FR" dirty="0" smtClean="0"/>
              <a:t>Prisme à vision directe : </a:t>
            </a:r>
            <a:r>
              <a:rPr lang="fr-FR" dirty="0" err="1" smtClean="0"/>
              <a:t>labomalin.fr</a:t>
            </a:r>
            <a:endParaRPr lang="fr-FR" dirty="0" smtClean="0"/>
          </a:p>
          <a:p>
            <a:r>
              <a:rPr lang="fr-FR" dirty="0" smtClean="0"/>
              <a:t>Prisme simple : </a:t>
            </a:r>
            <a:r>
              <a:rPr lang="fr-FR" dirty="0" err="1" smtClean="0"/>
              <a:t>ressources.unsciel.fr</a:t>
            </a:r>
            <a:endParaRPr lang="fr-FR" dirty="0" smtClean="0"/>
          </a:p>
          <a:p>
            <a:r>
              <a:rPr lang="fr-FR" dirty="0" smtClean="0"/>
              <a:t>Prisme simple et angles : « Optique », Hecht</a:t>
            </a:r>
          </a:p>
          <a:p>
            <a:r>
              <a:rPr lang="fr-FR" dirty="0" smtClean="0"/>
              <a:t>Interférences à N ondes : </a:t>
            </a:r>
            <a:r>
              <a:rPr lang="fr-FR" dirty="0" err="1" smtClean="0"/>
              <a:t>SlidePlayer</a:t>
            </a:r>
            <a:r>
              <a:rPr lang="fr-FR" dirty="0" smtClean="0"/>
              <a:t> </a:t>
            </a:r>
            <a:endParaRPr lang="fr-FR" dirty="0" smtClean="0"/>
          </a:p>
          <a:p>
            <a:r>
              <a:rPr lang="fr-FR" dirty="0" err="1" smtClean="0"/>
              <a:t>Odre</a:t>
            </a:r>
            <a:r>
              <a:rPr lang="fr-FR" dirty="0" smtClean="0"/>
              <a:t> interférences à N ondes : collections numériques STL SPCL</a:t>
            </a:r>
          </a:p>
          <a:p>
            <a:r>
              <a:rPr lang="fr-FR" dirty="0" smtClean="0"/>
              <a:t>Crit</a:t>
            </a:r>
            <a:r>
              <a:rPr lang="fr-FR" dirty="0" smtClean="0"/>
              <a:t>ère de Rayleigh : media4.obspm.fr</a:t>
            </a:r>
          </a:p>
          <a:p>
            <a:r>
              <a:rPr lang="fr-FR" dirty="0" smtClean="0"/>
              <a:t>Monochromateur : </a:t>
            </a:r>
            <a:r>
              <a:rPr lang="fr-FR" dirty="0" err="1" smtClean="0"/>
              <a:t>wikipédia</a:t>
            </a:r>
            <a:endParaRPr lang="fr-FR" dirty="0" smtClean="0"/>
          </a:p>
          <a:p>
            <a:r>
              <a:rPr lang="fr-FR" dirty="0" smtClean="0"/>
              <a:t>Interféromètre de Michelson : </a:t>
            </a:r>
            <a:r>
              <a:rPr lang="fr-FR" dirty="0" err="1" smtClean="0"/>
              <a:t>wikipédia</a:t>
            </a:r>
            <a:endParaRPr lang="fr-FR" dirty="0" smtClean="0"/>
          </a:p>
          <a:p>
            <a:r>
              <a:rPr lang="fr-FR" dirty="0" smtClean="0"/>
              <a:t>Spectres et </a:t>
            </a:r>
            <a:r>
              <a:rPr lang="fr-FR" dirty="0" err="1" smtClean="0"/>
              <a:t>interférogrammes</a:t>
            </a:r>
            <a:r>
              <a:rPr lang="fr-FR" dirty="0" smtClean="0"/>
              <a:t> pour l’interféromètre de Michelson : Sextant</a:t>
            </a:r>
          </a:p>
          <a:p>
            <a:r>
              <a:rPr lang="fr-FR" dirty="0" smtClean="0"/>
              <a:t>Doublet du sodium au Michelson : </a:t>
            </a:r>
            <a:r>
              <a:rPr lang="fr-FR" dirty="0" err="1" smtClean="0"/>
              <a:t>olivier.granier.free.fr</a:t>
            </a:r>
            <a:endParaRPr lang="fr-FR" dirty="0"/>
          </a:p>
        </p:txBody>
      </p:sp>
    </p:spTree>
    <p:extLst>
      <p:ext uri="{BB962C8B-B14F-4D97-AF65-F5344CB8AC3E}">
        <p14:creationId xmlns:p14="http://schemas.microsoft.com/office/powerpoint/2010/main" val="27597726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Prérequis</a:t>
            </a:r>
            <a:endParaRPr lang="fr-FR" dirty="0"/>
          </a:p>
        </p:txBody>
      </p:sp>
      <p:sp>
        <p:nvSpPr>
          <p:cNvPr id="3" name="Espace réservé du contenu 2"/>
          <p:cNvSpPr>
            <a:spLocks noGrp="1"/>
          </p:cNvSpPr>
          <p:nvPr>
            <p:ph idx="1"/>
          </p:nvPr>
        </p:nvSpPr>
        <p:spPr/>
        <p:txBody>
          <a:bodyPr/>
          <a:lstStyle/>
          <a:p>
            <a:r>
              <a:rPr lang="fr-FR" dirty="0" smtClean="0"/>
              <a:t>Approximation scalaire des ondes lumineuses</a:t>
            </a:r>
          </a:p>
          <a:p>
            <a:r>
              <a:rPr lang="fr-FR" dirty="0" smtClean="0"/>
              <a:t>Diffraction</a:t>
            </a:r>
          </a:p>
          <a:p>
            <a:r>
              <a:rPr lang="fr-FR" dirty="0" smtClean="0"/>
              <a:t>Critère de Rayleigh</a:t>
            </a:r>
          </a:p>
          <a:p>
            <a:r>
              <a:rPr lang="fr-FR" dirty="0" smtClean="0"/>
              <a:t>Interféromètre de Michelson, étude de la configuration lame d’air</a:t>
            </a:r>
            <a:endParaRPr lang="fr-FR" dirty="0" smtClean="0"/>
          </a:p>
          <a:p>
            <a:endParaRPr lang="fr-FR" dirty="0"/>
          </a:p>
        </p:txBody>
      </p:sp>
    </p:spTree>
    <p:extLst>
      <p:ext uri="{BB962C8B-B14F-4D97-AF65-F5344CB8AC3E}">
        <p14:creationId xmlns:p14="http://schemas.microsoft.com/office/powerpoint/2010/main" val="2981581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4104" y="253999"/>
            <a:ext cx="3408947" cy="2308324"/>
          </a:xfrm>
          <a:prstGeom prst="rect">
            <a:avLst/>
          </a:prstGeom>
          <a:noFill/>
        </p:spPr>
        <p:txBody>
          <a:bodyPr wrap="square" rtlCol="0">
            <a:spAutoFit/>
          </a:bodyPr>
          <a:lstStyle/>
          <a:p>
            <a:r>
              <a:rPr lang="fr-FR" b="1" dirty="0" smtClean="0"/>
              <a:t>Spectroscopie</a:t>
            </a:r>
            <a:r>
              <a:rPr lang="fr-FR" dirty="0" smtClean="0"/>
              <a:t> : étude des spectres des rayonnements électromagnétiques émis ou absorbés par une substance</a:t>
            </a:r>
          </a:p>
          <a:p>
            <a:endParaRPr lang="fr-FR" dirty="0" smtClean="0"/>
          </a:p>
          <a:p>
            <a:r>
              <a:rPr lang="fr-FR" b="1" dirty="0" smtClean="0"/>
              <a:t>Spectrométrie :  </a:t>
            </a:r>
            <a:r>
              <a:rPr lang="fr-FR" dirty="0" smtClean="0"/>
              <a:t>Application de la spectroscopie aux méthodes physiques d’analyse des radiations</a:t>
            </a:r>
            <a:endParaRPr lang="fr-FR" b="1" dirty="0"/>
          </a:p>
        </p:txBody>
      </p:sp>
      <p:pic>
        <p:nvPicPr>
          <p:cNvPr id="5" name="Image 4"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184" y="-1"/>
            <a:ext cx="1908677" cy="2696385"/>
          </a:xfrm>
          <a:prstGeom prst="rect">
            <a:avLst/>
          </a:prstGeom>
        </p:spPr>
      </p:pic>
      <p:pic>
        <p:nvPicPr>
          <p:cNvPr id="6" name="Imag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012" y="-1"/>
            <a:ext cx="2139988" cy="2696385"/>
          </a:xfrm>
          <a:prstGeom prst="rect">
            <a:avLst/>
          </a:prstGeom>
        </p:spPr>
      </p:pic>
      <p:sp>
        <p:nvSpPr>
          <p:cNvPr id="7" name="Rectangle 6"/>
          <p:cNvSpPr/>
          <p:nvPr/>
        </p:nvSpPr>
        <p:spPr>
          <a:xfrm>
            <a:off x="168605" y="2969995"/>
            <a:ext cx="8823158" cy="1077218"/>
          </a:xfrm>
          <a:prstGeom prst="rect">
            <a:avLst/>
          </a:prstGeom>
        </p:spPr>
        <p:txBody>
          <a:bodyPr wrap="square">
            <a:spAutoFit/>
          </a:bodyPr>
          <a:lstStyle/>
          <a:p>
            <a:r>
              <a:rPr lang="fr-FR" sz="1600" i="1" dirty="0" smtClean="0"/>
              <a:t>« On peut conclure de ce fait que le spectre solaire avec ses raies obscures n’est autre que le spectre renversé de l’atmosphère du soleil. Par conséquent, pour analyser l’atmosphère solaire il suffit de rechercher quels sont les corps qui, introduits dans une flamme, donnent des raies brillantes coïncidant avec les raies obscures du spectre solaire. »</a:t>
            </a:r>
            <a:endParaRPr lang="fr-FR" sz="1600" i="1" dirty="0"/>
          </a:p>
        </p:txBody>
      </p:sp>
      <p:sp>
        <p:nvSpPr>
          <p:cNvPr id="8" name="ZoneTexte 7"/>
          <p:cNvSpPr txBox="1"/>
          <p:nvPr/>
        </p:nvSpPr>
        <p:spPr>
          <a:xfrm>
            <a:off x="4826000" y="2696384"/>
            <a:ext cx="1457158" cy="276999"/>
          </a:xfrm>
          <a:prstGeom prst="rect">
            <a:avLst/>
          </a:prstGeom>
          <a:noFill/>
        </p:spPr>
        <p:txBody>
          <a:bodyPr wrap="square" rtlCol="0">
            <a:spAutoFit/>
          </a:bodyPr>
          <a:lstStyle/>
          <a:p>
            <a:r>
              <a:rPr lang="fr-FR" sz="1200" dirty="0" smtClean="0"/>
              <a:t>Gustav Kirchhoff</a:t>
            </a:r>
            <a:endParaRPr lang="fr-FR" sz="1200" dirty="0"/>
          </a:p>
        </p:txBody>
      </p:sp>
      <p:sp>
        <p:nvSpPr>
          <p:cNvPr id="9" name="ZoneTexte 8"/>
          <p:cNvSpPr txBox="1"/>
          <p:nvPr/>
        </p:nvSpPr>
        <p:spPr>
          <a:xfrm>
            <a:off x="7499684" y="2723121"/>
            <a:ext cx="1350210" cy="276999"/>
          </a:xfrm>
          <a:prstGeom prst="rect">
            <a:avLst/>
          </a:prstGeom>
          <a:noFill/>
        </p:spPr>
        <p:txBody>
          <a:bodyPr wrap="square" rtlCol="0">
            <a:spAutoFit/>
          </a:bodyPr>
          <a:lstStyle/>
          <a:p>
            <a:r>
              <a:rPr lang="fr-FR" sz="1200" dirty="0" smtClean="0"/>
              <a:t>Robert Bunsen</a:t>
            </a:r>
            <a:endParaRPr lang="fr-FR" sz="1200" dirty="0"/>
          </a:p>
        </p:txBody>
      </p:sp>
      <p:pic>
        <p:nvPicPr>
          <p:cNvPr id="10" name="Image 9" descr="img-1-small480.jpg"/>
          <p:cNvPicPr>
            <a:picLocks noChangeAspect="1"/>
          </p:cNvPicPr>
          <p:nvPr/>
        </p:nvPicPr>
        <p:blipFill rotWithShape="1">
          <a:blip r:embed="rId4">
            <a:extLst>
              <a:ext uri="{28A0092B-C50C-407E-A947-70E740481C1C}">
                <a14:useLocalDpi xmlns:a14="http://schemas.microsoft.com/office/drawing/2010/main" val="0"/>
              </a:ext>
            </a:extLst>
          </a:blip>
          <a:srcRect b="4172"/>
          <a:stretch/>
        </p:blipFill>
        <p:spPr>
          <a:xfrm>
            <a:off x="4344737" y="3973788"/>
            <a:ext cx="4647025" cy="2763896"/>
          </a:xfrm>
          <a:prstGeom prst="rect">
            <a:avLst/>
          </a:prstGeom>
        </p:spPr>
      </p:pic>
      <p:sp>
        <p:nvSpPr>
          <p:cNvPr id="11" name="ZoneTexte 10"/>
          <p:cNvSpPr txBox="1"/>
          <p:nvPr/>
        </p:nvSpPr>
        <p:spPr>
          <a:xfrm>
            <a:off x="294104" y="4358105"/>
            <a:ext cx="3716422" cy="1477328"/>
          </a:xfrm>
          <a:prstGeom prst="rect">
            <a:avLst/>
          </a:prstGeom>
          <a:noFill/>
        </p:spPr>
        <p:txBody>
          <a:bodyPr wrap="square" rtlCol="0">
            <a:spAutoFit/>
          </a:bodyPr>
          <a:lstStyle/>
          <a:p>
            <a:r>
              <a:rPr lang="fr-FR" dirty="0" smtClean="0"/>
              <a:t>Composition de l’atmosphère solaire (en masse) :</a:t>
            </a:r>
          </a:p>
          <a:p>
            <a:pPr marL="285750" indent="-285750">
              <a:buFont typeface="Arial"/>
              <a:buChar char="•"/>
            </a:pPr>
            <a:r>
              <a:rPr lang="fr-FR" dirty="0" smtClean="0"/>
              <a:t>Hydrogène : 73,46%</a:t>
            </a:r>
          </a:p>
          <a:p>
            <a:pPr marL="285750" indent="-285750">
              <a:buFont typeface="Arial"/>
              <a:buChar char="•"/>
            </a:pPr>
            <a:r>
              <a:rPr lang="fr-FR" dirty="0" smtClean="0"/>
              <a:t>Hélium : 24,85%</a:t>
            </a:r>
          </a:p>
          <a:p>
            <a:pPr marL="285750" indent="-285750">
              <a:buFont typeface="Arial"/>
              <a:buChar char="•"/>
            </a:pPr>
            <a:r>
              <a:rPr lang="fr-FR" dirty="0" smtClean="0"/>
              <a:t>Oxygène : 0,77%</a:t>
            </a:r>
            <a:endParaRPr lang="fr-FR" dirty="0"/>
          </a:p>
        </p:txBody>
      </p:sp>
    </p:spTree>
    <p:extLst>
      <p:ext uri="{BB962C8B-B14F-4D97-AF65-F5344CB8AC3E}">
        <p14:creationId xmlns:p14="http://schemas.microsoft.com/office/powerpoint/2010/main" val="16461376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2800" dirty="0" smtClean="0"/>
              <a:t>Spectroscopes à fente</a:t>
            </a:r>
            <a:endParaRPr lang="fr-FR" sz="2800" dirty="0"/>
          </a:p>
        </p:txBody>
      </p:sp>
      <p:pic>
        <p:nvPicPr>
          <p:cNvPr id="4" name="Image 3" descr="WhatsApp Image 2022-05-13 at 13.34.59.jpeg"/>
          <p:cNvPicPr>
            <a:picLocks noChangeAspect="1"/>
          </p:cNvPicPr>
          <p:nvPr/>
        </p:nvPicPr>
        <p:blipFill rotWithShape="1">
          <a:blip r:embed="rId2">
            <a:extLst>
              <a:ext uri="{28A0092B-C50C-407E-A947-70E740481C1C}">
                <a14:useLocalDpi xmlns:a14="http://schemas.microsoft.com/office/drawing/2010/main" val="0"/>
              </a:ext>
            </a:extLst>
          </a:blip>
          <a:srcRect l="7642" t="4705" r="6282" b="5919"/>
          <a:stretch/>
        </p:blipFill>
        <p:spPr>
          <a:xfrm rot="16200000">
            <a:off x="3270709" y="-813354"/>
            <a:ext cx="2899205" cy="7397507"/>
          </a:xfrm>
          <a:prstGeom prst="rect">
            <a:avLst/>
          </a:prstGeom>
        </p:spPr>
      </p:pic>
      <p:sp>
        <p:nvSpPr>
          <p:cNvPr id="5" name="ZoneTexte 4"/>
          <p:cNvSpPr txBox="1"/>
          <p:nvPr/>
        </p:nvSpPr>
        <p:spPr>
          <a:xfrm>
            <a:off x="457200" y="4692316"/>
            <a:ext cx="7961865" cy="1200329"/>
          </a:xfrm>
          <a:prstGeom prst="rect">
            <a:avLst/>
          </a:prstGeom>
          <a:noFill/>
        </p:spPr>
        <p:txBody>
          <a:bodyPr wrap="square" rtlCol="0">
            <a:spAutoFit/>
          </a:bodyPr>
          <a:lstStyle/>
          <a:p>
            <a:pPr marL="285750" indent="-285750">
              <a:buFont typeface="Arial"/>
              <a:buChar char="•"/>
            </a:pPr>
            <a:r>
              <a:rPr lang="fr-FR" dirty="0" smtClean="0"/>
              <a:t>F1 = fente d’entrée située dans le plan focal de la lentille L1</a:t>
            </a:r>
          </a:p>
          <a:p>
            <a:pPr marL="285750" indent="-285750">
              <a:buFont typeface="Arial"/>
              <a:buChar char="•"/>
            </a:pPr>
            <a:r>
              <a:rPr lang="fr-FR" dirty="0" smtClean="0"/>
              <a:t>La lentille L2 refocalise ces différents faisceaux dans son plan focal image P</a:t>
            </a:r>
          </a:p>
          <a:p>
            <a:r>
              <a:rPr lang="fr-FR" dirty="0" smtClean="0"/>
              <a:t> </a:t>
            </a:r>
          </a:p>
          <a:p>
            <a:r>
              <a:rPr lang="fr-FR" dirty="0"/>
              <a:t>	</a:t>
            </a:r>
            <a:r>
              <a:rPr lang="fr-FR" dirty="0" smtClean="0"/>
              <a:t>	=&gt; </a:t>
            </a:r>
            <a:r>
              <a:rPr lang="fr-FR" b="1" dirty="0" smtClean="0"/>
              <a:t>idée : </a:t>
            </a:r>
            <a:r>
              <a:rPr lang="fr-FR" dirty="0" smtClean="0"/>
              <a:t>A chaque longueur d’onde correspond une image de la fente F1</a:t>
            </a:r>
            <a:endParaRPr lang="fr-FR" b="1" dirty="0"/>
          </a:p>
        </p:txBody>
      </p:sp>
    </p:spTree>
    <p:extLst>
      <p:ext uri="{BB962C8B-B14F-4D97-AF65-F5344CB8AC3E}">
        <p14:creationId xmlns:p14="http://schemas.microsoft.com/office/powerpoint/2010/main" val="247477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22-05-15 à 16.57.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700" y="3771369"/>
            <a:ext cx="3797300" cy="3086632"/>
          </a:xfrm>
          <a:prstGeom prst="rect">
            <a:avLst/>
          </a:prstGeom>
        </p:spPr>
      </p:pic>
      <p:pic>
        <p:nvPicPr>
          <p:cNvPr id="5" name="Image 4" descr="Capture d’écran 2022-05-15 à 16.51.10.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1143000"/>
            <a:ext cx="5838803" cy="3709737"/>
          </a:xfrm>
          <a:prstGeom prst="rect">
            <a:avLst/>
          </a:prstGeom>
        </p:spPr>
      </p:pic>
      <p:sp>
        <p:nvSpPr>
          <p:cNvPr id="2" name="Titre 1"/>
          <p:cNvSpPr>
            <a:spLocks noGrp="1"/>
          </p:cNvSpPr>
          <p:nvPr>
            <p:ph type="title"/>
          </p:nvPr>
        </p:nvSpPr>
        <p:spPr>
          <a:xfrm>
            <a:off x="457200" y="0"/>
            <a:ext cx="8229600" cy="1143000"/>
          </a:xfrm>
        </p:spPr>
        <p:txBody>
          <a:bodyPr>
            <a:normAutofit/>
          </a:bodyPr>
          <a:lstStyle/>
          <a:p>
            <a:r>
              <a:rPr lang="fr-FR" sz="2800" dirty="0" smtClean="0"/>
              <a:t>Le prisme dispersif </a:t>
            </a:r>
            <a:endParaRPr lang="fr-FR" sz="2800" dirty="0"/>
          </a:p>
        </p:txBody>
      </p:sp>
      <p:pic>
        <p:nvPicPr>
          <p:cNvPr id="4" name="Image 3"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8803" y="1143000"/>
            <a:ext cx="3157063" cy="2495702"/>
          </a:xfrm>
          <a:prstGeom prst="rect">
            <a:avLst/>
          </a:prstGeom>
        </p:spPr>
      </p:pic>
    </p:spTree>
    <p:extLst>
      <p:ext uri="{BB962C8B-B14F-4D97-AF65-F5344CB8AC3E}">
        <p14:creationId xmlns:p14="http://schemas.microsoft.com/office/powerpoint/2010/main" val="122440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2800" dirty="0" smtClean="0"/>
              <a:t>Le prisme à vision directe</a:t>
            </a:r>
            <a:endParaRPr lang="fr-FR" sz="2800" dirty="0"/>
          </a:p>
        </p:txBody>
      </p:sp>
      <p:pic>
        <p:nvPicPr>
          <p:cNvPr id="8" name="Image 7" descr="WhatsApp Image 2022-05-15 at 17.13.1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462132" y="-1750973"/>
            <a:ext cx="2113753" cy="7901699"/>
          </a:xfrm>
          <a:prstGeom prst="rect">
            <a:avLst/>
          </a:prstGeom>
        </p:spPr>
      </p:pic>
      <p:sp>
        <p:nvSpPr>
          <p:cNvPr id="9" name="ZoneTexte 8"/>
          <p:cNvSpPr txBox="1"/>
          <p:nvPr/>
        </p:nvSpPr>
        <p:spPr>
          <a:xfrm>
            <a:off x="457200" y="3649579"/>
            <a:ext cx="8406063" cy="1200329"/>
          </a:xfrm>
          <a:prstGeom prst="rect">
            <a:avLst/>
          </a:prstGeom>
          <a:noFill/>
        </p:spPr>
        <p:txBody>
          <a:bodyPr wrap="square" rtlCol="0">
            <a:spAutoFit/>
          </a:bodyPr>
          <a:lstStyle/>
          <a:p>
            <a:r>
              <a:rPr lang="fr-FR" b="1" dirty="0" smtClean="0"/>
              <a:t>Influence de la largeur de la fente :</a:t>
            </a:r>
          </a:p>
          <a:p>
            <a:r>
              <a:rPr lang="fr-FR" dirty="0" smtClean="0"/>
              <a:t>Il n’est pas possible de séparer des longueurs d’onde pour lesquelles </a:t>
            </a:r>
            <a:r>
              <a:rPr lang="fr-FR" dirty="0" err="1" smtClean="0"/>
              <a:t>dθ</a:t>
            </a:r>
            <a:r>
              <a:rPr lang="fr-FR" dirty="0" smtClean="0"/>
              <a:t> est  inférieur à α : le plus petit intervalle spectral résolu vaut donc (si le prisme et la lentille sont accolés) : </a:t>
            </a:r>
            <a:r>
              <a:rPr lang="fr-FR" dirty="0" err="1" smtClean="0"/>
              <a:t>Δλ</a:t>
            </a:r>
            <a:r>
              <a:rPr lang="fr-FR" dirty="0" smtClean="0"/>
              <a:t> = α(</a:t>
            </a:r>
            <a:r>
              <a:rPr lang="fr-FR" dirty="0" err="1" smtClean="0"/>
              <a:t>dλ</a:t>
            </a:r>
            <a:r>
              <a:rPr lang="fr-FR" dirty="0" smtClean="0"/>
              <a:t>/</a:t>
            </a:r>
            <a:r>
              <a:rPr lang="fr-FR" dirty="0" err="1" smtClean="0"/>
              <a:t>dθ</a:t>
            </a:r>
            <a:r>
              <a:rPr lang="fr-FR" dirty="0" smtClean="0"/>
              <a:t>)</a:t>
            </a:r>
            <a:endParaRPr lang="fr-FR" dirty="0"/>
          </a:p>
        </p:txBody>
      </p:sp>
      <p:sp>
        <p:nvSpPr>
          <p:cNvPr id="10" name="ZoneTexte 9"/>
          <p:cNvSpPr txBox="1"/>
          <p:nvPr/>
        </p:nvSpPr>
        <p:spPr>
          <a:xfrm>
            <a:off x="568159" y="5066632"/>
            <a:ext cx="8295104" cy="1477328"/>
          </a:xfrm>
          <a:prstGeom prst="rect">
            <a:avLst/>
          </a:prstGeom>
          <a:noFill/>
        </p:spPr>
        <p:txBody>
          <a:bodyPr wrap="square" rtlCol="0">
            <a:spAutoFit/>
          </a:bodyPr>
          <a:lstStyle/>
          <a:p>
            <a:r>
              <a:rPr lang="fr-FR" b="1" dirty="0" smtClean="0"/>
              <a:t>Application numérique </a:t>
            </a:r>
            <a:r>
              <a:rPr lang="fr-FR" dirty="0" smtClean="0"/>
              <a:t>:							</a:t>
            </a:r>
          </a:p>
          <a:p>
            <a:r>
              <a:rPr lang="fr-FR" dirty="0" smtClean="0"/>
              <a:t>Typiquement :  									On trouve :</a:t>
            </a:r>
          </a:p>
          <a:p>
            <a:pPr marL="285750" indent="-285750">
              <a:buFont typeface="Arial"/>
              <a:buChar char="•"/>
            </a:pPr>
            <a:r>
              <a:rPr lang="fr-FR" dirty="0" err="1"/>
              <a:t>d</a:t>
            </a:r>
            <a:r>
              <a:rPr lang="fr-FR" dirty="0" err="1" smtClean="0"/>
              <a:t>θ</a:t>
            </a:r>
            <a:r>
              <a:rPr lang="fr-FR" dirty="0" smtClean="0"/>
              <a:t>/</a:t>
            </a:r>
            <a:r>
              <a:rPr lang="fr-FR" dirty="0" err="1" smtClean="0"/>
              <a:t>dλ</a:t>
            </a:r>
            <a:r>
              <a:rPr lang="fr-FR" dirty="0" smtClean="0"/>
              <a:t> ≈ 5*10</a:t>
            </a:r>
            <a:r>
              <a:rPr lang="fr-FR" baseline="30000" dirty="0" smtClean="0"/>
              <a:t>-4</a:t>
            </a:r>
            <a:r>
              <a:rPr lang="fr-FR" dirty="0" smtClean="0"/>
              <a:t> rad/nm								</a:t>
            </a:r>
            <a:r>
              <a:rPr lang="fr-FR" dirty="0" err="1" smtClean="0"/>
              <a:t>Δλ</a:t>
            </a:r>
            <a:r>
              <a:rPr lang="fr-FR" dirty="0" smtClean="0"/>
              <a:t> ≈ 40 nm </a:t>
            </a:r>
          </a:p>
          <a:p>
            <a:pPr marL="285750" indent="-285750">
              <a:buFont typeface="Arial"/>
              <a:buChar char="•"/>
            </a:pPr>
            <a:r>
              <a:rPr lang="it-IT" dirty="0" smtClean="0"/>
              <a:t>a</a:t>
            </a:r>
            <a:r>
              <a:rPr lang="it-IT" baseline="-25000" dirty="0" smtClean="0"/>
              <a:t>1</a:t>
            </a:r>
            <a:r>
              <a:rPr lang="fr-FR" dirty="0" smtClean="0"/>
              <a:t> (largeur de la fente) = 2 mm						Or doublet du sodium :</a:t>
            </a:r>
          </a:p>
          <a:p>
            <a:pPr marL="285750" indent="-285750">
              <a:buFont typeface="Arial"/>
              <a:buChar char="•"/>
            </a:pPr>
            <a:r>
              <a:rPr lang="fr-FR" dirty="0" smtClean="0"/>
              <a:t>Lentille L</a:t>
            </a:r>
            <a:r>
              <a:rPr lang="fr-FR" baseline="-25000" dirty="0" smtClean="0"/>
              <a:t>1 </a:t>
            </a:r>
            <a:r>
              <a:rPr lang="fr-FR" dirty="0" smtClean="0"/>
              <a:t>de focale +100mm 			</a:t>
            </a:r>
            <a:r>
              <a:rPr lang="fr-FR" dirty="0" smtClean="0"/>
              <a:t>        </a:t>
            </a:r>
            <a:r>
              <a:rPr lang="fr-FR" dirty="0" smtClean="0"/>
              <a:t>	</a:t>
            </a:r>
            <a:r>
              <a:rPr lang="fr-FR" dirty="0" smtClean="0"/>
              <a:t>λ</a:t>
            </a:r>
            <a:r>
              <a:rPr lang="fr-FR" baseline="-25000" dirty="0" smtClean="0"/>
              <a:t>1 </a:t>
            </a:r>
            <a:r>
              <a:rPr lang="fr-FR" dirty="0" smtClean="0"/>
              <a:t>= </a:t>
            </a:r>
            <a:r>
              <a:rPr lang="fr-FR" dirty="0" smtClean="0"/>
              <a:t>589,5924nm et </a:t>
            </a:r>
            <a:r>
              <a:rPr lang="fr-FR" dirty="0" smtClean="0"/>
              <a:t>λ</a:t>
            </a:r>
            <a:r>
              <a:rPr lang="fr-FR" baseline="-25000" dirty="0" smtClean="0"/>
              <a:t>2</a:t>
            </a:r>
            <a:r>
              <a:rPr lang="fr-FR" dirty="0" smtClean="0"/>
              <a:t> = </a:t>
            </a:r>
            <a:r>
              <a:rPr lang="fr-FR" dirty="0" smtClean="0"/>
              <a:t>588,9950 </a:t>
            </a:r>
            <a:r>
              <a:rPr lang="fr-FR" dirty="0" smtClean="0"/>
              <a:t>nm</a:t>
            </a:r>
            <a:endParaRPr lang="fr-FR" dirty="0"/>
          </a:p>
        </p:txBody>
      </p:sp>
    </p:spTree>
    <p:extLst>
      <p:ext uri="{BB962C8B-B14F-4D97-AF65-F5344CB8AC3E}">
        <p14:creationId xmlns:p14="http://schemas.microsoft.com/office/powerpoint/2010/main" val="165772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270"/>
            <a:ext cx="8229600" cy="1143000"/>
          </a:xfrm>
        </p:spPr>
        <p:txBody>
          <a:bodyPr>
            <a:normAutofit/>
          </a:bodyPr>
          <a:lstStyle/>
          <a:p>
            <a:r>
              <a:rPr lang="fr-FR" sz="2800" dirty="0" smtClean="0"/>
              <a:t>Spectroscope à réseau</a:t>
            </a:r>
            <a:endParaRPr lang="fr-FR" sz="2800" dirty="0"/>
          </a:p>
        </p:txBody>
      </p:sp>
      <p:pic>
        <p:nvPicPr>
          <p:cNvPr id="4" name="Image 3" descr="WhatsApp Image 2022-05-15 at 17.41.5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68294" y="602520"/>
            <a:ext cx="3400855" cy="5437189"/>
          </a:xfrm>
          <a:prstGeom prst="rect">
            <a:avLst/>
          </a:prstGeom>
        </p:spPr>
      </p:pic>
      <p:sp>
        <p:nvSpPr>
          <p:cNvPr id="5" name="ZoneTexte 4"/>
          <p:cNvSpPr txBox="1"/>
          <p:nvPr/>
        </p:nvSpPr>
        <p:spPr>
          <a:xfrm>
            <a:off x="6046533" y="1753329"/>
            <a:ext cx="2774778" cy="4247317"/>
          </a:xfrm>
          <a:prstGeom prst="rect">
            <a:avLst/>
          </a:prstGeom>
          <a:noFill/>
        </p:spPr>
        <p:txBody>
          <a:bodyPr wrap="square" rtlCol="0">
            <a:spAutoFit/>
          </a:bodyPr>
          <a:lstStyle/>
          <a:p>
            <a:r>
              <a:rPr lang="fr-FR" b="1" dirty="0" smtClean="0"/>
              <a:t>Hypothèses :</a:t>
            </a:r>
          </a:p>
          <a:p>
            <a:pPr marL="285750" indent="-285750">
              <a:buFont typeface="Arial"/>
              <a:buChar char="•"/>
            </a:pPr>
            <a:r>
              <a:rPr lang="fr-FR" dirty="0" smtClean="0"/>
              <a:t>On considère une plaque opaque percée de N trous alignés séparés d’une distance a, éclairée par un faisceau parallèle</a:t>
            </a:r>
          </a:p>
          <a:p>
            <a:pPr marL="285750" indent="-285750">
              <a:buFont typeface="Arial"/>
              <a:buChar char="•"/>
            </a:pPr>
            <a:r>
              <a:rPr lang="fr-FR" dirty="0" smtClean="0"/>
              <a:t>La source S est ponctuelle et monochromatique de longueur d’onde </a:t>
            </a:r>
            <a:r>
              <a:rPr lang="fr-FR" dirty="0" err="1" smtClean="0"/>
              <a:t>λ</a:t>
            </a:r>
            <a:endParaRPr lang="fr-FR" dirty="0" smtClean="0"/>
          </a:p>
          <a:p>
            <a:pPr marL="285750" indent="-285750">
              <a:buFont typeface="Arial"/>
              <a:buChar char="•"/>
            </a:pPr>
            <a:r>
              <a:rPr lang="fr-FR" dirty="0" smtClean="0"/>
              <a:t>On néglige la diffraction par les trous </a:t>
            </a:r>
          </a:p>
          <a:p>
            <a:pPr marL="285750" indent="-285750">
              <a:buFont typeface="Arial"/>
              <a:buChar char="•"/>
            </a:pPr>
            <a:r>
              <a:rPr lang="fr-FR" dirty="0" smtClean="0"/>
              <a:t>L’indice de réfraction du milieu vaut 1</a:t>
            </a:r>
            <a:endParaRPr lang="fr-FR" dirty="0"/>
          </a:p>
        </p:txBody>
      </p:sp>
    </p:spTree>
    <p:extLst>
      <p:ext uri="{BB962C8B-B14F-4D97-AF65-F5344CB8AC3E}">
        <p14:creationId xmlns:p14="http://schemas.microsoft.com/office/powerpoint/2010/main" val="241777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a:normAutofit/>
          </a:bodyPr>
          <a:lstStyle/>
          <a:p>
            <a:r>
              <a:rPr lang="fr-FR" sz="2800" dirty="0" smtClean="0"/>
              <a:t>Spectroscope à réseau</a:t>
            </a:r>
            <a:endParaRPr lang="fr-FR" sz="2800" dirty="0"/>
          </a:p>
        </p:txBody>
      </p:sp>
      <p:pic>
        <p:nvPicPr>
          <p:cNvPr id="5" name="Image 4" descr="Interférences+à+N+ondes+_.jpg"/>
          <p:cNvPicPr>
            <a:picLocks noChangeAspect="1"/>
          </p:cNvPicPr>
          <p:nvPr/>
        </p:nvPicPr>
        <p:blipFill rotWithShape="1">
          <a:blip r:embed="rId2">
            <a:extLst>
              <a:ext uri="{28A0092B-C50C-407E-A947-70E740481C1C}">
                <a14:useLocalDpi xmlns:a14="http://schemas.microsoft.com/office/drawing/2010/main" val="0"/>
              </a:ext>
            </a:extLst>
          </a:blip>
          <a:srcRect l="6286" t="24171" b="8967"/>
          <a:stretch/>
        </p:blipFill>
        <p:spPr>
          <a:xfrm>
            <a:off x="1650998" y="1310105"/>
            <a:ext cx="6002421" cy="3211904"/>
          </a:xfrm>
          <a:prstGeom prst="rect">
            <a:avLst/>
          </a:prstGeom>
        </p:spPr>
      </p:pic>
      <p:sp>
        <p:nvSpPr>
          <p:cNvPr id="6" name="Rectangle 5"/>
          <p:cNvSpPr/>
          <p:nvPr/>
        </p:nvSpPr>
        <p:spPr>
          <a:xfrm>
            <a:off x="5948948" y="1143000"/>
            <a:ext cx="842211" cy="6416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ZoneTexte 6"/>
          <p:cNvSpPr txBox="1"/>
          <p:nvPr/>
        </p:nvSpPr>
        <p:spPr>
          <a:xfrm>
            <a:off x="1650998" y="1007616"/>
            <a:ext cx="802105" cy="369332"/>
          </a:xfrm>
          <a:prstGeom prst="rect">
            <a:avLst/>
          </a:prstGeom>
          <a:noFill/>
        </p:spPr>
        <p:txBody>
          <a:bodyPr wrap="square" rtlCol="0">
            <a:spAutoFit/>
          </a:bodyPr>
          <a:lstStyle/>
          <a:p>
            <a:r>
              <a:rPr lang="fr-FR" dirty="0" smtClean="0"/>
              <a:t>I/I</a:t>
            </a:r>
            <a:r>
              <a:rPr lang="fr-FR" baseline="-25000" dirty="0" smtClean="0"/>
              <a:t>1</a:t>
            </a:r>
            <a:endParaRPr lang="fr-FR" dirty="0"/>
          </a:p>
        </p:txBody>
      </p:sp>
      <p:sp>
        <p:nvSpPr>
          <p:cNvPr id="8" name="ZoneTexte 7"/>
          <p:cNvSpPr txBox="1"/>
          <p:nvPr/>
        </p:nvSpPr>
        <p:spPr>
          <a:xfrm>
            <a:off x="457201" y="4732421"/>
            <a:ext cx="8229600" cy="1477328"/>
          </a:xfrm>
          <a:prstGeom prst="rect">
            <a:avLst/>
          </a:prstGeom>
          <a:noFill/>
        </p:spPr>
        <p:txBody>
          <a:bodyPr wrap="square" rtlCol="0">
            <a:spAutoFit/>
          </a:bodyPr>
          <a:lstStyle/>
          <a:p>
            <a:r>
              <a:rPr lang="fr-FR" dirty="0" smtClean="0"/>
              <a:t>L’intensité est maximale lorsque dénominateur s’annule, soit pour : </a:t>
            </a:r>
            <a:r>
              <a:rPr lang="fr-FR" dirty="0" err="1" smtClean="0"/>
              <a:t>ϕ</a:t>
            </a:r>
            <a:r>
              <a:rPr lang="fr-FR" dirty="0" smtClean="0"/>
              <a:t>/2 = qπ, q entier relatif.</a:t>
            </a:r>
          </a:p>
          <a:p>
            <a:r>
              <a:rPr lang="fr-FR" dirty="0" smtClean="0"/>
              <a:t>q est l’</a:t>
            </a:r>
            <a:r>
              <a:rPr lang="fr-FR" b="1" dirty="0" smtClean="0"/>
              <a:t>ordre d’interférence</a:t>
            </a:r>
          </a:p>
          <a:p>
            <a:r>
              <a:rPr lang="fr-FR" dirty="0" smtClean="0"/>
              <a:t>Ainsi :</a:t>
            </a:r>
          </a:p>
          <a:p>
            <a:r>
              <a:rPr lang="fr-FR" dirty="0"/>
              <a:t>	</a:t>
            </a:r>
            <a:r>
              <a:rPr lang="fr-FR" dirty="0" smtClean="0"/>
              <a:t>		sin(i’) </a:t>
            </a:r>
            <a:r>
              <a:rPr lang="mr-IN" dirty="0" smtClean="0"/>
              <a:t>–</a:t>
            </a:r>
            <a:r>
              <a:rPr lang="fr-FR" dirty="0" smtClean="0"/>
              <a:t> sin(i) = </a:t>
            </a:r>
            <a:r>
              <a:rPr lang="fr-FR" dirty="0" err="1" smtClean="0"/>
              <a:t>qλ</a:t>
            </a:r>
            <a:r>
              <a:rPr lang="fr-FR" dirty="0" smtClean="0"/>
              <a:t>/a </a:t>
            </a:r>
            <a:endParaRPr lang="fr-FR" dirty="0"/>
          </a:p>
        </p:txBody>
      </p:sp>
      <p:sp>
        <p:nvSpPr>
          <p:cNvPr id="9" name="ZoneTexte 8"/>
          <p:cNvSpPr txBox="1"/>
          <p:nvPr/>
        </p:nvSpPr>
        <p:spPr>
          <a:xfrm>
            <a:off x="7339263" y="1550737"/>
            <a:ext cx="1644316" cy="923330"/>
          </a:xfrm>
          <a:prstGeom prst="rect">
            <a:avLst/>
          </a:prstGeom>
          <a:noFill/>
        </p:spPr>
        <p:txBody>
          <a:bodyPr wrap="square" rtlCol="0">
            <a:spAutoFit/>
          </a:bodyPr>
          <a:lstStyle/>
          <a:p>
            <a:r>
              <a:rPr lang="fr-FR" dirty="0" smtClean="0"/>
              <a:t>En l’absence de phénomènes de diffraction.</a:t>
            </a:r>
            <a:endParaRPr lang="fr-FR" dirty="0"/>
          </a:p>
        </p:txBody>
      </p:sp>
      <p:sp>
        <p:nvSpPr>
          <p:cNvPr id="3" name="Rectangle 2"/>
          <p:cNvSpPr/>
          <p:nvPr/>
        </p:nvSpPr>
        <p:spPr>
          <a:xfrm>
            <a:off x="1650998" y="5801896"/>
            <a:ext cx="2386265" cy="52136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995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8"/>
            <a:ext cx="8229600" cy="1143000"/>
          </a:xfrm>
        </p:spPr>
        <p:txBody>
          <a:bodyPr>
            <a:normAutofit/>
          </a:bodyPr>
          <a:lstStyle/>
          <a:p>
            <a:r>
              <a:rPr lang="fr-FR" sz="2800" dirty="0" smtClean="0"/>
              <a:t>Spectroscope à réseau</a:t>
            </a:r>
            <a:endParaRPr lang="fr-FR" sz="2800" dirty="0"/>
          </a:p>
        </p:txBody>
      </p:sp>
      <p:sp>
        <p:nvSpPr>
          <p:cNvPr id="4" name="ZoneTexte 3"/>
          <p:cNvSpPr txBox="1"/>
          <p:nvPr/>
        </p:nvSpPr>
        <p:spPr>
          <a:xfrm>
            <a:off x="457200" y="1163638"/>
            <a:ext cx="8229600" cy="1754327"/>
          </a:xfrm>
          <a:prstGeom prst="rect">
            <a:avLst/>
          </a:prstGeom>
          <a:noFill/>
        </p:spPr>
        <p:txBody>
          <a:bodyPr wrap="square" rtlCol="0">
            <a:spAutoFit/>
          </a:bodyPr>
          <a:lstStyle/>
          <a:p>
            <a:r>
              <a:rPr lang="fr-FR" dirty="0" smtClean="0"/>
              <a:t>Observations à l’aide d’un </a:t>
            </a:r>
            <a:r>
              <a:rPr lang="fr-FR" b="1" dirty="0" smtClean="0"/>
              <a:t>goniomètre à réseau</a:t>
            </a:r>
            <a:r>
              <a:rPr lang="fr-FR" dirty="0" smtClean="0"/>
              <a:t>, la </a:t>
            </a:r>
            <a:r>
              <a:rPr lang="fr-FR" b="1" dirty="0" smtClean="0"/>
              <a:t>lumière incidente n’est plus monochromatique</a:t>
            </a:r>
            <a:r>
              <a:rPr lang="fr-FR" dirty="0" smtClean="0"/>
              <a:t> :</a:t>
            </a:r>
          </a:p>
          <a:p>
            <a:pPr marL="285750" indent="-285750">
              <a:buFont typeface="Arial"/>
              <a:buChar char="•"/>
            </a:pPr>
            <a:r>
              <a:rPr lang="fr-FR" dirty="0" smtClean="0"/>
              <a:t>À l’ordre zéro i =i’ quel que soit </a:t>
            </a:r>
            <a:r>
              <a:rPr lang="fr-FR" dirty="0" err="1" smtClean="0"/>
              <a:t>λ</a:t>
            </a:r>
            <a:r>
              <a:rPr lang="fr-FR" dirty="0" smtClean="0"/>
              <a:t> : les ordres 0 de toutes les longueurs d’onde se superposent</a:t>
            </a:r>
          </a:p>
          <a:p>
            <a:pPr marL="285750" indent="-285750">
              <a:buFont typeface="Arial"/>
              <a:buChar char="•"/>
            </a:pPr>
            <a:r>
              <a:rPr lang="fr-FR" dirty="0" smtClean="0"/>
              <a:t>Pour q≠0 : la valeur de i’ pour i fixé dépend de </a:t>
            </a:r>
            <a:r>
              <a:rPr lang="fr-FR" dirty="0" err="1" smtClean="0"/>
              <a:t>λ</a:t>
            </a:r>
            <a:r>
              <a:rPr lang="fr-FR" dirty="0" smtClean="0"/>
              <a:t> et on observe un étalement du spectre de la source, les longueurs d’onde les plus élevées étant les plus déviées</a:t>
            </a:r>
            <a:endParaRPr lang="fr-FR" dirty="0"/>
          </a:p>
        </p:txBody>
      </p:sp>
      <p:pic>
        <p:nvPicPr>
          <p:cNvPr id="3" name="Image 2" descr="SpectreReseau.png"/>
          <p:cNvPicPr>
            <a:picLocks noChangeAspect="1"/>
          </p:cNvPicPr>
          <p:nvPr/>
        </p:nvPicPr>
        <p:blipFill rotWithShape="1">
          <a:blip r:embed="rId2">
            <a:extLst>
              <a:ext uri="{28A0092B-C50C-407E-A947-70E740481C1C}">
                <a14:useLocalDpi xmlns:a14="http://schemas.microsoft.com/office/drawing/2010/main" val="0"/>
              </a:ext>
            </a:extLst>
          </a:blip>
          <a:srcRect b="54551"/>
          <a:stretch/>
        </p:blipFill>
        <p:spPr>
          <a:xfrm>
            <a:off x="872637" y="3290049"/>
            <a:ext cx="7211568" cy="1068056"/>
          </a:xfrm>
          <a:prstGeom prst="rect">
            <a:avLst/>
          </a:prstGeom>
        </p:spPr>
      </p:pic>
    </p:spTree>
    <p:extLst>
      <p:ext uri="{BB962C8B-B14F-4D97-AF65-F5344CB8AC3E}">
        <p14:creationId xmlns:p14="http://schemas.microsoft.com/office/powerpoint/2010/main" val="315722145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TotalTime>
  <Words>636</Words>
  <Application>Microsoft Macintosh PowerPoint</Application>
  <PresentationFormat>Présentation à l'écran (4:3)</PresentationFormat>
  <Paragraphs>97</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Techniques physiques pour la spectrométrie optique</vt:lpstr>
      <vt:lpstr>Prérequis</vt:lpstr>
      <vt:lpstr>Présentation PowerPoint</vt:lpstr>
      <vt:lpstr>Spectroscopes à fente</vt:lpstr>
      <vt:lpstr>Le prisme dispersif </vt:lpstr>
      <vt:lpstr>Le prisme à vision directe</vt:lpstr>
      <vt:lpstr>Spectroscope à réseau</vt:lpstr>
      <vt:lpstr>Spectroscope à réseau</vt:lpstr>
      <vt:lpstr>Spectroscope à réseau</vt:lpstr>
      <vt:lpstr>Calcul du pouvoir de résolution d’un réseau</vt:lpstr>
      <vt:lpstr>Monochromateur</vt:lpstr>
      <vt:lpstr>Interféromètre de Michelson en lame d’air</vt:lpstr>
      <vt:lpstr>Spectres et interférogrammes pour l’interféromètre de Michelson</vt:lpstr>
      <vt:lpstr>Résolution du doublet du sodium à l’interféromètre de Michelson</vt:lpstr>
      <vt:lpstr>Bibliographie</vt:lpstr>
    </vt:vector>
  </TitlesOfParts>
  <Company>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physiques pour la spectrométrie optique</dc:title>
  <dc:creator>BRAVO S</dc:creator>
  <cp:lastModifiedBy>BRAVO S</cp:lastModifiedBy>
  <cp:revision>47</cp:revision>
  <dcterms:created xsi:type="dcterms:W3CDTF">2022-05-15T12:11:41Z</dcterms:created>
  <dcterms:modified xsi:type="dcterms:W3CDTF">2022-05-16T14:23:37Z</dcterms:modified>
</cp:coreProperties>
</file>