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5" r:id="rId7"/>
    <p:sldId id="264" r:id="rId8"/>
    <p:sldId id="266" r:id="rId9"/>
    <p:sldId id="262" r:id="rId10"/>
    <p:sldId id="263" r:id="rId11"/>
    <p:sldId id="259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2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E6DA-4E1D-3148-85DF-355E14C23F9F}" type="datetimeFigureOut">
              <a:rPr lang="fr-FR" smtClean="0"/>
              <a:t>15/05/22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4CDF-230E-E149-B646-C719AAE14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07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E6DA-4E1D-3148-85DF-355E14C23F9F}" type="datetimeFigureOut">
              <a:rPr lang="fr-FR" smtClean="0"/>
              <a:t>15/05/22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4CDF-230E-E149-B646-C719AAE14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404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E6DA-4E1D-3148-85DF-355E14C23F9F}" type="datetimeFigureOut">
              <a:rPr lang="fr-FR" smtClean="0"/>
              <a:t>15/05/22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4CDF-230E-E149-B646-C719AAE14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5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E6DA-4E1D-3148-85DF-355E14C23F9F}" type="datetimeFigureOut">
              <a:rPr lang="fr-FR" smtClean="0"/>
              <a:t>15/05/22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4CDF-230E-E149-B646-C719AAE14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825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E6DA-4E1D-3148-85DF-355E14C23F9F}" type="datetimeFigureOut">
              <a:rPr lang="fr-FR" smtClean="0"/>
              <a:t>15/05/22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4CDF-230E-E149-B646-C719AAE14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13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E6DA-4E1D-3148-85DF-355E14C23F9F}" type="datetimeFigureOut">
              <a:rPr lang="fr-FR" smtClean="0"/>
              <a:t>15/05/22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4CDF-230E-E149-B646-C719AAE14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8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E6DA-4E1D-3148-85DF-355E14C23F9F}" type="datetimeFigureOut">
              <a:rPr lang="fr-FR" smtClean="0"/>
              <a:t>15/05/22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4CDF-230E-E149-B646-C719AAE14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83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E6DA-4E1D-3148-85DF-355E14C23F9F}" type="datetimeFigureOut">
              <a:rPr lang="fr-FR" smtClean="0"/>
              <a:t>15/05/22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4CDF-230E-E149-B646-C719AAE14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71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E6DA-4E1D-3148-85DF-355E14C23F9F}" type="datetimeFigureOut">
              <a:rPr lang="fr-FR" smtClean="0"/>
              <a:t>15/05/22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4CDF-230E-E149-B646-C719AAE14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064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E6DA-4E1D-3148-85DF-355E14C23F9F}" type="datetimeFigureOut">
              <a:rPr lang="fr-FR" smtClean="0"/>
              <a:t>15/05/22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4CDF-230E-E149-B646-C719AAE14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59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E6DA-4E1D-3148-85DF-355E14C23F9F}" type="datetimeFigureOut">
              <a:rPr lang="fr-FR" smtClean="0"/>
              <a:t>15/05/22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F4CDF-230E-E149-B646-C719AAE14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51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AE6DA-4E1D-3148-85DF-355E14C23F9F}" type="datetimeFigureOut">
              <a:rPr lang="fr-FR" smtClean="0"/>
              <a:t>15/05/22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F4CDF-230E-E149-B646-C719AAE14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382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4.jpeg"/><Relationship Id="rId5" Type="http://schemas.microsoft.com/office/2007/relationships/hdphoto" Target="../media/hdphoto2.wdp"/><Relationship Id="rId6" Type="http://schemas.openxmlformats.org/officeDocument/2006/relationships/image" Target="../media/image5.jpeg"/><Relationship Id="rId7" Type="http://schemas.microsoft.com/office/2007/relationships/hdphoto" Target="../media/hdphoto3.wdp"/><Relationship Id="rId8" Type="http://schemas.openxmlformats.org/officeDocument/2006/relationships/image" Target="../media/image6.jpeg"/><Relationship Id="rId9" Type="http://schemas.microsoft.com/office/2007/relationships/hdphoto" Target="../media/hdphoto4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4" Type="http://schemas.openxmlformats.org/officeDocument/2006/relationships/image" Target="../media/image8.jpeg"/><Relationship Id="rId5" Type="http://schemas.microsoft.com/office/2007/relationships/hdphoto" Target="../media/hdphoto6.wdp"/><Relationship Id="rId6" Type="http://schemas.openxmlformats.org/officeDocument/2006/relationships/image" Target="../media/image9.png"/><Relationship Id="rId7" Type="http://schemas.openxmlformats.org/officeDocument/2006/relationships/image" Target="../media/image10.jpeg"/><Relationship Id="rId8" Type="http://schemas.microsoft.com/office/2007/relationships/hdphoto" Target="../media/hdphoto7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Systèmes quantiques à 2 niveaux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L3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0827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Influence d’un champ électrique statique sur les deux premiers niveaux de la molécule d’ammoniac</a:t>
            </a:r>
            <a:endParaRPr lang="fr-FR" sz="2800" dirty="0"/>
          </a:p>
        </p:txBody>
      </p:sp>
      <p:pic>
        <p:nvPicPr>
          <p:cNvPr id="5" name="Image 4" descr="Capture d’écran 2022-05-08 à 16.52.2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215" y="1971048"/>
            <a:ext cx="4783889" cy="35461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015789" y="2513263"/>
            <a:ext cx="19918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Mise en évidence du phénomène de répulsion des niveaux.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3635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Molécule d’ammoniac : </a:t>
            </a:r>
            <a:r>
              <a:rPr lang="fr-FR" dirty="0" err="1" smtClean="0"/>
              <a:t>physique.unice.fr</a:t>
            </a:r>
            <a:endParaRPr lang="fr-FR" dirty="0" smtClean="0"/>
          </a:p>
          <a:p>
            <a:r>
              <a:rPr lang="fr-FR" dirty="0" smtClean="0"/>
              <a:t>Probabilité de présence de l’atome d’azote : Physique quantique, Tome 1, Claude Cohen-</a:t>
            </a:r>
            <a:r>
              <a:rPr lang="fr-FR" dirty="0" err="1" smtClean="0"/>
              <a:t>Tannoudji</a:t>
            </a:r>
            <a:endParaRPr lang="fr-FR" dirty="0" smtClean="0"/>
          </a:p>
          <a:p>
            <a:r>
              <a:rPr lang="fr-FR" dirty="0" smtClean="0"/>
              <a:t>Molécule d’ammoniac dans un champ électrique : Physique quantique, Tome 1, Claude Cohen-</a:t>
            </a:r>
            <a:r>
              <a:rPr lang="fr-FR" dirty="0" err="1" smtClean="0"/>
              <a:t>Tannoudji</a:t>
            </a:r>
            <a:endParaRPr lang="fr-FR" dirty="0" smtClean="0"/>
          </a:p>
          <a:p>
            <a:r>
              <a:rPr lang="fr-FR" dirty="0" smtClean="0"/>
              <a:t>Influence d’un champ électrique statique sur les deux premiers niveaux de la molécule d’ammoniac : Mécanique quantique, Cohen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0197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014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935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Molécule d’ammoniac</a:t>
            </a:r>
            <a:endParaRPr lang="fr-FR" sz="2800" dirty="0"/>
          </a:p>
        </p:txBody>
      </p:sp>
      <p:pic>
        <p:nvPicPr>
          <p:cNvPr id="4" name="Image 3" descr="downloa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16" t="3013" r="1967" b="34307"/>
          <a:stretch/>
        </p:blipFill>
        <p:spPr>
          <a:xfrm>
            <a:off x="1" y="2204487"/>
            <a:ext cx="4233502" cy="303664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948853" y="2204487"/>
            <a:ext cx="1284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Iϕ</a:t>
            </a:r>
            <a:r>
              <a:rPr lang="fr-FR" baseline="-25000" dirty="0" smtClean="0"/>
              <a:t>1</a:t>
            </a:r>
            <a:r>
              <a:rPr lang="fr-FR" dirty="0" smtClean="0"/>
              <a:t>&gt;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101253" y="5056467"/>
            <a:ext cx="1284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Iϕ</a:t>
            </a:r>
            <a:r>
              <a:rPr lang="fr-FR" baseline="-25000" dirty="0"/>
              <a:t>2</a:t>
            </a:r>
            <a:r>
              <a:rPr lang="fr-FR" dirty="0" smtClean="0"/>
              <a:t>&gt;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13878" y="1591319"/>
            <a:ext cx="4072922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Energies mises en jeu :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Énergies propres de rotation de la molécule : 0,8*10</a:t>
            </a:r>
            <a:r>
              <a:rPr lang="fr-FR" baseline="30000" dirty="0" smtClean="0"/>
              <a:t>-3</a:t>
            </a:r>
            <a:r>
              <a:rPr lang="fr-FR" dirty="0" smtClean="0"/>
              <a:t> eV et 1,2*10</a:t>
            </a:r>
            <a:r>
              <a:rPr lang="fr-FR" baseline="30000" dirty="0" smtClean="0"/>
              <a:t>-3</a:t>
            </a:r>
            <a:r>
              <a:rPr lang="fr-FR" dirty="0" smtClean="0"/>
              <a:t> eV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Plus faible énergie propre de vibration : 0,12eV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Energie d’excitation des électrons : de l’ordre de quelques eV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Energie de passage d’une configuration à une autre : 10</a:t>
            </a:r>
            <a:r>
              <a:rPr lang="fr-FR" baseline="30000" dirty="0" smtClean="0"/>
              <a:t>-4</a:t>
            </a:r>
            <a:r>
              <a:rPr lang="fr-FR" dirty="0" smtClean="0"/>
              <a:t>eV</a:t>
            </a:r>
          </a:p>
          <a:p>
            <a:endParaRPr lang="fr-FR" dirty="0"/>
          </a:p>
          <a:p>
            <a:r>
              <a:rPr lang="fr-FR" b="1" dirty="0" smtClean="0"/>
              <a:t>Hypothèses pour la description du système :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La molécule d’ammoniac est dans son état électronique fondamental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Les degrés de liberté de translation, rotation et vibration de la molécule sont figés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7393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27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Probabilité de présence de l’atome d’azote</a:t>
            </a:r>
            <a:endParaRPr lang="fr-FR" sz="2800" dirty="0"/>
          </a:p>
        </p:txBody>
      </p:sp>
      <p:pic>
        <p:nvPicPr>
          <p:cNvPr id="4" name="Image 3" descr="Capture d’écran 2022-05-08 à 16.33.5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826" y="1784684"/>
            <a:ext cx="6489700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211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270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Résolution</a:t>
            </a:r>
            <a:endParaRPr lang="fr-FR" sz="2800" dirty="0"/>
          </a:p>
        </p:txBody>
      </p:sp>
      <p:sp>
        <p:nvSpPr>
          <p:cNvPr id="4" name="Rectangle 3"/>
          <p:cNvSpPr/>
          <p:nvPr/>
        </p:nvSpPr>
        <p:spPr>
          <a:xfrm>
            <a:off x="457200" y="1150270"/>
            <a:ext cx="8379326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On considère un spin dans l’état I+&gt; à </a:t>
            </a:r>
            <a:r>
              <a:rPr lang="fr-FR" dirty="0" err="1"/>
              <a:t>t</a:t>
            </a:r>
            <a:r>
              <a:rPr lang="fr-FR" dirty="0"/>
              <a:t>=0  :  </a:t>
            </a:r>
            <a:r>
              <a:rPr lang="fr-FR" dirty="0" err="1"/>
              <a:t>Iψ</a:t>
            </a:r>
            <a:r>
              <a:rPr lang="fr-FR" baseline="-25000" dirty="0" err="1"/>
              <a:t>rot</a:t>
            </a:r>
            <a:r>
              <a:rPr lang="fr-FR" dirty="0"/>
              <a:t>(0)&gt; = e</a:t>
            </a:r>
            <a:r>
              <a:rPr lang="fr-FR" baseline="30000" dirty="0"/>
              <a:t>0</a:t>
            </a:r>
            <a:r>
              <a:rPr lang="fr-FR" dirty="0"/>
              <a:t> </a:t>
            </a:r>
            <a:r>
              <a:rPr lang="fr-FR" dirty="0" err="1"/>
              <a:t>Iψ</a:t>
            </a:r>
            <a:r>
              <a:rPr lang="fr-FR" dirty="0"/>
              <a:t> (0)&gt; = I+</a:t>
            </a:r>
            <a:r>
              <a:rPr lang="fr-FR" dirty="0" smtClean="0"/>
              <a:t>&gt;. Donc b</a:t>
            </a:r>
            <a:r>
              <a:rPr lang="fr-FR" baseline="-25000" dirty="0" smtClean="0"/>
              <a:t>-</a:t>
            </a:r>
            <a:r>
              <a:rPr lang="fr-FR" dirty="0" smtClean="0"/>
              <a:t>(0) =0.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r>
              <a:rPr lang="fr-FR" dirty="0" smtClean="0"/>
              <a:t>Les équations : </a:t>
            </a:r>
          </a:p>
          <a:p>
            <a:endParaRPr lang="fr-FR" dirty="0" smtClean="0"/>
          </a:p>
          <a:p>
            <a:r>
              <a:rPr lang="fr-FR" dirty="0" smtClean="0"/>
              <a:t>								             (1)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Entraînent : 			              où : </a:t>
            </a:r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Les conditions initiales et le système (1) nous donnent :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5" name="Image 4" descr="Capture d’écran 2022-05-15 à 12.06.19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317" y="2056830"/>
            <a:ext cx="2799683" cy="1477133"/>
          </a:xfrm>
          <a:prstGeom prst="rect">
            <a:avLst/>
          </a:prstGeom>
        </p:spPr>
      </p:pic>
      <p:pic>
        <p:nvPicPr>
          <p:cNvPr id="6" name="Image 5" descr="Capture d’écran 2022-05-15 à 12.06.55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647" y="3533963"/>
            <a:ext cx="1624931" cy="596913"/>
          </a:xfrm>
          <a:prstGeom prst="rect">
            <a:avLst/>
          </a:prstGeom>
        </p:spPr>
      </p:pic>
      <p:pic>
        <p:nvPicPr>
          <p:cNvPr id="7" name="Image 6" descr="Capture d’écran 2022-05-15 à 12.07.38.png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420" y="3533963"/>
            <a:ext cx="2550275" cy="550859"/>
          </a:xfrm>
          <a:prstGeom prst="rect">
            <a:avLst/>
          </a:prstGeom>
        </p:spPr>
      </p:pic>
      <p:pic>
        <p:nvPicPr>
          <p:cNvPr id="8" name="Image 7" descr="Capture d’écran 2022-05-15 à 12.11.36.png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647" y="4906518"/>
            <a:ext cx="4546600" cy="12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102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4006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Probabilité de transition : formule de Rabi</a:t>
            </a:r>
            <a:endParaRPr lang="fr-FR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457200" y="1257217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Ainsi la probabilité qu’une mesure de </a:t>
            </a:r>
            <a:r>
              <a:rPr lang="fr-FR" dirty="0" err="1" smtClean="0"/>
              <a:t>S</a:t>
            </a:r>
            <a:r>
              <a:rPr lang="fr-FR" baseline="-25000" dirty="0" err="1" smtClean="0"/>
              <a:t>z</a:t>
            </a:r>
            <a:r>
              <a:rPr lang="fr-FR" dirty="0" smtClean="0"/>
              <a:t> au temps </a:t>
            </a:r>
            <a:r>
              <a:rPr lang="fr-FR" dirty="0" err="1" smtClean="0"/>
              <a:t>t</a:t>
            </a:r>
            <a:r>
              <a:rPr lang="fr-FR" dirty="0" smtClean="0"/>
              <a:t> donne le résultat               est : 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</a:t>
            </a:r>
            <a:endParaRPr lang="fr-FR" dirty="0"/>
          </a:p>
        </p:txBody>
      </p:sp>
      <p:pic>
        <p:nvPicPr>
          <p:cNvPr id="6" name="Image 5" descr="Capture d’écran 2022-05-15 à 12.15.00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056" y="1311806"/>
            <a:ext cx="596900" cy="317500"/>
          </a:xfrm>
          <a:prstGeom prst="rect">
            <a:avLst/>
          </a:prstGeom>
        </p:spPr>
      </p:pic>
      <p:pic>
        <p:nvPicPr>
          <p:cNvPr id="7" name="Image 6" descr="Capture d’écran 2022-05-15 à 12.15.45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156" y="1736254"/>
            <a:ext cx="5041900" cy="1168400"/>
          </a:xfrm>
          <a:prstGeom prst="rect">
            <a:avLst/>
          </a:prstGeom>
        </p:spPr>
      </p:pic>
      <p:pic>
        <p:nvPicPr>
          <p:cNvPr id="8" name="Image 7" descr="Capture d’écran 2022-05-15 à 12.17.47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3146258"/>
            <a:ext cx="8064500" cy="322580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975895" y="6372058"/>
            <a:ext cx="3181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Oscillations de Rabi pour  </a:t>
            </a:r>
            <a:endParaRPr lang="fr-FR" sz="1200" dirty="0"/>
          </a:p>
        </p:txBody>
      </p:sp>
      <p:pic>
        <p:nvPicPr>
          <p:cNvPr id="10" name="Image 9" descr="Capture d’écran 2022-05-15 à 12.18.35.png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656" y="6462665"/>
            <a:ext cx="933450" cy="157029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146842" y="6462665"/>
            <a:ext cx="3382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Oscillations de Rabi à la résonance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61603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271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Application à la RMN </a:t>
            </a:r>
            <a:endParaRPr lang="fr-FR" sz="2800" dirty="0"/>
          </a:p>
        </p:txBody>
      </p:sp>
      <p:pic>
        <p:nvPicPr>
          <p:cNvPr id="4" name="Image 3" descr="Capture d’écran 2022-05-15 à 14.01.5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0271"/>
            <a:ext cx="9144000" cy="485214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275263" y="6243053"/>
            <a:ext cx="3154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FID = Free Induction </a:t>
            </a:r>
            <a:r>
              <a:rPr lang="fr-FR" dirty="0" err="1" smtClean="0"/>
              <a:t>Decay</a:t>
            </a:r>
            <a:r>
              <a:rPr lang="fr-FR" smtClean="0"/>
              <a:t>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436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Molécule d’ammoniac dans un champ électrique : le maser à ammoniac</a:t>
            </a:r>
            <a:endParaRPr lang="fr-FR" sz="2800" dirty="0"/>
          </a:p>
        </p:txBody>
      </p:sp>
      <p:pic>
        <p:nvPicPr>
          <p:cNvPr id="4" name="Image 3" descr="Capture d’écran 2022-05-08 à 16.38.5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43000"/>
            <a:ext cx="4318000" cy="2730500"/>
          </a:xfrm>
          <a:prstGeom prst="rect">
            <a:avLst/>
          </a:prstGeom>
        </p:spPr>
      </p:pic>
      <p:pic>
        <p:nvPicPr>
          <p:cNvPr id="5" name="Image 4" descr="Capture d’écran 2022-05-08 à 16.44.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06" y="4315661"/>
            <a:ext cx="3606800" cy="21971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400842" y="2673171"/>
            <a:ext cx="30747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Hypothèse :</a:t>
            </a:r>
          </a:p>
          <a:p>
            <a:r>
              <a:rPr lang="fr-FR" dirty="0" smtClean="0"/>
              <a:t>Dans un premier temps on considère que le champ électrique </a:t>
            </a:r>
            <a:r>
              <a:rPr lang="fr-FR" b="1" dirty="0" smtClean="0"/>
              <a:t>E</a:t>
            </a:r>
            <a:r>
              <a:rPr lang="fr-FR" dirty="0" smtClean="0"/>
              <a:t> est statique et uniforme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9368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4122</TotalTime>
  <Words>304</Words>
  <Application>Microsoft Macintosh PowerPoint</Application>
  <PresentationFormat>Présentation à l'écran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Systèmes quantiques à 2 niveaux</vt:lpstr>
      <vt:lpstr>Prérequis</vt:lpstr>
      <vt:lpstr>Présentation PowerPoint</vt:lpstr>
      <vt:lpstr>Molécule d’ammoniac</vt:lpstr>
      <vt:lpstr>Probabilité de présence de l’atome d’azote</vt:lpstr>
      <vt:lpstr>Résolution</vt:lpstr>
      <vt:lpstr>Probabilité de transition : formule de Rabi</vt:lpstr>
      <vt:lpstr>Application à la RMN </vt:lpstr>
      <vt:lpstr>Molécule d’ammoniac dans un champ électrique : le maser à ammoniac</vt:lpstr>
      <vt:lpstr>Influence d’un champ électrique statique sur les deux premiers niveaux de la molécule d’ammoniac</vt:lpstr>
      <vt:lpstr>Bibliographie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Systèmes quantiques à 2 niveaux</dc:title>
  <dc:creator>BRAVO S</dc:creator>
  <cp:lastModifiedBy>BRAVO S</cp:lastModifiedBy>
  <cp:revision>26</cp:revision>
  <dcterms:created xsi:type="dcterms:W3CDTF">2022-05-08T13:21:53Z</dcterms:created>
  <dcterms:modified xsi:type="dcterms:W3CDTF">2022-05-15T12:02:46Z</dcterms:modified>
</cp:coreProperties>
</file>