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9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CEA-46A5-DA41-A106-A7905EFC3B8D}" type="datetimeFigureOut">
              <a:rPr lang="fr-FR" smtClean="0"/>
              <a:t>18/05/22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3F93-890B-C240-A410-78F2510660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66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CEA-46A5-DA41-A106-A7905EFC3B8D}" type="datetimeFigureOut">
              <a:rPr lang="fr-FR" smtClean="0"/>
              <a:t>18/05/22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3F93-890B-C240-A410-78F2510660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89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CEA-46A5-DA41-A106-A7905EFC3B8D}" type="datetimeFigureOut">
              <a:rPr lang="fr-FR" smtClean="0"/>
              <a:t>18/05/22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3F93-890B-C240-A410-78F2510660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00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CEA-46A5-DA41-A106-A7905EFC3B8D}" type="datetimeFigureOut">
              <a:rPr lang="fr-FR" smtClean="0"/>
              <a:t>18/05/22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3F93-890B-C240-A410-78F2510660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5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CEA-46A5-DA41-A106-A7905EFC3B8D}" type="datetimeFigureOut">
              <a:rPr lang="fr-FR" smtClean="0"/>
              <a:t>18/05/22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3F93-890B-C240-A410-78F2510660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61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CEA-46A5-DA41-A106-A7905EFC3B8D}" type="datetimeFigureOut">
              <a:rPr lang="fr-FR" smtClean="0"/>
              <a:t>18/05/22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3F93-890B-C240-A410-78F2510660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88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CEA-46A5-DA41-A106-A7905EFC3B8D}" type="datetimeFigureOut">
              <a:rPr lang="fr-FR" smtClean="0"/>
              <a:t>18/05/22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3F93-890B-C240-A410-78F2510660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97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CEA-46A5-DA41-A106-A7905EFC3B8D}" type="datetimeFigureOut">
              <a:rPr lang="fr-FR" smtClean="0"/>
              <a:t>18/05/22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3F93-890B-C240-A410-78F2510660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87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CEA-46A5-DA41-A106-A7905EFC3B8D}" type="datetimeFigureOut">
              <a:rPr lang="fr-FR" smtClean="0"/>
              <a:t>18/05/22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3F93-890B-C240-A410-78F2510660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93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CEA-46A5-DA41-A106-A7905EFC3B8D}" type="datetimeFigureOut">
              <a:rPr lang="fr-FR" smtClean="0"/>
              <a:t>18/05/22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3F93-890B-C240-A410-78F2510660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7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CEA-46A5-DA41-A106-A7905EFC3B8D}" type="datetimeFigureOut">
              <a:rPr lang="fr-FR" smtClean="0"/>
              <a:t>18/05/22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3F93-890B-C240-A410-78F2510660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36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0CEA-46A5-DA41-A106-A7905EFC3B8D}" type="datetimeFigureOut">
              <a:rPr lang="fr-FR" smtClean="0"/>
              <a:t>18/05/22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3F93-890B-C240-A410-78F2510660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12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21.jpeg"/><Relationship Id="rId5" Type="http://schemas.microsoft.com/office/2007/relationships/hdphoto" Target="../media/hdphoto7.wdp"/><Relationship Id="rId6" Type="http://schemas.openxmlformats.org/officeDocument/2006/relationships/image" Target="../media/image22.jpeg"/><Relationship Id="rId7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8" Type="http://schemas.openxmlformats.org/officeDocument/2006/relationships/image" Target="../media/image33.jpg"/><Relationship Id="rId9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microsoft.com/office/2007/relationships/hdphoto" Target="../media/hdphoto1.wdp"/><Relationship Id="rId6" Type="http://schemas.openxmlformats.org/officeDocument/2006/relationships/image" Target="../media/image8.jpe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Ondes mécaniques et vibrations dans les solides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L2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31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22-05-10 à 11.26.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51" y="1136314"/>
            <a:ext cx="2070441" cy="5126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375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Mise en équation 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190375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pose :                                     , l’équation de propagation devient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Donc :  </a:t>
            </a:r>
          </a:p>
          <a:p>
            <a:endParaRPr lang="fr-FR" dirty="0"/>
          </a:p>
        </p:txBody>
      </p:sp>
      <p:pic>
        <p:nvPicPr>
          <p:cNvPr id="6" name="Image 5" descr="Capture d’écran 2022-05-10 à 11.28.08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9762"/>
            <a:ext cx="2315745" cy="1714712"/>
          </a:xfrm>
          <a:prstGeom prst="rect">
            <a:avLst/>
          </a:prstGeom>
        </p:spPr>
      </p:pic>
      <p:pic>
        <p:nvPicPr>
          <p:cNvPr id="7" name="Image 6" descr="Capture d’écran 2022-05-10 à 11.28.56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7" y="4063999"/>
            <a:ext cx="7275763" cy="12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0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Conditions aux limites</a:t>
            </a:r>
            <a:endParaRPr lang="fr-FR" sz="2800" dirty="0"/>
          </a:p>
        </p:txBody>
      </p:sp>
      <p:pic>
        <p:nvPicPr>
          <p:cNvPr id="5" name="Image 4" descr="WhatsApp Image 2022-05-10 at 11.19.3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262"/>
            <a:ext cx="4332779" cy="58687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32779" y="1143000"/>
            <a:ext cx="465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On considère une poutre de longueur L encastrée en x = 0 et libre en x =L. Ces conditions aux limites imposent :</a:t>
            </a:r>
          </a:p>
          <a:p>
            <a:endParaRPr lang="fr-FR" sz="1400" dirty="0" smtClean="0"/>
          </a:p>
          <a:p>
            <a:r>
              <a:rPr lang="fr-FR" sz="1400" dirty="0" smtClean="0"/>
              <a:t>En x = 0 :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A+C = 0 = B+D</a:t>
            </a:r>
          </a:p>
          <a:p>
            <a:endParaRPr lang="fr-FR" sz="1400" dirty="0" smtClean="0"/>
          </a:p>
          <a:p>
            <a:r>
              <a:rPr lang="fr-FR" sz="1400" dirty="0" smtClean="0"/>
              <a:t>En x= L (pas de force de cisaillement ni de couple) : </a:t>
            </a:r>
          </a:p>
          <a:p>
            <a:r>
              <a:rPr lang="fr-FR" sz="1400" dirty="0"/>
              <a:t>	</a:t>
            </a:r>
            <a:r>
              <a:rPr lang="fr-FR" sz="1400" dirty="0" err="1" smtClean="0"/>
              <a:t>cot</a:t>
            </a:r>
            <a:r>
              <a:rPr lang="fr-FR" sz="1400" dirty="0" smtClean="0"/>
              <a:t>(</a:t>
            </a:r>
            <a:r>
              <a:rPr lang="fr-FR" sz="1400" dirty="0" err="1" smtClean="0"/>
              <a:t>kL</a:t>
            </a:r>
            <a:r>
              <a:rPr lang="fr-FR" sz="1400" dirty="0" smtClean="0"/>
              <a:t>/2) = ± </a:t>
            </a:r>
            <a:r>
              <a:rPr lang="fr-FR" sz="1400" dirty="0" err="1" smtClean="0"/>
              <a:t>tanh</a:t>
            </a:r>
            <a:r>
              <a:rPr lang="fr-FR" sz="1400" dirty="0" smtClean="0"/>
              <a:t>(</a:t>
            </a:r>
            <a:r>
              <a:rPr lang="fr-FR" sz="1400" dirty="0" err="1" smtClean="0"/>
              <a:t>kL</a:t>
            </a:r>
            <a:r>
              <a:rPr lang="fr-FR" sz="1400" dirty="0" smtClean="0"/>
              <a:t>/2)</a:t>
            </a:r>
            <a:endParaRPr lang="fr-FR" sz="1400" dirty="0"/>
          </a:p>
        </p:txBody>
      </p:sp>
      <p:pic>
        <p:nvPicPr>
          <p:cNvPr id="7" name="Image 6" descr="WhatsApp Image 2022-05-10 at 11.45.32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9"/>
          <a:stretch/>
        </p:blipFill>
        <p:spPr>
          <a:xfrm rot="16200000">
            <a:off x="5235556" y="2693923"/>
            <a:ext cx="3078488" cy="44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2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27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Détermination des fréquences des modes propres de vibration</a:t>
            </a:r>
            <a:endParaRPr lang="fr-FR" sz="2800" dirty="0"/>
          </a:p>
        </p:txBody>
      </p:sp>
      <p:pic>
        <p:nvPicPr>
          <p:cNvPr id="4" name="Image 3" descr="sela-kalimba-mahogany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0" y="1630463"/>
            <a:ext cx="3355474" cy="4692800"/>
          </a:xfrm>
          <a:prstGeom prst="rect">
            <a:avLst/>
          </a:prstGeom>
        </p:spPr>
      </p:pic>
      <p:pic>
        <p:nvPicPr>
          <p:cNvPr id="6" name="Image 5" descr="Capture d’écran 2022-05-10 à 11.54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82" y="1737895"/>
            <a:ext cx="2818326" cy="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1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hladni_plate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9000" cy="1435100"/>
          </a:xfrm>
          <a:prstGeom prst="rect">
            <a:avLst/>
          </a:prstGeom>
        </p:spPr>
      </p:pic>
      <p:pic>
        <p:nvPicPr>
          <p:cNvPr id="5" name="Image 4" descr="Chladni_plate_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976"/>
            <a:ext cx="2159000" cy="1435100"/>
          </a:xfrm>
          <a:prstGeom prst="rect">
            <a:avLst/>
          </a:prstGeom>
        </p:spPr>
      </p:pic>
      <p:pic>
        <p:nvPicPr>
          <p:cNvPr id="6" name="Image 5" descr="Chladni_plate_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0238"/>
            <a:ext cx="2159000" cy="1435100"/>
          </a:xfrm>
          <a:prstGeom prst="rect">
            <a:avLst/>
          </a:prstGeom>
        </p:spPr>
      </p:pic>
      <p:pic>
        <p:nvPicPr>
          <p:cNvPr id="7" name="Image 6" descr="Chladni_plate_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2159000" cy="1676400"/>
          </a:xfrm>
          <a:prstGeom prst="rect">
            <a:avLst/>
          </a:prstGeom>
        </p:spPr>
      </p:pic>
      <p:pic>
        <p:nvPicPr>
          <p:cNvPr id="8" name="Image 7" descr="Chladni_plate_2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16" y="0"/>
            <a:ext cx="2159000" cy="1435100"/>
          </a:xfrm>
          <a:prstGeom prst="rect">
            <a:avLst/>
          </a:prstGeom>
        </p:spPr>
      </p:pic>
      <p:pic>
        <p:nvPicPr>
          <p:cNvPr id="9" name="Image 8" descr="Chladni_plate_1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16" y="1768976"/>
            <a:ext cx="2159000" cy="1435100"/>
          </a:xfrm>
          <a:prstGeom prst="rect">
            <a:avLst/>
          </a:prstGeom>
        </p:spPr>
      </p:pic>
      <p:pic>
        <p:nvPicPr>
          <p:cNvPr id="10" name="Image 9" descr="Chladni_plate_2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16" y="3506875"/>
            <a:ext cx="2159000" cy="1435100"/>
          </a:xfrm>
          <a:prstGeom prst="rect">
            <a:avLst/>
          </a:prstGeom>
        </p:spPr>
      </p:pic>
      <p:pic>
        <p:nvPicPr>
          <p:cNvPr id="11" name="Image 10" descr="Chladni_plate_0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16" y="5245100"/>
            <a:ext cx="2159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9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 </a:t>
            </a:r>
            <a:r>
              <a:rPr lang="fr-FR" smtClean="0"/>
              <a:t>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Corde pincée : The </a:t>
            </a:r>
            <a:r>
              <a:rPr lang="fr-FR" dirty="0" err="1" smtClean="0"/>
              <a:t>Physics</a:t>
            </a:r>
            <a:r>
              <a:rPr lang="fr-FR" dirty="0" smtClean="0"/>
              <a:t> of musical instruments </a:t>
            </a:r>
          </a:p>
          <a:p>
            <a:r>
              <a:rPr lang="fr-FR" dirty="0" smtClean="0"/>
              <a:t>Piano : radio classique</a:t>
            </a:r>
          </a:p>
          <a:p>
            <a:r>
              <a:rPr lang="fr-FR" dirty="0" smtClean="0"/>
              <a:t>Spectre corde frappée : The </a:t>
            </a:r>
            <a:r>
              <a:rPr lang="fr-FR" dirty="0" err="1" smtClean="0"/>
              <a:t>Physics</a:t>
            </a:r>
            <a:r>
              <a:rPr lang="fr-FR" dirty="0" smtClean="0"/>
              <a:t> of musical instrument </a:t>
            </a:r>
          </a:p>
          <a:p>
            <a:r>
              <a:rPr lang="fr-FR" dirty="0" smtClean="0"/>
              <a:t>Violoncelle : </a:t>
            </a:r>
            <a:r>
              <a:rPr lang="fr-FR" dirty="0" err="1" smtClean="0"/>
              <a:t>cerveauetpsycho.fr</a:t>
            </a:r>
            <a:endParaRPr lang="fr-FR" dirty="0" smtClean="0"/>
          </a:p>
          <a:p>
            <a:r>
              <a:rPr lang="fr-FR" dirty="0" smtClean="0"/>
              <a:t>Onde de flexion dans une poutre : problème de physique, agrégation 2015</a:t>
            </a:r>
          </a:p>
          <a:p>
            <a:r>
              <a:rPr lang="fr-FR" dirty="0" smtClean="0"/>
              <a:t>Conditions aux limites : </a:t>
            </a:r>
            <a:r>
              <a:rPr lang="fr-FR" dirty="0" err="1" smtClean="0"/>
              <a:t>Wave</a:t>
            </a:r>
            <a:r>
              <a:rPr lang="fr-FR" dirty="0" smtClean="0"/>
              <a:t> motion in </a:t>
            </a:r>
            <a:r>
              <a:rPr lang="fr-FR" dirty="0" err="1" smtClean="0"/>
              <a:t>elastic</a:t>
            </a:r>
            <a:r>
              <a:rPr lang="fr-FR" dirty="0" smtClean="0"/>
              <a:t> </a:t>
            </a:r>
            <a:r>
              <a:rPr lang="fr-FR" dirty="0" err="1" smtClean="0"/>
              <a:t>solids</a:t>
            </a:r>
            <a:endParaRPr lang="fr-FR" dirty="0" smtClean="0"/>
          </a:p>
          <a:p>
            <a:r>
              <a:rPr lang="fr-FR" dirty="0" err="1" smtClean="0"/>
              <a:t>Kalimba</a:t>
            </a:r>
            <a:r>
              <a:rPr lang="fr-FR" dirty="0" smtClean="0"/>
              <a:t> : </a:t>
            </a:r>
            <a:r>
              <a:rPr lang="fr-FR" dirty="0" err="1" smtClean="0"/>
              <a:t>kytary.fr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20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Module d’Young</a:t>
            </a:r>
          </a:p>
          <a:p>
            <a:r>
              <a:rPr lang="fr-FR" dirty="0" smtClean="0"/>
              <a:t>Module de Poisson</a:t>
            </a:r>
          </a:p>
          <a:p>
            <a:r>
              <a:rPr lang="fr-FR" dirty="0" smtClean="0"/>
              <a:t>Équation de d’Alembert</a:t>
            </a:r>
          </a:p>
          <a:p>
            <a:r>
              <a:rPr lang="fr-FR" dirty="0" smtClean="0"/>
              <a:t>La solution d’une équation de d’Alembert peut s’écrire comme la somme de deux ondes planes progressives de même vitesse mais de sens de propagation différents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4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5360737" y="4371475"/>
            <a:ext cx="2646947" cy="2486526"/>
          </a:xfrm>
          <a:prstGeom prst="rect">
            <a:avLst/>
          </a:prstGeom>
        </p:spPr>
      </p:pic>
      <p:pic>
        <p:nvPicPr>
          <p:cNvPr id="5" name="Imag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46663" cy="2567867"/>
          </a:xfrm>
          <a:prstGeom prst="rect">
            <a:avLst/>
          </a:prstGeom>
        </p:spPr>
      </p:pic>
      <p:pic>
        <p:nvPicPr>
          <p:cNvPr id="7" name="Image 6" descr="imag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5"/>
          <a:stretch/>
        </p:blipFill>
        <p:spPr>
          <a:xfrm>
            <a:off x="4572000" y="-99446"/>
            <a:ext cx="4572000" cy="2773259"/>
          </a:xfrm>
          <a:prstGeom prst="rect">
            <a:avLst/>
          </a:prstGeom>
        </p:spPr>
      </p:pic>
      <p:pic>
        <p:nvPicPr>
          <p:cNvPr id="8" name="Image 7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7867"/>
            <a:ext cx="4572000" cy="220814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88210" y="3810000"/>
            <a:ext cx="330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Comment expliquer les différents timbres des instruments de musique par la propagation d’ondes mécaniques dans les solides ?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7682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WhatsApp Image 2022-05-09 at 20.03.2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70" y="1741210"/>
            <a:ext cx="4885130" cy="4799258"/>
          </a:xfrm>
          <a:prstGeom prst="rect">
            <a:avLst/>
          </a:prstGeom>
        </p:spPr>
      </p:pic>
      <p:pic>
        <p:nvPicPr>
          <p:cNvPr id="8" name="Image 7" descr="WhatsApp Image 2022-05-09 at 20.03.24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3664" y="3225186"/>
            <a:ext cx="2430765" cy="39837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Corde pincée 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133992"/>
            <a:ext cx="8432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considère une corde de longueur L. En </a:t>
            </a:r>
            <a:r>
              <a:rPr lang="fr-FR" dirty="0" err="1" smtClean="0"/>
              <a:t>t</a:t>
            </a:r>
            <a:r>
              <a:rPr lang="fr-FR" dirty="0"/>
              <a:t> </a:t>
            </a:r>
            <a:r>
              <a:rPr lang="fr-FR" dirty="0" smtClean="0"/>
              <a:t>= 0 la corde est pincée en x= L/5 à une hauteur y = h. </a:t>
            </a:r>
          </a:p>
          <a:p>
            <a:r>
              <a:rPr lang="fr-FR" dirty="0" smtClean="0"/>
              <a:t>Les conditions initiales sont les suivantes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Soit :  </a:t>
            </a:r>
          </a:p>
          <a:p>
            <a:endParaRPr lang="fr-FR" dirty="0"/>
          </a:p>
        </p:txBody>
      </p:sp>
      <p:pic>
        <p:nvPicPr>
          <p:cNvPr id="5" name="Image 4" descr="Capture d’écran 2022-05-09 à 19.54.48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3" t="12670" r="9465" b="10407"/>
          <a:stretch/>
        </p:blipFill>
        <p:spPr>
          <a:xfrm>
            <a:off x="748631" y="2058742"/>
            <a:ext cx="2981157" cy="1136316"/>
          </a:xfrm>
          <a:prstGeom prst="rect">
            <a:avLst/>
          </a:prstGeom>
        </p:spPr>
      </p:pic>
      <p:pic>
        <p:nvPicPr>
          <p:cNvPr id="7" name="Image 6" descr="Capture d’écran 2022-05-09 à 19.59.21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3" t="11958"/>
          <a:stretch/>
        </p:blipFill>
        <p:spPr>
          <a:xfrm>
            <a:off x="1417051" y="3411481"/>
            <a:ext cx="1751265" cy="8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8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27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Corde pincée en x = L/2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150270"/>
            <a:ext cx="788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Même raisonnement que précédemment, cette fois la corde est pincée en x = L/2.  </a:t>
            </a:r>
            <a:endParaRPr lang="fr-FR" dirty="0"/>
          </a:p>
        </p:txBody>
      </p:sp>
      <p:pic>
        <p:nvPicPr>
          <p:cNvPr id="5" name="Image 4" descr="WhatsApp Image 2022-05-09 at 20.12.27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06" y="1663245"/>
            <a:ext cx="3475789" cy="4967492"/>
          </a:xfrm>
          <a:prstGeom prst="rect">
            <a:avLst/>
          </a:prstGeom>
        </p:spPr>
      </p:pic>
      <p:pic>
        <p:nvPicPr>
          <p:cNvPr id="6" name="Image 5" descr="WhatsApp Image 2022-05-09 at 20.12.2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3" y="2308365"/>
            <a:ext cx="3793020" cy="31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3932" y="0"/>
            <a:ext cx="6610068" cy="133319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Corde frappée</a:t>
            </a:r>
            <a:endParaRPr lang="fr-FR" sz="2800" dirty="0"/>
          </a:p>
        </p:txBody>
      </p:sp>
      <p:pic>
        <p:nvPicPr>
          <p:cNvPr id="4" name="Image 3" descr="piano-interieur-tt-width-1200-height-675-crop-1-bgcolor-ffffff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r="14181"/>
          <a:stretch/>
        </p:blipFill>
        <p:spPr>
          <a:xfrm>
            <a:off x="0" y="0"/>
            <a:ext cx="3515895" cy="27328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50105" y="1483895"/>
            <a:ext cx="517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Conditions initiales : cette fois on considère un déplacement initial nul mais avec une vitesse non nulle. </a:t>
            </a:r>
            <a:endParaRPr lang="fr-FR" dirty="0"/>
          </a:p>
        </p:txBody>
      </p:sp>
      <p:pic>
        <p:nvPicPr>
          <p:cNvPr id="6" name="Image 5" descr="WhatsApp Image 2022-05-09 at 20.38.38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56"/>
          <a:stretch/>
        </p:blipFill>
        <p:spPr>
          <a:xfrm rot="16200000">
            <a:off x="2719123" y="2456968"/>
            <a:ext cx="3123536" cy="416631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53218" y="6101895"/>
            <a:ext cx="626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Enveloppe du spectre d’une corde frappée sur une fraction β de sa longueur, la masse du marteau est très faible devant la masse de la corde.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0865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743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Corde frottée</a:t>
            </a:r>
            <a:endParaRPr lang="fr-FR" sz="2800" dirty="0"/>
          </a:p>
        </p:txBody>
      </p:sp>
      <p:pic>
        <p:nvPicPr>
          <p:cNvPr id="4" name="Imag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3743"/>
            <a:ext cx="4514192" cy="2560062"/>
          </a:xfrm>
          <a:prstGeom prst="rect">
            <a:avLst/>
          </a:prstGeom>
        </p:spPr>
      </p:pic>
      <p:pic>
        <p:nvPicPr>
          <p:cNvPr id="5" name="Image 4" descr="WhatsApp Image 2022-05-09 at 20.59.3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60" y="0"/>
            <a:ext cx="2968046" cy="66217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01411" y="6509320"/>
            <a:ext cx="3442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Forme de la corde au cours du mouvement</a:t>
            </a:r>
            <a:endParaRPr lang="fr-FR" sz="1400" dirty="0"/>
          </a:p>
        </p:txBody>
      </p:sp>
      <p:pic>
        <p:nvPicPr>
          <p:cNvPr id="7" name="Image 6" descr="WhatsApp Image 2022-05-09 at 20.59.38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4" y="3894997"/>
            <a:ext cx="4417558" cy="25197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3269" y="6357454"/>
            <a:ext cx="498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Déplacement de l’archet (pointillé) et de la corde au point de contact  (ligne pleine)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1418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Ondes de flexion dans une poutre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4975373" y="1470526"/>
            <a:ext cx="39814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considère un élément de longueur infinitésimale dx d’un cylindre plein, de masse volumique </a:t>
            </a:r>
            <a:r>
              <a:rPr lang="fr-FR" dirty="0" err="1" smtClean="0"/>
              <a:t>ρ</a:t>
            </a:r>
            <a:r>
              <a:rPr lang="fr-FR" dirty="0" smtClean="0"/>
              <a:t> et de diamètre d</a:t>
            </a:r>
            <a:r>
              <a:rPr lang="fr-FR" baseline="-25000" dirty="0" smtClean="0"/>
              <a:t>0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b="1" dirty="0" smtClean="0"/>
              <a:t>Hypothèse :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Lors de la déformation les sections droites restent perpendiculaires à la ligne neutre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On suppose que la déflexion reste faible, c’est-à-dire qu’on néglige la rotation de la portion de poutre étudiée et que 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</a:t>
            </a:r>
          </a:p>
        </p:txBody>
      </p:sp>
      <p:pic>
        <p:nvPicPr>
          <p:cNvPr id="3" name="Image 2" descr="Capture d’écran 2022-05-10 à 09.50.59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55" y="5003465"/>
            <a:ext cx="1054100" cy="457200"/>
          </a:xfrm>
          <a:prstGeom prst="rect">
            <a:avLst/>
          </a:prstGeom>
        </p:spPr>
      </p:pic>
      <p:pic>
        <p:nvPicPr>
          <p:cNvPr id="6" name="Image 5" descr="Capture d’écran 2022-05-10 à 09.51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" y="1470526"/>
            <a:ext cx="4812709" cy="376153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5053" y="5721684"/>
            <a:ext cx="830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note z’ la cote d’un point du nanotube dans le repère local</a:t>
            </a:r>
          </a:p>
          <a:p>
            <a:r>
              <a:rPr lang="fr-FR" dirty="0" smtClean="0"/>
              <a:t>Et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c</a:t>
            </a:r>
            <a:r>
              <a:rPr lang="fr-FR" baseline="-25000" dirty="0" smtClean="0"/>
              <a:t> </a:t>
            </a:r>
            <a:r>
              <a:rPr lang="fr-FR" dirty="0" smtClean="0"/>
              <a:t>le rayon de courbure algébrique de la ligne neutre.    </a:t>
            </a:r>
            <a:endParaRPr lang="fr-FR" dirty="0"/>
          </a:p>
        </p:txBody>
      </p:sp>
      <p:pic>
        <p:nvPicPr>
          <p:cNvPr id="8" name="Image 7" descr="Capture d’écran 2022-05-10 à 09.53.2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31" y="5751429"/>
            <a:ext cx="1651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5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Bilan des forces sur une section droite de la poutre</a:t>
            </a:r>
            <a:endParaRPr lang="fr-FR" sz="2800" dirty="0"/>
          </a:p>
        </p:txBody>
      </p:sp>
      <p:pic>
        <p:nvPicPr>
          <p:cNvPr id="4" name="Image 3" descr="Capture d’écran 2022-05-10 à 10.08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421"/>
            <a:ext cx="5003800" cy="2857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28105" y="1684421"/>
            <a:ext cx="278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des petites déflexions on a :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 descr="Capture d’écran 2022-05-10 à 10.09.35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67" y="2297326"/>
            <a:ext cx="1248276" cy="5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0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422</Words>
  <Application>Microsoft Macintosh PowerPoint</Application>
  <PresentationFormat>Présentation à l'écran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Ondes mécaniques et vibrations dans les solides </vt:lpstr>
      <vt:lpstr>Prérequis</vt:lpstr>
      <vt:lpstr>Présentation PowerPoint</vt:lpstr>
      <vt:lpstr>Corde pincée </vt:lpstr>
      <vt:lpstr>Corde pincée en x = L/2</vt:lpstr>
      <vt:lpstr>Corde frappée</vt:lpstr>
      <vt:lpstr>Corde frottée</vt:lpstr>
      <vt:lpstr>Ondes de flexion dans une poutre</vt:lpstr>
      <vt:lpstr>Bilan des forces sur une section droite de la poutre</vt:lpstr>
      <vt:lpstr>Mise en équation </vt:lpstr>
      <vt:lpstr>Conditions aux limites</vt:lpstr>
      <vt:lpstr>Détermination des fréquences des modes propres de vibration</vt:lpstr>
      <vt:lpstr>Présentation PowerPoint</vt:lpstr>
      <vt:lpstr>Bibliographie des images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Ondes mécaniques et vibrations dans les solides </dc:title>
  <dc:creator>BRAVO S</dc:creator>
  <cp:lastModifiedBy>BRAVO S</cp:lastModifiedBy>
  <cp:revision>61</cp:revision>
  <dcterms:created xsi:type="dcterms:W3CDTF">2022-05-09T14:08:18Z</dcterms:created>
  <dcterms:modified xsi:type="dcterms:W3CDTF">2022-05-18T14:07:33Z</dcterms:modified>
</cp:coreProperties>
</file>