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8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12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27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1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62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24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32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63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56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41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6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C7B7-D9D7-0746-8AC2-9818127D2A80}" type="datetimeFigureOut">
              <a:rPr lang="fr-FR" smtClean="0"/>
              <a:t>23/04/22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2ABCC-0832-5743-BDA2-33C4E58FE2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70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Modèles de diffusion de la lumière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45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Geais : </a:t>
            </a:r>
            <a:r>
              <a:rPr lang="fr-FR" dirty="0" err="1" smtClean="0"/>
              <a:t>natureiciailleurs</a:t>
            </a:r>
            <a:endParaRPr lang="fr-FR" dirty="0" smtClean="0"/>
          </a:p>
          <a:p>
            <a:r>
              <a:rPr lang="fr-FR" dirty="0" smtClean="0"/>
              <a:t>Ciel : </a:t>
            </a:r>
            <a:r>
              <a:rPr lang="fr-FR" dirty="0" err="1" smtClean="0"/>
              <a:t>ombellisciences</a:t>
            </a:r>
            <a:endParaRPr lang="fr-FR" dirty="0" smtClean="0"/>
          </a:p>
          <a:p>
            <a:r>
              <a:rPr lang="fr-FR" dirty="0" smtClean="0"/>
              <a:t>Perroquet : </a:t>
            </a:r>
            <a:r>
              <a:rPr lang="fr-FR" dirty="0" err="1" smtClean="0"/>
              <a:t>Pinterest.fr</a:t>
            </a:r>
            <a:endParaRPr lang="fr-FR" dirty="0" smtClean="0"/>
          </a:p>
          <a:p>
            <a:r>
              <a:rPr lang="fr-FR" dirty="0" smtClean="0"/>
              <a:t>Lune : </a:t>
            </a:r>
            <a:r>
              <a:rPr lang="fr-FR" dirty="0" err="1" smtClean="0"/>
              <a:t>météomédia</a:t>
            </a:r>
            <a:endParaRPr lang="fr-FR" dirty="0" smtClean="0"/>
          </a:p>
          <a:p>
            <a:r>
              <a:rPr lang="fr-FR" dirty="0" smtClean="0"/>
              <a:t>Ciel 2 : météo </a:t>
            </a:r>
            <a:r>
              <a:rPr lang="fr-FR" dirty="0" err="1" smtClean="0"/>
              <a:t>bretagne</a:t>
            </a:r>
            <a:endParaRPr lang="fr-FR" dirty="0" smtClean="0"/>
          </a:p>
          <a:p>
            <a:r>
              <a:rPr lang="fr-FR" dirty="0" smtClean="0"/>
              <a:t>Soleil couchant : </a:t>
            </a:r>
            <a:r>
              <a:rPr lang="fr-FR" dirty="0" err="1" smtClean="0"/>
              <a:t>cosmopolis</a:t>
            </a:r>
            <a:endParaRPr lang="fr-FR" dirty="0" smtClean="0"/>
          </a:p>
          <a:p>
            <a:r>
              <a:rPr lang="fr-FR" dirty="0" smtClean="0"/>
              <a:t>Polarisation de la lumière du ciel : </a:t>
            </a:r>
            <a:r>
              <a:rPr lang="fr-FR" dirty="0" err="1" smtClean="0"/>
              <a:t>astrosurf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79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Rayonnement du dip</a:t>
            </a:r>
            <a:r>
              <a:rPr lang="fr-FR" dirty="0" smtClean="0"/>
              <a:t>ôle électrique</a:t>
            </a:r>
          </a:p>
          <a:p>
            <a:r>
              <a:rPr lang="fr-FR" dirty="0" smtClean="0"/>
              <a:t>Antennes : expression de la puissance rayonnée par un dipôle oscillant à grande distance </a:t>
            </a:r>
          </a:p>
          <a:p>
            <a:r>
              <a:rPr lang="fr-FR" dirty="0" smtClean="0"/>
              <a:t>Théorème de Gauss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133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49" y="-1"/>
            <a:ext cx="4512722" cy="3194399"/>
          </a:xfrm>
          <a:prstGeom prst="rect">
            <a:avLst/>
          </a:prstGeom>
        </p:spPr>
      </p:pic>
      <p:pic>
        <p:nvPicPr>
          <p:cNvPr id="5" name="Imag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43" y="-1"/>
            <a:ext cx="4800326" cy="3194399"/>
          </a:xfrm>
          <a:prstGeom prst="rect">
            <a:avLst/>
          </a:prstGeom>
        </p:spPr>
      </p:pic>
      <p:pic>
        <p:nvPicPr>
          <p:cNvPr id="6" name="Image 5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91" y="3194399"/>
            <a:ext cx="5505413" cy="36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hatsApp Image 2022-04-24 at 12.00.5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4555" y="-240631"/>
            <a:ext cx="5103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Diffusion résonante</a:t>
            </a:r>
            <a:endParaRPr lang="fr-FR" sz="3200" dirty="0"/>
          </a:p>
        </p:txBody>
      </p:sp>
      <p:pic>
        <p:nvPicPr>
          <p:cNvPr id="4" name="Image 3" descr="Capture d’écran 2022-04-24 à 12.1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1624597"/>
            <a:ext cx="7848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8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apture d’écran 2022-04-24 à 14.4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91" y="4550509"/>
            <a:ext cx="4814291" cy="7975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6105" y="193280"/>
            <a:ext cx="4225420" cy="94345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Diffusion de Rayleigh</a:t>
            </a:r>
            <a:endParaRPr lang="fr-FR" sz="2800" dirty="0"/>
          </a:p>
        </p:txBody>
      </p:sp>
      <p:pic>
        <p:nvPicPr>
          <p:cNvPr id="4" name="Image 3" descr="thumb_lu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7" b="11764"/>
          <a:stretch/>
        </p:blipFill>
        <p:spPr>
          <a:xfrm>
            <a:off x="-1" y="0"/>
            <a:ext cx="4510828" cy="2208918"/>
          </a:xfrm>
          <a:prstGeom prst="rect">
            <a:avLst/>
          </a:prstGeom>
        </p:spPr>
      </p:pic>
      <p:pic>
        <p:nvPicPr>
          <p:cNvPr id="5" name="Image 4" descr="96351704_10219289084409365_2062070556802416640_o-20200526-15544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3"/>
          <a:stretch/>
        </p:blipFill>
        <p:spPr>
          <a:xfrm>
            <a:off x="-2" y="2208918"/>
            <a:ext cx="4510829" cy="2281266"/>
          </a:xfrm>
          <a:prstGeom prst="rect">
            <a:avLst/>
          </a:prstGeom>
        </p:spPr>
      </p:pic>
      <p:pic>
        <p:nvPicPr>
          <p:cNvPr id="6" name="Image 5" descr="ob_6b422b_sunset-3503218-960-72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3"/>
          <a:stretch/>
        </p:blipFill>
        <p:spPr>
          <a:xfrm>
            <a:off x="-1" y="4490184"/>
            <a:ext cx="4510828" cy="2381622"/>
          </a:xfrm>
          <a:prstGeom prst="rect">
            <a:avLst/>
          </a:prstGeom>
        </p:spPr>
      </p:pic>
      <p:pic>
        <p:nvPicPr>
          <p:cNvPr id="7" name="Image 6" descr="Capture d’écran 2022-04-24 à 14.26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7" y="1576322"/>
            <a:ext cx="2242678" cy="13581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10827" y="991546"/>
            <a:ext cx="458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Fréquence propre d’oscillation des électrons : 10</a:t>
            </a:r>
            <a:r>
              <a:rPr lang="fr-FR" sz="1600" baseline="30000" dirty="0" smtClean="0"/>
              <a:t>17 </a:t>
            </a:r>
            <a:r>
              <a:rPr lang="fr-FR" sz="1600" dirty="0" smtClean="0"/>
              <a:t>Hz</a:t>
            </a:r>
          </a:p>
          <a:p>
            <a:r>
              <a:rPr lang="fr-FR" sz="1600" dirty="0" smtClean="0"/>
              <a:t>Lumière solaire : 10</a:t>
            </a:r>
            <a:r>
              <a:rPr lang="fr-FR" sz="1600" baseline="30000" dirty="0" smtClean="0"/>
              <a:t>14</a:t>
            </a:r>
            <a:r>
              <a:rPr lang="fr-FR" sz="1600" dirty="0" smtClean="0"/>
              <a:t>-10</a:t>
            </a:r>
            <a:r>
              <a:rPr lang="fr-FR" sz="1600" baseline="30000" dirty="0" smtClean="0"/>
              <a:t>15</a:t>
            </a:r>
            <a:r>
              <a:rPr lang="fr-FR" sz="1600" dirty="0" smtClean="0"/>
              <a:t> Hz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510827" y="1670492"/>
            <a:ext cx="24606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On considère que l’atmosphère comporte N molécules par unité de volume dont les rayonnements sont incohérents entre eux.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510827" y="3064874"/>
            <a:ext cx="4169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Puissance incidente : </a:t>
            </a:r>
            <a:r>
              <a:rPr lang="fr-FR" sz="1400" dirty="0" err="1" smtClean="0"/>
              <a:t>SI</a:t>
            </a:r>
            <a:r>
              <a:rPr lang="fr-FR" sz="1400" baseline="-25000" dirty="0" err="1" smtClean="0"/>
              <a:t>λ</a:t>
            </a:r>
            <a:r>
              <a:rPr lang="fr-FR" sz="1400" dirty="0" smtClean="0"/>
              <a:t>(x)</a:t>
            </a:r>
          </a:p>
          <a:p>
            <a:r>
              <a:rPr lang="fr-FR" sz="1400" dirty="0" smtClean="0"/>
              <a:t>Puissance transmise : </a:t>
            </a:r>
            <a:r>
              <a:rPr lang="fr-FR" sz="1400" dirty="0" err="1" smtClean="0"/>
              <a:t>S</a:t>
            </a:r>
            <a:r>
              <a:rPr lang="fr-FR" sz="1400" dirty="0" err="1" smtClean="0"/>
              <a:t>I</a:t>
            </a:r>
            <a:r>
              <a:rPr lang="fr-FR" sz="1400" baseline="-25000" dirty="0" err="1" smtClean="0"/>
              <a:t>λ</a:t>
            </a:r>
            <a:r>
              <a:rPr lang="fr-FR" sz="1400" dirty="0" smtClean="0"/>
              <a:t>(</a:t>
            </a:r>
            <a:r>
              <a:rPr lang="fr-FR" sz="1400" dirty="0" err="1" smtClean="0"/>
              <a:t>x+dx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Puissance diffusée par le volume de largeur dx : </a:t>
            </a:r>
            <a:r>
              <a:rPr lang="fr-FR" sz="1400" dirty="0" err="1" smtClean="0"/>
              <a:t>P</a:t>
            </a:r>
            <a:r>
              <a:rPr lang="fr-FR" sz="1400" baseline="-25000" dirty="0" err="1" smtClean="0"/>
              <a:t>d</a:t>
            </a:r>
            <a:r>
              <a:rPr lang="fr-FR" sz="1400" dirty="0" err="1" smtClean="0"/>
              <a:t>Sdx</a:t>
            </a:r>
            <a:endParaRPr lang="fr-FR" sz="1400" dirty="0"/>
          </a:p>
        </p:txBody>
      </p:sp>
      <p:pic>
        <p:nvPicPr>
          <p:cNvPr id="11" name="Image 10" descr="Capture d’écran 2022-04-24 à 14.37.3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27" y="3881519"/>
            <a:ext cx="2860064" cy="650985"/>
          </a:xfrm>
          <a:prstGeom prst="rect">
            <a:avLst/>
          </a:prstGeom>
        </p:spPr>
      </p:pic>
      <p:pic>
        <p:nvPicPr>
          <p:cNvPr id="13" name="Image 12" descr="Capture d’écran 2022-04-24 à 14.43.4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50" y="5518847"/>
            <a:ext cx="3345617" cy="124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Polarisation de la lumière du ciel </a:t>
            </a:r>
            <a:endParaRPr lang="fr-FR" sz="2800" dirty="0"/>
          </a:p>
        </p:txBody>
      </p:sp>
      <p:pic>
        <p:nvPicPr>
          <p:cNvPr id="4" name="Imag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598"/>
            <a:ext cx="3505200" cy="2324100"/>
          </a:xfrm>
          <a:prstGeom prst="rect">
            <a:avLst/>
          </a:prstGeom>
        </p:spPr>
      </p:pic>
      <p:pic>
        <p:nvPicPr>
          <p:cNvPr id="5" name="Image 4" descr="Capture d’écran 2022-04-24 à 15.08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65" y="1210598"/>
            <a:ext cx="5245406" cy="20042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86494" y="3196144"/>
            <a:ext cx="4681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Diagramme de rayonnement d’un dip</a:t>
            </a:r>
            <a:r>
              <a:rPr lang="fr-FR" sz="1600" dirty="0" smtClean="0"/>
              <a:t>ôle oscillant</a:t>
            </a:r>
            <a:endParaRPr lang="fr-FR" sz="1600" dirty="0"/>
          </a:p>
        </p:txBody>
      </p:sp>
      <p:pic>
        <p:nvPicPr>
          <p:cNvPr id="7" name="Image 6" descr="Capture d’écran 2022-04-24 à 15.17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99"/>
            <a:ext cx="4406900" cy="2565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13703" y="4138375"/>
            <a:ext cx="473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un observateur sur Terre : 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Les lieux de m</a:t>
            </a:r>
            <a:r>
              <a:rPr lang="fr-FR" sz="1600" dirty="0" smtClean="0"/>
              <a:t>ême tau de polarisation sont des cercles centrés sur l’axe Soleil </a:t>
            </a:r>
            <a:r>
              <a:rPr lang="mr-IN" sz="1600" dirty="0" smtClean="0"/>
              <a:t>–</a:t>
            </a:r>
            <a:r>
              <a:rPr lang="fr-FR" sz="1600" dirty="0" smtClean="0"/>
              <a:t> point antisolaire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En raison de l’anisotropie des molécules diffusantes et des diffusions multiples, le tau de polarisation maximal est d’environ 80%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/>
              <a:t>La direction de polarisation partielle est dirigée suivant la normale au plan défini par le triangle Soleil- observateur </a:t>
            </a:r>
            <a:r>
              <a:rPr lang="mr-IN" sz="1600" dirty="0" smtClean="0"/>
              <a:t>–</a:t>
            </a:r>
            <a:r>
              <a:rPr lang="fr-FR" sz="1600" dirty="0" smtClean="0"/>
              <a:t> point visé par l’observateur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2667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24 à 15.2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04" y="1450507"/>
            <a:ext cx="11210136" cy="42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4-24 à 15.2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44" y="1140748"/>
            <a:ext cx="5255002" cy="31858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83922" y="4382420"/>
            <a:ext cx="26793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Direction du Soleil couchant : lumière non polarisée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758647" y="4508031"/>
            <a:ext cx="309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Direction perpendiculaire au Soleil couchant : lumière partiellement polarisée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619648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223</Words>
  <Application>Microsoft Macintosh PowerPoint</Application>
  <PresentationFormat>Présentation à l'écran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Modèles de diffusion de la lumière</vt:lpstr>
      <vt:lpstr>Prérequis </vt:lpstr>
      <vt:lpstr>Présentation PowerPoint</vt:lpstr>
      <vt:lpstr>Présentation PowerPoint</vt:lpstr>
      <vt:lpstr>Diffusion résonante</vt:lpstr>
      <vt:lpstr>Diffusion de Rayleigh</vt:lpstr>
      <vt:lpstr>Polarisation de la lumière du ciel </vt:lpstr>
      <vt:lpstr>Présentation PowerPoint</vt:lpstr>
      <vt:lpstr>Présentation PowerPoint</vt:lpstr>
      <vt:lpstr>Bibliographie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Modèles de diffusion de la lumière</dc:title>
  <dc:creator>BRAVO S</dc:creator>
  <cp:lastModifiedBy>BRAVO S</cp:lastModifiedBy>
  <cp:revision>28</cp:revision>
  <dcterms:created xsi:type="dcterms:W3CDTF">2022-04-23T17:58:00Z</dcterms:created>
  <dcterms:modified xsi:type="dcterms:W3CDTF">2022-04-24T13:31:41Z</dcterms:modified>
</cp:coreProperties>
</file>