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wdp" ContentType="image/vnd.ms-photo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59" r:id="rId12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-14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FC805-7FCC-F241-9456-A8BD916F8525}" type="datetimeFigureOut">
              <a:rPr lang="fr-FR" smtClean="0"/>
              <a:t>14/06/22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04270-5B04-C347-860C-BEE994E0C07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6951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FC805-7FCC-F241-9456-A8BD916F8525}" type="datetimeFigureOut">
              <a:rPr lang="fr-FR" smtClean="0"/>
              <a:t>14/06/22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04270-5B04-C347-860C-BEE994E0C07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0085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FC805-7FCC-F241-9456-A8BD916F8525}" type="datetimeFigureOut">
              <a:rPr lang="fr-FR" smtClean="0"/>
              <a:t>14/06/22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04270-5B04-C347-860C-BEE994E0C07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6807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FC805-7FCC-F241-9456-A8BD916F8525}" type="datetimeFigureOut">
              <a:rPr lang="fr-FR" smtClean="0"/>
              <a:t>14/06/22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04270-5B04-C347-860C-BEE994E0C07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5382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FC805-7FCC-F241-9456-A8BD916F8525}" type="datetimeFigureOut">
              <a:rPr lang="fr-FR" smtClean="0"/>
              <a:t>14/06/22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04270-5B04-C347-860C-BEE994E0C07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5127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FC805-7FCC-F241-9456-A8BD916F8525}" type="datetimeFigureOut">
              <a:rPr lang="fr-FR" smtClean="0"/>
              <a:t>14/06/22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04270-5B04-C347-860C-BEE994E0C07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4220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FC805-7FCC-F241-9456-A8BD916F8525}" type="datetimeFigureOut">
              <a:rPr lang="fr-FR" smtClean="0"/>
              <a:t>14/06/22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04270-5B04-C347-860C-BEE994E0C07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1234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FC805-7FCC-F241-9456-A8BD916F8525}" type="datetimeFigureOut">
              <a:rPr lang="fr-FR" smtClean="0"/>
              <a:t>14/06/22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04270-5B04-C347-860C-BEE994E0C07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6730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FC805-7FCC-F241-9456-A8BD916F8525}" type="datetimeFigureOut">
              <a:rPr lang="fr-FR" smtClean="0"/>
              <a:t>14/06/22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04270-5B04-C347-860C-BEE994E0C07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9741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FC805-7FCC-F241-9456-A8BD916F8525}" type="datetimeFigureOut">
              <a:rPr lang="fr-FR" smtClean="0"/>
              <a:t>14/06/22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04270-5B04-C347-860C-BEE994E0C07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677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FC805-7FCC-F241-9456-A8BD916F8525}" type="datetimeFigureOut">
              <a:rPr lang="fr-FR" smtClean="0"/>
              <a:t>14/06/22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04270-5B04-C347-860C-BEE994E0C07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6823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0FC805-7FCC-F241-9456-A8BD916F8525}" type="datetimeFigureOut">
              <a:rPr lang="fr-FR" smtClean="0"/>
              <a:t>14/06/22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804270-5B04-C347-860C-BEE994E0C07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339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8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4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9" Type="http://schemas.openxmlformats.org/officeDocument/2006/relationships/image" Target="../media/image8.jpeg"/><Relationship Id="rId20" Type="http://schemas.openxmlformats.org/officeDocument/2006/relationships/image" Target="../media/image14.png"/><Relationship Id="rId21" Type="http://schemas.openxmlformats.org/officeDocument/2006/relationships/image" Target="../media/image15.jpeg"/><Relationship Id="rId22" Type="http://schemas.microsoft.com/office/2007/relationships/hdphoto" Target="../media/hdphoto9.wdp"/><Relationship Id="rId23" Type="http://schemas.openxmlformats.org/officeDocument/2006/relationships/image" Target="../media/image16.png"/><Relationship Id="rId24" Type="http://schemas.openxmlformats.org/officeDocument/2006/relationships/image" Target="../media/image17.png"/><Relationship Id="rId25" Type="http://schemas.openxmlformats.org/officeDocument/2006/relationships/image" Target="../media/image18.png"/><Relationship Id="rId26" Type="http://schemas.openxmlformats.org/officeDocument/2006/relationships/image" Target="../media/image19.png"/><Relationship Id="rId10" Type="http://schemas.microsoft.com/office/2007/relationships/hdphoto" Target="../media/hdphoto4.wdp"/><Relationship Id="rId11" Type="http://schemas.openxmlformats.org/officeDocument/2006/relationships/image" Target="../media/image9.jpeg"/><Relationship Id="rId12" Type="http://schemas.microsoft.com/office/2007/relationships/hdphoto" Target="../media/hdphoto5.wdp"/><Relationship Id="rId13" Type="http://schemas.openxmlformats.org/officeDocument/2006/relationships/image" Target="../media/image10.jpeg"/><Relationship Id="rId14" Type="http://schemas.microsoft.com/office/2007/relationships/hdphoto" Target="../media/hdphoto6.wdp"/><Relationship Id="rId15" Type="http://schemas.openxmlformats.org/officeDocument/2006/relationships/image" Target="../media/image11.png"/><Relationship Id="rId16" Type="http://schemas.openxmlformats.org/officeDocument/2006/relationships/image" Target="../media/image12.jpeg"/><Relationship Id="rId17" Type="http://schemas.microsoft.com/office/2007/relationships/hdphoto" Target="../media/hdphoto7.wdp"/><Relationship Id="rId18" Type="http://schemas.openxmlformats.org/officeDocument/2006/relationships/image" Target="../media/image13.jpeg"/><Relationship Id="rId19" Type="http://schemas.microsoft.com/office/2007/relationships/hdphoto" Target="../media/hdphoto8.wdp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Relationship Id="rId3" Type="http://schemas.microsoft.com/office/2007/relationships/hdphoto" Target="../media/hdphoto1.wdp"/><Relationship Id="rId4" Type="http://schemas.openxmlformats.org/officeDocument/2006/relationships/image" Target="../media/image5.png"/><Relationship Id="rId5" Type="http://schemas.openxmlformats.org/officeDocument/2006/relationships/image" Target="../media/image6.jpeg"/><Relationship Id="rId6" Type="http://schemas.microsoft.com/office/2007/relationships/hdphoto" Target="../media/hdphoto2.wdp"/><Relationship Id="rId7" Type="http://schemas.openxmlformats.org/officeDocument/2006/relationships/image" Target="../media/image7.jpeg"/><Relationship Id="rId8" Type="http://schemas.microsoft.com/office/2007/relationships/hdphoto" Target="../media/hdphoto3.wdp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0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1.jpeg"/><Relationship Id="rId3" Type="http://schemas.openxmlformats.org/officeDocument/2006/relationships/image" Target="../media/image2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4" Type="http://schemas.openxmlformats.org/officeDocument/2006/relationships/image" Target="../media/image25.png"/><Relationship Id="rId5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Milieux magnétiques, diamagnétisme, paramagnétisme et ferromagnétisme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Niveau : L3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3312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7628"/>
            <a:ext cx="8229600" cy="1143000"/>
          </a:xfrm>
        </p:spPr>
        <p:txBody>
          <a:bodyPr>
            <a:normAutofit/>
          </a:bodyPr>
          <a:lstStyle/>
          <a:p>
            <a:r>
              <a:rPr lang="fr-FR" sz="2800" dirty="0" smtClean="0"/>
              <a:t>Cycle d’hystérésis de matériaux ferromagnétiques</a:t>
            </a:r>
            <a:endParaRPr lang="fr-FR" sz="2800" dirty="0"/>
          </a:p>
        </p:txBody>
      </p:sp>
      <p:pic>
        <p:nvPicPr>
          <p:cNvPr id="4" name="Image 3" descr="WhatsApp Image 2022-06-14 at 18.52.25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185" y="1756150"/>
            <a:ext cx="8780038" cy="4435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16608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Bibliographie des images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Lévitation carbone pyrolytique : </a:t>
            </a:r>
            <a:r>
              <a:rPr lang="fr-FR" dirty="0" err="1" smtClean="0"/>
              <a:t>wikipédia</a:t>
            </a:r>
            <a:endParaRPr lang="fr-FR" dirty="0" smtClean="0"/>
          </a:p>
          <a:p>
            <a:r>
              <a:rPr lang="fr-FR" dirty="0" smtClean="0"/>
              <a:t>Aimant : </a:t>
            </a:r>
            <a:r>
              <a:rPr lang="fr-FR" dirty="0" err="1" smtClean="0"/>
              <a:t>acrcouture.com</a:t>
            </a:r>
            <a:endParaRPr lang="fr-FR" dirty="0" smtClean="0"/>
          </a:p>
          <a:p>
            <a:r>
              <a:rPr lang="fr-FR" dirty="0" smtClean="0"/>
              <a:t>Paramagnétisme du dioxygène : </a:t>
            </a:r>
            <a:r>
              <a:rPr lang="fr-FR" dirty="0" err="1" smtClean="0"/>
              <a:t>dailymotion.com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939494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Prérequis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Equations de Maxwell dans les milieux</a:t>
            </a:r>
          </a:p>
          <a:p>
            <a:r>
              <a:rPr lang="fr-FR" dirty="0" smtClean="0"/>
              <a:t>Ensemble et </a:t>
            </a:r>
            <a:r>
              <a:rPr lang="fr-FR" smtClean="0"/>
              <a:t>distribution canonique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119185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 descr="imag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9661" y="0"/>
            <a:ext cx="2857500" cy="2857500"/>
          </a:xfrm>
          <a:prstGeom prst="rect">
            <a:avLst/>
          </a:prstGeom>
        </p:spPr>
      </p:pic>
      <p:pic>
        <p:nvPicPr>
          <p:cNvPr id="4" name="Image 3" descr="440px-Diamagnetic_graphite_levitation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1557" y="0"/>
            <a:ext cx="3321553" cy="4227431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5851557" y="4229041"/>
            <a:ext cx="34020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i="1" dirty="0" smtClean="0"/>
              <a:t>Lévitation de carbone pyrolytique au-dessus d’aimants permanents</a:t>
            </a:r>
            <a:endParaRPr lang="fr-FR" sz="1200" i="1" dirty="0"/>
          </a:p>
        </p:txBody>
      </p:sp>
      <p:pic>
        <p:nvPicPr>
          <p:cNvPr id="6" name="Image 5" descr="download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099661" cy="2321754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137282" y="2365847"/>
            <a:ext cx="34020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i="1" dirty="0" smtClean="0"/>
              <a:t>Paramagnétisme du dioxygène</a:t>
            </a:r>
            <a:endParaRPr lang="fr-FR" sz="1200" i="1" dirty="0"/>
          </a:p>
        </p:txBody>
      </p:sp>
      <p:sp>
        <p:nvSpPr>
          <p:cNvPr id="9" name="ZoneTexte 8"/>
          <p:cNvSpPr txBox="1"/>
          <p:nvPr/>
        </p:nvSpPr>
        <p:spPr>
          <a:xfrm>
            <a:off x="816496" y="3643490"/>
            <a:ext cx="376495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/>
              <a:t>Comment expliquer ces différentes propriétés des milieux magnétiques ?</a:t>
            </a:r>
            <a:endParaRPr lang="fr-FR" sz="2000" b="1" dirty="0"/>
          </a:p>
        </p:txBody>
      </p:sp>
    </p:spTree>
    <p:extLst>
      <p:ext uri="{BB962C8B-B14F-4D97-AF65-F5344CB8AC3E}">
        <p14:creationId xmlns:p14="http://schemas.microsoft.com/office/powerpoint/2010/main" val="2917794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 12" descr="Capture d’écran 2022-06-14 à 15.07.00.pn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8546" y="4256829"/>
            <a:ext cx="2110867" cy="557269"/>
          </a:xfrm>
          <a:prstGeom prst="rect">
            <a:avLst/>
          </a:prstGeom>
        </p:spPr>
      </p:pic>
      <p:pic>
        <p:nvPicPr>
          <p:cNvPr id="7" name="Image 6" descr="Capture d’écran 2022-06-14 à 15.04.18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678" y="2237494"/>
            <a:ext cx="1152575" cy="455669"/>
          </a:xfrm>
          <a:prstGeom prst="rect">
            <a:avLst/>
          </a:prstGeom>
        </p:spPr>
      </p:pic>
      <p:pic>
        <p:nvPicPr>
          <p:cNvPr id="6" name="Image 5" descr="Capture d’écran 2022-06-14 à 15.03.30.png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4596" y="1754302"/>
            <a:ext cx="1001596" cy="604137"/>
          </a:xfrm>
          <a:prstGeom prst="rect">
            <a:avLst/>
          </a:prstGeom>
        </p:spPr>
      </p:pic>
      <p:pic>
        <p:nvPicPr>
          <p:cNvPr id="5" name="Image 4" descr="Capture d’écran 2022-06-14 à 15.02.34.png"/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6952" y="1496703"/>
            <a:ext cx="531917" cy="366839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747"/>
            <a:ext cx="8229600" cy="1143000"/>
          </a:xfrm>
        </p:spPr>
        <p:txBody>
          <a:bodyPr>
            <a:normAutofit/>
          </a:bodyPr>
          <a:lstStyle/>
          <a:p>
            <a:r>
              <a:rPr lang="fr-FR" sz="2800" dirty="0" smtClean="0"/>
              <a:t>Rappels sur l ’électromagnétisme des milieux</a:t>
            </a:r>
            <a:endParaRPr lang="fr-FR" sz="2800" dirty="0"/>
          </a:p>
        </p:txBody>
      </p:sp>
      <p:sp>
        <p:nvSpPr>
          <p:cNvPr id="4" name="ZoneTexte 3"/>
          <p:cNvSpPr txBox="1"/>
          <p:nvPr/>
        </p:nvSpPr>
        <p:spPr>
          <a:xfrm>
            <a:off x="604812" y="1481585"/>
            <a:ext cx="780207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fr-FR" dirty="0" smtClean="0"/>
              <a:t>On définit l’aimantation,   , d’un corps comme sa densité volumique de moments magnétiques : </a:t>
            </a:r>
          </a:p>
          <a:p>
            <a:pPr marL="285750" indent="-285750">
              <a:buFont typeface="Arial"/>
              <a:buChar char="•"/>
            </a:pPr>
            <a:endParaRPr lang="fr-FR" dirty="0"/>
          </a:p>
          <a:p>
            <a:pPr marL="285750" indent="-285750">
              <a:buFont typeface="Arial"/>
              <a:buChar char="•"/>
            </a:pPr>
            <a:r>
              <a:rPr lang="fr-FR" dirty="0" smtClean="0"/>
              <a:t>Nous avions introduit dans les cours précédents les champs             dans les milieux, nivelés, tels que :</a:t>
            </a:r>
          </a:p>
          <a:p>
            <a:pPr marL="285750" indent="-285750">
              <a:buFont typeface="Arial"/>
              <a:buChar char="•"/>
            </a:pPr>
            <a:endParaRPr lang="fr-FR" dirty="0"/>
          </a:p>
          <a:p>
            <a:pPr marL="285750" indent="-285750">
              <a:buFont typeface="Arial"/>
              <a:buChar char="•"/>
            </a:pPr>
            <a:endParaRPr lang="fr-FR" dirty="0" smtClean="0"/>
          </a:p>
          <a:p>
            <a:pPr marL="285750" indent="-285750">
              <a:buFont typeface="Arial"/>
              <a:buChar char="•"/>
            </a:pPr>
            <a:endParaRPr lang="fr-FR" dirty="0"/>
          </a:p>
          <a:p>
            <a:r>
              <a:rPr lang="fr-FR" dirty="0" smtClean="0"/>
              <a:t>Où sont des moyennes spatiales et nous avions montré : </a:t>
            </a:r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r>
              <a:rPr lang="fr-FR" dirty="0" smtClean="0"/>
              <a:t>Sous ces hypothèses les équations de Maxwell dans les milieux se réécrivent, dans un milieu magnétique non diélectrique : </a:t>
            </a:r>
            <a:endParaRPr lang="fr-FR" dirty="0"/>
          </a:p>
        </p:txBody>
      </p:sp>
      <p:pic>
        <p:nvPicPr>
          <p:cNvPr id="8" name="Image 7" descr="Capture d’écran 2022-06-14 à 15.05.12.png"/>
          <p:cNvPicPr>
            <a:picLocks noChangeAspect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79" y="3022847"/>
            <a:ext cx="2204011" cy="579157"/>
          </a:xfrm>
          <a:prstGeom prst="rect">
            <a:avLst/>
          </a:prstGeom>
        </p:spPr>
      </p:pic>
      <p:pic>
        <p:nvPicPr>
          <p:cNvPr id="9" name="Image 8" descr="Capture d’écran 2022-06-14 à 15.05.44.png"/>
          <p:cNvPicPr>
            <a:picLocks noChangeAspect="1"/>
          </p:cNvPicPr>
          <p:nvPr/>
        </p:nvPicPr>
        <p:blipFill>
          <a:blip r:embed="rId11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4490" y="3015140"/>
            <a:ext cx="1690105" cy="585036"/>
          </a:xfrm>
          <a:prstGeom prst="rect">
            <a:avLst/>
          </a:prstGeom>
        </p:spPr>
      </p:pic>
      <p:pic>
        <p:nvPicPr>
          <p:cNvPr id="10" name="Image 9" descr="Capture d’écran 2022-06-14 à 15.06.02.png"/>
          <p:cNvPicPr>
            <a:picLocks noChangeAspect="1"/>
          </p:cNvPicPr>
          <p:nvPr/>
        </p:nvPicPr>
        <p:blipFill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4966" y="2843131"/>
            <a:ext cx="3635531" cy="758873"/>
          </a:xfrm>
          <a:prstGeom prst="rect">
            <a:avLst/>
          </a:prstGeom>
        </p:spPr>
      </p:pic>
      <p:pic>
        <p:nvPicPr>
          <p:cNvPr id="11" name="Image 10" descr="Capture d’écran 2022-06-14 à 15.06.23.png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2589" y="3069598"/>
            <a:ext cx="1374436" cy="452346"/>
          </a:xfrm>
          <a:prstGeom prst="rect">
            <a:avLst/>
          </a:prstGeom>
        </p:spPr>
      </p:pic>
      <p:pic>
        <p:nvPicPr>
          <p:cNvPr id="12" name="Image 11" descr="Capture d’écran 2022-06-14 à 15.06.39.png"/>
          <p:cNvPicPr>
            <a:picLocks noChangeAspect="1"/>
          </p:cNvPicPr>
          <p:nvPr/>
        </p:nvPicPr>
        <p:blipFill rotWithShape="1">
          <a:blip r:embed="rId16">
            <a:extLst>
              <a:ext uri="{BEBA8EAE-BF5A-486C-A8C5-ECC9F3942E4B}">
                <a14:imgProps xmlns:a14="http://schemas.microsoft.com/office/drawing/2010/main">
                  <a14:imgLayer r:embed="rId17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26132"/>
          <a:stretch/>
        </p:blipFill>
        <p:spPr>
          <a:xfrm>
            <a:off x="0" y="4014782"/>
            <a:ext cx="2473240" cy="384618"/>
          </a:xfrm>
          <a:prstGeom prst="rect">
            <a:avLst/>
          </a:prstGeom>
        </p:spPr>
      </p:pic>
      <p:pic>
        <p:nvPicPr>
          <p:cNvPr id="14" name="Image 13" descr="Capture d’écran 2022-06-14 à 15.07.41.png"/>
          <p:cNvPicPr>
            <a:picLocks noChangeAspect="1"/>
          </p:cNvPicPr>
          <p:nvPr/>
        </p:nvPicPr>
        <p:blipFill>
          <a:blip r:embed="rId18">
            <a:extLst>
              <a:ext uri="{BEBA8EAE-BF5A-486C-A8C5-ECC9F3942E4B}">
                <a14:imgProps xmlns:a14="http://schemas.microsoft.com/office/drawing/2010/main">
                  <a14:imgLayer r:embed="rId19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8789" y="3947646"/>
            <a:ext cx="2724753" cy="593856"/>
          </a:xfrm>
          <a:prstGeom prst="rect">
            <a:avLst/>
          </a:prstGeom>
        </p:spPr>
      </p:pic>
      <p:pic>
        <p:nvPicPr>
          <p:cNvPr id="15" name="Image 14" descr="Capture d’écran 2022-06-14 à 15.08.04.png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968"/>
          <a:stretch/>
        </p:blipFill>
        <p:spPr>
          <a:xfrm>
            <a:off x="6726349" y="4399400"/>
            <a:ext cx="2220676" cy="428460"/>
          </a:xfrm>
          <a:prstGeom prst="rect">
            <a:avLst/>
          </a:prstGeom>
        </p:spPr>
      </p:pic>
      <p:pic>
        <p:nvPicPr>
          <p:cNvPr id="16" name="Image 15" descr="Capture d’écran 2022-06-14 à 15.09.46.png"/>
          <p:cNvPicPr>
            <a:picLocks noChangeAspect="1"/>
          </p:cNvPicPr>
          <p:nvPr/>
        </p:nvPicPr>
        <p:blipFill>
          <a:blip r:embed="rId21">
            <a:extLst>
              <a:ext uri="{BEBA8EAE-BF5A-486C-A8C5-ECC9F3942E4B}">
                <a14:imgProps xmlns:a14="http://schemas.microsoft.com/office/drawing/2010/main">
                  <a14:imgLayer r:embed="rId22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777" y="5451903"/>
            <a:ext cx="1657162" cy="630442"/>
          </a:xfrm>
          <a:prstGeom prst="rect">
            <a:avLst/>
          </a:prstGeom>
        </p:spPr>
      </p:pic>
      <p:pic>
        <p:nvPicPr>
          <p:cNvPr id="17" name="Image 16" descr="Capture d’écran 2022-06-14 à 15.10.03.png"/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777" y="6107460"/>
            <a:ext cx="1213215" cy="370705"/>
          </a:xfrm>
          <a:prstGeom prst="rect">
            <a:avLst/>
          </a:prstGeom>
        </p:spPr>
      </p:pic>
      <p:pic>
        <p:nvPicPr>
          <p:cNvPr id="18" name="Image 17" descr="Capture d’écran 2022-06-14 à 15.10.21.png"/>
          <p:cNvPicPr>
            <a:picLocks noChangeAspect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7018" y="5451903"/>
            <a:ext cx="1587578" cy="523901"/>
          </a:xfrm>
          <a:prstGeom prst="rect">
            <a:avLst/>
          </a:prstGeom>
        </p:spPr>
      </p:pic>
      <p:pic>
        <p:nvPicPr>
          <p:cNvPr id="19" name="Image 18" descr="Capture d’écran 2022-06-14 à 15.11.57.png"/>
          <p:cNvPicPr>
            <a:picLocks noChangeAspect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1137" y="6013610"/>
            <a:ext cx="2564744" cy="544569"/>
          </a:xfrm>
          <a:prstGeom prst="rect">
            <a:avLst/>
          </a:prstGeom>
        </p:spPr>
      </p:pic>
      <p:pic>
        <p:nvPicPr>
          <p:cNvPr id="20" name="Image 19" descr="Capture d’écran 2022-06-14 à 15.12.53.png"/>
          <p:cNvPicPr>
            <a:picLocks noChangeAspect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0431" y="5564732"/>
            <a:ext cx="1981574" cy="822143"/>
          </a:xfrm>
          <a:prstGeom prst="rect">
            <a:avLst/>
          </a:prstGeom>
        </p:spPr>
      </p:pic>
      <p:sp>
        <p:nvSpPr>
          <p:cNvPr id="21" name="ZoneTexte 20"/>
          <p:cNvSpPr txBox="1"/>
          <p:nvPr/>
        </p:nvSpPr>
        <p:spPr>
          <a:xfrm>
            <a:off x="6533425" y="5267237"/>
            <a:ext cx="1695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Où :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378050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747"/>
            <a:ext cx="8229600" cy="1143000"/>
          </a:xfrm>
        </p:spPr>
        <p:txBody>
          <a:bodyPr>
            <a:normAutofit/>
          </a:bodyPr>
          <a:lstStyle/>
          <a:p>
            <a:r>
              <a:rPr lang="fr-FR" sz="2800" dirty="0" smtClean="0"/>
              <a:t>Approche classique du diamagnétisme</a:t>
            </a:r>
            <a:endParaRPr lang="fr-FR" sz="2800" dirty="0"/>
          </a:p>
        </p:txBody>
      </p:sp>
      <p:pic>
        <p:nvPicPr>
          <p:cNvPr id="5" name="Image 4" descr="WhatsApp Image 2022-06-14 at 15.38.33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538763" y="-1412452"/>
            <a:ext cx="1995036" cy="8732543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385762" y="4641249"/>
            <a:ext cx="85167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On considère un gaz d’atomes, de densité n, tel que les atomes étudiés ne portent pas de moment magnétique permanent. Les atomes sont traités comme des objets classiques.</a:t>
            </a:r>
          </a:p>
          <a:p>
            <a:r>
              <a:rPr lang="fr-FR" dirty="0" smtClean="0"/>
              <a:t>On applique un champ </a:t>
            </a:r>
            <a:r>
              <a:rPr lang="fr-FR" b="1" dirty="0" smtClean="0"/>
              <a:t>B(</a:t>
            </a:r>
            <a:r>
              <a:rPr lang="fr-FR" b="1" dirty="0" err="1" smtClean="0"/>
              <a:t>t</a:t>
            </a:r>
            <a:r>
              <a:rPr lang="fr-FR" b="1" dirty="0" smtClean="0"/>
              <a:t>)</a:t>
            </a:r>
            <a:r>
              <a:rPr lang="fr-FR" dirty="0" smtClean="0"/>
              <a:t> suivant l’axe (Oz).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312771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 descr="WhatsApp Image 2022-06-14 at 18.02.57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1575" y="1152010"/>
            <a:ext cx="5943600" cy="3911600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510"/>
            <a:ext cx="8229600" cy="1143000"/>
          </a:xfrm>
        </p:spPr>
        <p:txBody>
          <a:bodyPr>
            <a:normAutofit/>
          </a:bodyPr>
          <a:lstStyle/>
          <a:p>
            <a:r>
              <a:rPr lang="fr-FR" sz="2800" dirty="0" smtClean="0"/>
              <a:t>Approche classique du paramagnétisme</a:t>
            </a:r>
            <a:endParaRPr lang="fr-FR" sz="2800" dirty="0"/>
          </a:p>
        </p:txBody>
      </p:sp>
      <p:sp>
        <p:nvSpPr>
          <p:cNvPr id="5" name="ZoneTexte 4"/>
          <p:cNvSpPr txBox="1"/>
          <p:nvPr/>
        </p:nvSpPr>
        <p:spPr>
          <a:xfrm>
            <a:off x="457200" y="1145510"/>
            <a:ext cx="2370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Fonction de Langevin : 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457200" y="5063610"/>
            <a:ext cx="75716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La fonction de Langevin a pour asymptote y =x/3 aux basses valeurs de x.</a:t>
            </a:r>
          </a:p>
          <a:p>
            <a:r>
              <a:rPr lang="fr-FR" dirty="0" smtClean="0"/>
              <a:t>Au voisinage de la température ordinaire : x&lt;&lt;1.</a:t>
            </a:r>
          </a:p>
          <a:p>
            <a:r>
              <a:rPr lang="fr-FR" dirty="0" smtClean="0"/>
              <a:t>Donc : </a:t>
            </a:r>
            <a:endParaRPr lang="fr-FR" dirty="0"/>
          </a:p>
        </p:txBody>
      </p:sp>
      <p:pic>
        <p:nvPicPr>
          <p:cNvPr id="9" name="Image 8" descr="Capture d’écran 2022-06-14 à 18.10.50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6301" y="5791076"/>
            <a:ext cx="2466352" cy="779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34261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0616"/>
            <a:ext cx="8229600" cy="1143000"/>
          </a:xfrm>
        </p:spPr>
        <p:txBody>
          <a:bodyPr>
            <a:normAutofit/>
          </a:bodyPr>
          <a:lstStyle/>
          <a:p>
            <a:r>
              <a:rPr lang="fr-FR" sz="2800" dirty="0" smtClean="0"/>
              <a:t>Susceptibilité magnétique d’un solide paramagnétique à basse température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9176679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7865"/>
            <a:ext cx="8229600" cy="1143000"/>
          </a:xfrm>
        </p:spPr>
        <p:txBody>
          <a:bodyPr>
            <a:normAutofit/>
          </a:bodyPr>
          <a:lstStyle/>
          <a:p>
            <a:r>
              <a:rPr lang="fr-FR" sz="2800" dirty="0" smtClean="0"/>
              <a:t>Approche quantique du paramagnétisme</a:t>
            </a:r>
            <a:endParaRPr lang="fr-FR" sz="2800" dirty="0"/>
          </a:p>
        </p:txBody>
      </p:sp>
      <p:sp>
        <p:nvSpPr>
          <p:cNvPr id="4" name="ZoneTexte 3"/>
          <p:cNvSpPr txBox="1"/>
          <p:nvPr/>
        </p:nvSpPr>
        <p:spPr>
          <a:xfrm>
            <a:off x="589692" y="1300166"/>
            <a:ext cx="6728532" cy="5355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La fonction de partition d’un atome vaut :</a:t>
            </a:r>
          </a:p>
          <a:p>
            <a:endParaRPr lang="fr-FR" dirty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  <a:p>
            <a:r>
              <a:rPr lang="fr-FR" dirty="0" smtClean="0"/>
              <a:t>Ainsi :</a:t>
            </a:r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Où B</a:t>
            </a:r>
            <a:r>
              <a:rPr lang="fr-FR" baseline="-25000" dirty="0" smtClean="0"/>
              <a:t>J </a:t>
            </a:r>
            <a:r>
              <a:rPr lang="fr-FR" dirty="0" smtClean="0"/>
              <a:t>est la fonction de Brillouin d’ordre J, définie par : </a:t>
            </a:r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</p:txBody>
      </p:sp>
      <p:pic>
        <p:nvPicPr>
          <p:cNvPr id="5" name="Image 4" descr="Capture d’écran 2022-06-14 à 18.28.20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639" y="1760949"/>
            <a:ext cx="3341217" cy="824265"/>
          </a:xfrm>
          <a:prstGeom prst="rect">
            <a:avLst/>
          </a:prstGeom>
        </p:spPr>
      </p:pic>
      <p:pic>
        <p:nvPicPr>
          <p:cNvPr id="6" name="Image 5" descr="Capture d’écran 2022-06-14 à 18.28.39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2321" y="1511786"/>
            <a:ext cx="3060233" cy="1391015"/>
          </a:xfrm>
          <a:prstGeom prst="rect">
            <a:avLst/>
          </a:prstGeom>
        </p:spPr>
      </p:pic>
      <p:pic>
        <p:nvPicPr>
          <p:cNvPr id="7" name="Image 6" descr="Capture d’écran 2022-06-14 à 18.29.19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639" y="3378599"/>
            <a:ext cx="2806700" cy="711200"/>
          </a:xfrm>
          <a:prstGeom prst="rect">
            <a:avLst/>
          </a:prstGeom>
        </p:spPr>
      </p:pic>
      <p:pic>
        <p:nvPicPr>
          <p:cNvPr id="8" name="Image 7" descr="Capture d’écran 2022-06-14 à 18.30.07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9300" y="5099031"/>
            <a:ext cx="4457700" cy="73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36907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747"/>
            <a:ext cx="8229600" cy="1143000"/>
          </a:xfrm>
        </p:spPr>
        <p:txBody>
          <a:bodyPr>
            <a:normAutofit/>
          </a:bodyPr>
          <a:lstStyle/>
          <a:p>
            <a:r>
              <a:rPr lang="fr-FR" sz="2800" dirty="0" smtClean="0"/>
              <a:t>Allure de la fonction de Brillouin</a:t>
            </a:r>
            <a:endParaRPr lang="fr-FR" sz="2800" dirty="0"/>
          </a:p>
        </p:txBody>
      </p:sp>
      <p:pic>
        <p:nvPicPr>
          <p:cNvPr id="4" name="Image 3" descr="Capture d’écran 2022-06-14 à 18.35.54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11"/>
          <a:stretch/>
        </p:blipFill>
        <p:spPr>
          <a:xfrm>
            <a:off x="446689" y="1557175"/>
            <a:ext cx="8178800" cy="4212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297299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</TotalTime>
  <Words>263</Words>
  <Application>Microsoft Macintosh PowerPoint</Application>
  <PresentationFormat>Présentation à l'écran (4:3)</PresentationFormat>
  <Paragraphs>54</Paragraphs>
  <Slides>11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Thème Office</vt:lpstr>
      <vt:lpstr>Milieux magnétiques, diamagnétisme, paramagnétisme et ferromagnétisme</vt:lpstr>
      <vt:lpstr>Prérequis</vt:lpstr>
      <vt:lpstr>Présentation PowerPoint</vt:lpstr>
      <vt:lpstr>Rappels sur l ’électromagnétisme des milieux</vt:lpstr>
      <vt:lpstr>Approche classique du diamagnétisme</vt:lpstr>
      <vt:lpstr>Approche classique du paramagnétisme</vt:lpstr>
      <vt:lpstr>Susceptibilité magnétique d’un solide paramagnétique à basse température</vt:lpstr>
      <vt:lpstr>Approche quantique du paramagnétisme</vt:lpstr>
      <vt:lpstr>Allure de la fonction de Brillouin</vt:lpstr>
      <vt:lpstr>Cycle d’hystérésis de matériaux ferromagnétiques</vt:lpstr>
      <vt:lpstr>Bibliographie des images</vt:lpstr>
    </vt:vector>
  </TitlesOfParts>
  <Company>SB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Milieux magnétiques, diamagnétisme, paramagnétisme et ferromagnétisme</dc:title>
  <dc:creator>BRAVO S</dc:creator>
  <cp:lastModifiedBy>BRAVO S</cp:lastModifiedBy>
  <cp:revision>17</cp:revision>
  <dcterms:created xsi:type="dcterms:W3CDTF">2022-06-14T12:24:19Z</dcterms:created>
  <dcterms:modified xsi:type="dcterms:W3CDTF">2022-06-14T16:54:30Z</dcterms:modified>
</cp:coreProperties>
</file>