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4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95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08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80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38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12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22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23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73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74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82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FC805-7FCC-F241-9456-A8BD916F8525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04270-5B04-C347-860C-BEE994E0C0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3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jpeg"/><Relationship Id="rId20" Type="http://schemas.openxmlformats.org/officeDocument/2006/relationships/image" Target="../media/image14.png"/><Relationship Id="rId21" Type="http://schemas.openxmlformats.org/officeDocument/2006/relationships/image" Target="../media/image15.jpeg"/><Relationship Id="rId22" Type="http://schemas.microsoft.com/office/2007/relationships/hdphoto" Target="../media/hdphoto9.wdp"/><Relationship Id="rId23" Type="http://schemas.openxmlformats.org/officeDocument/2006/relationships/image" Target="../media/image16.png"/><Relationship Id="rId24" Type="http://schemas.openxmlformats.org/officeDocument/2006/relationships/image" Target="../media/image17.png"/><Relationship Id="rId25" Type="http://schemas.openxmlformats.org/officeDocument/2006/relationships/image" Target="../media/image18.png"/><Relationship Id="rId26" Type="http://schemas.openxmlformats.org/officeDocument/2006/relationships/image" Target="../media/image19.png"/><Relationship Id="rId10" Type="http://schemas.microsoft.com/office/2007/relationships/hdphoto" Target="../media/hdphoto4.wdp"/><Relationship Id="rId11" Type="http://schemas.openxmlformats.org/officeDocument/2006/relationships/image" Target="../media/image9.jpeg"/><Relationship Id="rId12" Type="http://schemas.microsoft.com/office/2007/relationships/hdphoto" Target="../media/hdphoto5.wdp"/><Relationship Id="rId13" Type="http://schemas.openxmlformats.org/officeDocument/2006/relationships/image" Target="../media/image10.jpeg"/><Relationship Id="rId14" Type="http://schemas.microsoft.com/office/2007/relationships/hdphoto" Target="../media/hdphoto6.wdp"/><Relationship Id="rId15" Type="http://schemas.openxmlformats.org/officeDocument/2006/relationships/image" Target="../media/image11.png"/><Relationship Id="rId16" Type="http://schemas.openxmlformats.org/officeDocument/2006/relationships/image" Target="../media/image12.jpeg"/><Relationship Id="rId17" Type="http://schemas.microsoft.com/office/2007/relationships/hdphoto" Target="../media/hdphoto7.wdp"/><Relationship Id="rId18" Type="http://schemas.openxmlformats.org/officeDocument/2006/relationships/image" Target="../media/image13.jpeg"/><Relationship Id="rId19" Type="http://schemas.microsoft.com/office/2007/relationships/hdphoto" Target="../media/hdphoto8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microsoft.com/office/2007/relationships/hdphoto" Target="../media/hdphoto1.wdp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6" Type="http://schemas.microsoft.com/office/2007/relationships/hdphoto" Target="../media/hdphoto2.wdp"/><Relationship Id="rId7" Type="http://schemas.openxmlformats.org/officeDocument/2006/relationships/image" Target="../media/image7.jpeg"/><Relationship Id="rId8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Relationship Id="rId3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Milieux magnétiques, diamagnétisme, paramagnétisme et ferromagnétisme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3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62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Cycle d’hystérésis de matériaux ferromagnétiques</a:t>
            </a:r>
            <a:endParaRPr lang="fr-FR" sz="2800" dirty="0"/>
          </a:p>
        </p:txBody>
      </p:sp>
      <p:pic>
        <p:nvPicPr>
          <p:cNvPr id="4" name="Image 3" descr="WhatsApp Image 2022-06-14 at 18.52.2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85" y="1756150"/>
            <a:ext cx="8780038" cy="443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660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Lévitation carbone pyrolytique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Aimant : </a:t>
            </a:r>
            <a:r>
              <a:rPr lang="fr-FR" dirty="0" err="1" smtClean="0"/>
              <a:t>acrcouture.com</a:t>
            </a:r>
            <a:endParaRPr lang="fr-FR" dirty="0" smtClean="0"/>
          </a:p>
          <a:p>
            <a:r>
              <a:rPr lang="fr-FR" dirty="0" smtClean="0"/>
              <a:t>Paramagnétisme du dioxygène : </a:t>
            </a:r>
            <a:r>
              <a:rPr lang="fr-FR" dirty="0" err="1" smtClean="0"/>
              <a:t>dailymotion.com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394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Equations de Maxwell dans les milieux</a:t>
            </a:r>
          </a:p>
          <a:p>
            <a:r>
              <a:rPr lang="fr-FR" dirty="0" smtClean="0"/>
              <a:t>Ensemble et </a:t>
            </a:r>
            <a:r>
              <a:rPr lang="fr-FR" smtClean="0"/>
              <a:t>distribution canonique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191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661" y="0"/>
            <a:ext cx="2857500" cy="2857500"/>
          </a:xfrm>
          <a:prstGeom prst="rect">
            <a:avLst/>
          </a:prstGeom>
        </p:spPr>
      </p:pic>
      <p:pic>
        <p:nvPicPr>
          <p:cNvPr id="4" name="Image 3" descr="440px-Diamagnetic_graphite_levita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557" y="0"/>
            <a:ext cx="3321553" cy="422743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851557" y="4229041"/>
            <a:ext cx="3402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Lévitation de carbone pyrolytique au-dessus d’aimants permanents</a:t>
            </a:r>
            <a:endParaRPr lang="fr-FR" sz="1200" i="1" dirty="0"/>
          </a:p>
        </p:txBody>
      </p:sp>
      <p:pic>
        <p:nvPicPr>
          <p:cNvPr id="6" name="Image 5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99661" cy="232175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7282" y="2365847"/>
            <a:ext cx="3402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/>
              <a:t>Paramagnétisme du dioxygène</a:t>
            </a:r>
            <a:endParaRPr lang="fr-FR" sz="12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816496" y="3643490"/>
            <a:ext cx="3764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Comment expliquer ces différentes propriétés des milieux magnétiques ?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9177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Capture d’écran 2022-06-14 à 15.07.0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46" y="4256829"/>
            <a:ext cx="2110867" cy="557269"/>
          </a:xfrm>
          <a:prstGeom prst="rect">
            <a:avLst/>
          </a:prstGeom>
        </p:spPr>
      </p:pic>
      <p:pic>
        <p:nvPicPr>
          <p:cNvPr id="7" name="Image 6" descr="Capture d’écran 2022-06-14 à 15.04.1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678" y="2237494"/>
            <a:ext cx="1152575" cy="455669"/>
          </a:xfrm>
          <a:prstGeom prst="rect">
            <a:avLst/>
          </a:prstGeom>
        </p:spPr>
      </p:pic>
      <p:pic>
        <p:nvPicPr>
          <p:cNvPr id="6" name="Image 5" descr="Capture d’écran 2022-06-14 à 15.03.30.png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596" y="1754302"/>
            <a:ext cx="1001596" cy="604137"/>
          </a:xfrm>
          <a:prstGeom prst="rect">
            <a:avLst/>
          </a:prstGeom>
        </p:spPr>
      </p:pic>
      <p:pic>
        <p:nvPicPr>
          <p:cNvPr id="5" name="Image 4" descr="Capture d’écran 2022-06-14 à 15.02.34.png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952" y="1496703"/>
            <a:ext cx="531917" cy="36683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747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Rappels sur l ’électromagnétisme des milieux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604812" y="1481585"/>
            <a:ext cx="780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On définit l’aimantation,   , d’un corps comme sa densité volumique de moments magnétiques : </a:t>
            </a:r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Nous avions introduit dans les cours précédents les champs             dans les milieux, nivelés, tels que :</a:t>
            </a:r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pPr marL="285750" indent="-285750">
              <a:buFont typeface="Arial"/>
              <a:buChar char="•"/>
            </a:pPr>
            <a:endParaRPr lang="fr-FR" dirty="0" smtClean="0"/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r>
              <a:rPr lang="fr-FR" dirty="0" smtClean="0"/>
              <a:t>Où sont des moyennes spatiales et nous avions montré :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Sous ces hypothèses les équations de Maxwell dans les milieux se réécrivent, dans un milieu magnétique non diélectrique : </a:t>
            </a:r>
            <a:endParaRPr lang="fr-FR" dirty="0"/>
          </a:p>
        </p:txBody>
      </p:sp>
      <p:pic>
        <p:nvPicPr>
          <p:cNvPr id="8" name="Image 7" descr="Capture d’écran 2022-06-14 à 15.05.12.png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9" y="3022847"/>
            <a:ext cx="2204011" cy="579157"/>
          </a:xfrm>
          <a:prstGeom prst="rect">
            <a:avLst/>
          </a:prstGeom>
        </p:spPr>
      </p:pic>
      <p:pic>
        <p:nvPicPr>
          <p:cNvPr id="9" name="Image 8" descr="Capture d’écran 2022-06-14 à 15.05.44.png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490" y="3015140"/>
            <a:ext cx="1690105" cy="585036"/>
          </a:xfrm>
          <a:prstGeom prst="rect">
            <a:avLst/>
          </a:prstGeom>
        </p:spPr>
      </p:pic>
      <p:pic>
        <p:nvPicPr>
          <p:cNvPr id="10" name="Image 9" descr="Capture d’écran 2022-06-14 à 15.06.02.png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966" y="2843131"/>
            <a:ext cx="3635531" cy="758873"/>
          </a:xfrm>
          <a:prstGeom prst="rect">
            <a:avLst/>
          </a:prstGeom>
        </p:spPr>
      </p:pic>
      <p:pic>
        <p:nvPicPr>
          <p:cNvPr id="11" name="Image 10" descr="Capture d’écran 2022-06-14 à 15.06.23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89" y="3069598"/>
            <a:ext cx="1374436" cy="452346"/>
          </a:xfrm>
          <a:prstGeom prst="rect">
            <a:avLst/>
          </a:prstGeom>
        </p:spPr>
      </p:pic>
      <p:pic>
        <p:nvPicPr>
          <p:cNvPr id="12" name="Image 11" descr="Capture d’écran 2022-06-14 à 15.06.39.png"/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6132"/>
          <a:stretch/>
        </p:blipFill>
        <p:spPr>
          <a:xfrm>
            <a:off x="0" y="4014782"/>
            <a:ext cx="2473240" cy="384618"/>
          </a:xfrm>
          <a:prstGeom prst="rect">
            <a:avLst/>
          </a:prstGeom>
        </p:spPr>
      </p:pic>
      <p:pic>
        <p:nvPicPr>
          <p:cNvPr id="14" name="Image 13" descr="Capture d’écran 2022-06-14 à 15.07.41.png"/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89" y="3947646"/>
            <a:ext cx="2724753" cy="593856"/>
          </a:xfrm>
          <a:prstGeom prst="rect">
            <a:avLst/>
          </a:prstGeom>
        </p:spPr>
      </p:pic>
      <p:pic>
        <p:nvPicPr>
          <p:cNvPr id="15" name="Image 14" descr="Capture d’écran 2022-06-14 à 15.08.04.png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68"/>
          <a:stretch/>
        </p:blipFill>
        <p:spPr>
          <a:xfrm>
            <a:off x="6726349" y="4399400"/>
            <a:ext cx="2220676" cy="428460"/>
          </a:xfrm>
          <a:prstGeom prst="rect">
            <a:avLst/>
          </a:prstGeom>
        </p:spPr>
      </p:pic>
      <p:pic>
        <p:nvPicPr>
          <p:cNvPr id="16" name="Image 15" descr="Capture d’écran 2022-06-14 à 15.09.46.png"/>
          <p:cNvPicPr>
            <a:picLocks noChangeAspect="1"/>
          </p:cNvPicPr>
          <p:nvPr/>
        </p:nvPicPr>
        <p:blipFill>
          <a:blip r:embed="rId21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77" y="5451903"/>
            <a:ext cx="1657162" cy="630442"/>
          </a:xfrm>
          <a:prstGeom prst="rect">
            <a:avLst/>
          </a:prstGeom>
        </p:spPr>
      </p:pic>
      <p:pic>
        <p:nvPicPr>
          <p:cNvPr id="17" name="Image 16" descr="Capture d’écran 2022-06-14 à 15.10.03.png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77" y="6107460"/>
            <a:ext cx="1213215" cy="370705"/>
          </a:xfrm>
          <a:prstGeom prst="rect">
            <a:avLst/>
          </a:prstGeom>
        </p:spPr>
      </p:pic>
      <p:pic>
        <p:nvPicPr>
          <p:cNvPr id="18" name="Image 17" descr="Capture d’écran 2022-06-14 à 15.10.21.png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018" y="5451903"/>
            <a:ext cx="1587578" cy="523901"/>
          </a:xfrm>
          <a:prstGeom prst="rect">
            <a:avLst/>
          </a:prstGeom>
        </p:spPr>
      </p:pic>
      <p:pic>
        <p:nvPicPr>
          <p:cNvPr id="19" name="Image 18" descr="Capture d’écran 2022-06-14 à 15.11.57.png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137" y="6013610"/>
            <a:ext cx="2564744" cy="544569"/>
          </a:xfrm>
          <a:prstGeom prst="rect">
            <a:avLst/>
          </a:prstGeom>
        </p:spPr>
      </p:pic>
      <p:pic>
        <p:nvPicPr>
          <p:cNvPr id="20" name="Image 19" descr="Capture d’écran 2022-06-14 à 15.12.53.png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431" y="5564732"/>
            <a:ext cx="1981574" cy="822143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6533425" y="5267237"/>
            <a:ext cx="16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Où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780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747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Approche classique du diamagnétisme</a:t>
            </a:r>
            <a:endParaRPr lang="fr-FR" sz="2800" dirty="0"/>
          </a:p>
        </p:txBody>
      </p:sp>
      <p:pic>
        <p:nvPicPr>
          <p:cNvPr id="5" name="Image 4" descr="WhatsApp Image 2022-06-14 at 15.38.3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38763" y="-1412452"/>
            <a:ext cx="1995036" cy="873254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85762" y="4641249"/>
            <a:ext cx="8516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considère un gaz d’atomes, de densité n, tel que les atomes étudiés ne portent pas de moment magnétique permanent. Les atomes sont traités comme des objets classiques.</a:t>
            </a:r>
          </a:p>
          <a:p>
            <a:r>
              <a:rPr lang="fr-FR" dirty="0" smtClean="0"/>
              <a:t>On applique un champ </a:t>
            </a:r>
            <a:r>
              <a:rPr lang="fr-FR" b="1" dirty="0" smtClean="0"/>
              <a:t>B(</a:t>
            </a:r>
            <a:r>
              <a:rPr lang="fr-FR" b="1" dirty="0" err="1" smtClean="0"/>
              <a:t>t</a:t>
            </a:r>
            <a:r>
              <a:rPr lang="fr-FR" b="1" dirty="0" smtClean="0"/>
              <a:t>)</a:t>
            </a:r>
            <a:r>
              <a:rPr lang="fr-FR" dirty="0" smtClean="0"/>
              <a:t> suivant l’axe (Oz).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27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WhatsApp Image 2022-06-14 at 18.02.57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575" y="1152010"/>
            <a:ext cx="5943600" cy="39116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Approche classique du paramagnétisme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" y="1145510"/>
            <a:ext cx="2370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Fonction de Langevin :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57200" y="5063610"/>
            <a:ext cx="7571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fonction de Langevin a pour asymptote y =x/3 aux basses valeurs de x.</a:t>
            </a:r>
          </a:p>
          <a:p>
            <a:r>
              <a:rPr lang="fr-FR" dirty="0" smtClean="0"/>
              <a:t>Au voisinage de la température ordinaire : x&lt;&lt;1.</a:t>
            </a:r>
          </a:p>
          <a:p>
            <a:r>
              <a:rPr lang="fr-FR" dirty="0" smtClean="0"/>
              <a:t>Donc : </a:t>
            </a:r>
            <a:endParaRPr lang="fr-FR" dirty="0"/>
          </a:p>
        </p:txBody>
      </p:sp>
      <p:pic>
        <p:nvPicPr>
          <p:cNvPr id="9" name="Image 8" descr="Capture d’écran 2022-06-14 à 18.10.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301" y="5791076"/>
            <a:ext cx="2466352" cy="77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2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16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Susceptibilité magnétique d’un solide paramagnétique à basse température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1766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865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Approche quantique du paramagnétisme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89692" y="1300166"/>
            <a:ext cx="6728532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fonction de partition d’un atome vaut :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Ainsi :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Où B</a:t>
            </a:r>
            <a:r>
              <a:rPr lang="fr-FR" baseline="-25000" dirty="0" smtClean="0"/>
              <a:t>J </a:t>
            </a:r>
            <a:r>
              <a:rPr lang="fr-FR" dirty="0" smtClean="0"/>
              <a:t>est la fonction de Brillouin d’ordre J, définie par : 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4" descr="Capture d’écran 2022-06-14 à 18.28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39" y="1760949"/>
            <a:ext cx="3341217" cy="824265"/>
          </a:xfrm>
          <a:prstGeom prst="rect">
            <a:avLst/>
          </a:prstGeom>
        </p:spPr>
      </p:pic>
      <p:pic>
        <p:nvPicPr>
          <p:cNvPr id="6" name="Image 5" descr="Capture d’écran 2022-06-14 à 18.28.3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321" y="1511786"/>
            <a:ext cx="3060233" cy="1391015"/>
          </a:xfrm>
          <a:prstGeom prst="rect">
            <a:avLst/>
          </a:prstGeom>
        </p:spPr>
      </p:pic>
      <p:pic>
        <p:nvPicPr>
          <p:cNvPr id="7" name="Image 6" descr="Capture d’écran 2022-06-14 à 18.29.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39" y="3378599"/>
            <a:ext cx="2806700" cy="711200"/>
          </a:xfrm>
          <a:prstGeom prst="rect">
            <a:avLst/>
          </a:prstGeom>
        </p:spPr>
      </p:pic>
      <p:pic>
        <p:nvPicPr>
          <p:cNvPr id="8" name="Image 7" descr="Capture d’écran 2022-06-14 à 18.30.0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00" y="5099031"/>
            <a:ext cx="44577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0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747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Allure de la fonction de Brillouin</a:t>
            </a:r>
            <a:endParaRPr lang="fr-FR" sz="2800" dirty="0"/>
          </a:p>
        </p:txBody>
      </p:sp>
      <p:pic>
        <p:nvPicPr>
          <p:cNvPr id="4" name="Image 3" descr="Capture d’écran 2022-06-14 à 18.35.5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1"/>
          <a:stretch/>
        </p:blipFill>
        <p:spPr>
          <a:xfrm>
            <a:off x="446689" y="1557175"/>
            <a:ext cx="8178800" cy="421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729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263</Words>
  <Application>Microsoft Macintosh PowerPoint</Application>
  <PresentationFormat>Présentation à l'écran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Milieux magnétiques, diamagnétisme, paramagnétisme et ferromagnétisme</vt:lpstr>
      <vt:lpstr>Prérequis</vt:lpstr>
      <vt:lpstr>Présentation PowerPoint</vt:lpstr>
      <vt:lpstr>Rappels sur l ’électromagnétisme des milieux</vt:lpstr>
      <vt:lpstr>Approche classique du diamagnétisme</vt:lpstr>
      <vt:lpstr>Approche classique du paramagnétisme</vt:lpstr>
      <vt:lpstr>Susceptibilité magnétique d’un solide paramagnétique à basse température</vt:lpstr>
      <vt:lpstr>Approche quantique du paramagnétisme</vt:lpstr>
      <vt:lpstr>Allure de la fonction de Brillouin</vt:lpstr>
      <vt:lpstr>Cycle d’hystérésis de matériaux ferromagnétiques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Milieux magnétiques, diamagnétisme, paramagnétisme et ferromagnétisme</dc:title>
  <dc:creator>BRAVO S</dc:creator>
  <cp:lastModifiedBy>BRAVO S</cp:lastModifiedBy>
  <cp:revision>17</cp:revision>
  <dcterms:created xsi:type="dcterms:W3CDTF">2022-06-14T12:24:19Z</dcterms:created>
  <dcterms:modified xsi:type="dcterms:W3CDTF">2022-06-14T16:54:30Z</dcterms:modified>
</cp:coreProperties>
</file>