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  <p:sldId id="264" r:id="rId9"/>
    <p:sldId id="265" r:id="rId10"/>
    <p:sldId id="259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3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156E-F6AE-7242-A8CE-FCBE17504B74}" type="datetimeFigureOut">
              <a:rPr lang="fr-FR" smtClean="0"/>
              <a:t>15/06/22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BD00-8810-8D44-A665-0A219EB19E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06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156E-F6AE-7242-A8CE-FCBE17504B74}" type="datetimeFigureOut">
              <a:rPr lang="fr-FR" smtClean="0"/>
              <a:t>15/06/22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BD00-8810-8D44-A665-0A219EB19E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700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156E-F6AE-7242-A8CE-FCBE17504B74}" type="datetimeFigureOut">
              <a:rPr lang="fr-FR" smtClean="0"/>
              <a:t>15/06/22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BD00-8810-8D44-A665-0A219EB19E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70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156E-F6AE-7242-A8CE-FCBE17504B74}" type="datetimeFigureOut">
              <a:rPr lang="fr-FR" smtClean="0"/>
              <a:t>15/06/22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BD00-8810-8D44-A665-0A219EB19E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421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156E-F6AE-7242-A8CE-FCBE17504B74}" type="datetimeFigureOut">
              <a:rPr lang="fr-FR" smtClean="0"/>
              <a:t>15/06/22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BD00-8810-8D44-A665-0A219EB19E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4542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156E-F6AE-7242-A8CE-FCBE17504B74}" type="datetimeFigureOut">
              <a:rPr lang="fr-FR" smtClean="0"/>
              <a:t>15/06/22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BD00-8810-8D44-A665-0A219EB19E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637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156E-F6AE-7242-A8CE-FCBE17504B74}" type="datetimeFigureOut">
              <a:rPr lang="fr-FR" smtClean="0"/>
              <a:t>15/06/22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BD00-8810-8D44-A665-0A219EB19E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183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156E-F6AE-7242-A8CE-FCBE17504B74}" type="datetimeFigureOut">
              <a:rPr lang="fr-FR" smtClean="0"/>
              <a:t>15/06/22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BD00-8810-8D44-A665-0A219EB19E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810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156E-F6AE-7242-A8CE-FCBE17504B74}" type="datetimeFigureOut">
              <a:rPr lang="fr-FR" smtClean="0"/>
              <a:t>15/06/22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BD00-8810-8D44-A665-0A219EB19E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932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156E-F6AE-7242-A8CE-FCBE17504B74}" type="datetimeFigureOut">
              <a:rPr lang="fr-FR" smtClean="0"/>
              <a:t>15/06/22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BD00-8810-8D44-A665-0A219EB19E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44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156E-F6AE-7242-A8CE-FCBE17504B74}" type="datetimeFigureOut">
              <a:rPr lang="fr-FR" smtClean="0"/>
              <a:t>15/06/22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5BD00-8810-8D44-A665-0A219EB19E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94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8156E-F6AE-7242-A8CE-FCBE17504B74}" type="datetimeFigureOut">
              <a:rPr lang="fr-FR" smtClean="0"/>
              <a:t>15/06/22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5BD00-8810-8D44-A665-0A219EB19E4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44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Insuffisance de la relativité galiléenne, relativité restreinte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Niveau : L3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832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Bibliographie des images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Einstein : </a:t>
            </a:r>
            <a:r>
              <a:rPr lang="fr-FR" dirty="0" err="1" smtClean="0"/>
              <a:t>wikipédia</a:t>
            </a:r>
            <a:endParaRPr lang="fr-FR" dirty="0" smtClean="0"/>
          </a:p>
          <a:p>
            <a:r>
              <a:rPr lang="fr-FR" dirty="0" smtClean="0"/>
              <a:t>Fizeau : </a:t>
            </a:r>
            <a:r>
              <a:rPr lang="fr-FR" dirty="0" err="1" smtClean="0"/>
              <a:t>wikipédia</a:t>
            </a:r>
            <a:endParaRPr lang="fr-FR" dirty="0" smtClean="0"/>
          </a:p>
          <a:p>
            <a:r>
              <a:rPr lang="fr-FR" dirty="0" smtClean="0"/>
              <a:t>Michelson : </a:t>
            </a:r>
            <a:r>
              <a:rPr lang="fr-FR" dirty="0" err="1" smtClean="0"/>
              <a:t>wikipédia</a:t>
            </a:r>
            <a:endParaRPr lang="fr-FR" dirty="0" smtClean="0"/>
          </a:p>
          <a:p>
            <a:r>
              <a:rPr lang="fr-FR" dirty="0" smtClean="0"/>
              <a:t>Morley : </a:t>
            </a:r>
            <a:r>
              <a:rPr lang="fr-FR" dirty="0" err="1" smtClean="0"/>
              <a:t>wikipédia</a:t>
            </a:r>
            <a:endParaRPr lang="fr-FR" dirty="0" smtClean="0"/>
          </a:p>
          <a:p>
            <a:r>
              <a:rPr lang="fr-FR" dirty="0" err="1" smtClean="0"/>
              <a:t>Poincarré</a:t>
            </a:r>
            <a:r>
              <a:rPr lang="fr-FR" dirty="0" smtClean="0"/>
              <a:t> : </a:t>
            </a:r>
            <a:r>
              <a:rPr lang="fr-FR" dirty="0" err="1" smtClean="0"/>
              <a:t>naturelovesmath.com</a:t>
            </a:r>
            <a:endParaRPr lang="fr-FR" dirty="0" smtClean="0"/>
          </a:p>
          <a:p>
            <a:r>
              <a:rPr lang="fr-FR" dirty="0" err="1" smtClean="0"/>
              <a:t>Cern</a:t>
            </a:r>
            <a:r>
              <a:rPr lang="fr-FR" dirty="0" smtClean="0"/>
              <a:t> : </a:t>
            </a:r>
            <a:r>
              <a:rPr lang="fr-FR" dirty="0" err="1" smtClean="0"/>
              <a:t>cea.fr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573807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Prérequis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7831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Edward_Williams_Morley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542" y="-1444"/>
            <a:ext cx="2528458" cy="3151044"/>
          </a:xfrm>
          <a:prstGeom prst="rect">
            <a:avLst/>
          </a:prstGeom>
        </p:spPr>
      </p:pic>
      <p:pic>
        <p:nvPicPr>
          <p:cNvPr id="5" name="Image 4" descr="downlo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352" y="-17939"/>
            <a:ext cx="2698274" cy="3167539"/>
          </a:xfrm>
          <a:prstGeom prst="rect">
            <a:avLst/>
          </a:prstGeom>
        </p:spPr>
      </p:pic>
      <p:pic>
        <p:nvPicPr>
          <p:cNvPr id="4" name="Image 3" descr="download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56" r="10237"/>
          <a:stretch/>
        </p:blipFill>
        <p:spPr>
          <a:xfrm>
            <a:off x="4" y="0"/>
            <a:ext cx="2083276" cy="3149600"/>
          </a:xfrm>
          <a:prstGeom prst="rect">
            <a:avLst/>
          </a:prstGeom>
        </p:spPr>
      </p:pic>
      <p:pic>
        <p:nvPicPr>
          <p:cNvPr id="6" name="Image 5" descr="Albert_Abraham_Michelson_1918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662" y="-16495"/>
            <a:ext cx="2160802" cy="3167539"/>
          </a:xfrm>
          <a:prstGeom prst="rect">
            <a:avLst/>
          </a:prstGeom>
        </p:spPr>
      </p:pic>
      <p:pic>
        <p:nvPicPr>
          <p:cNvPr id="8" name="Image 7" descr="download.jp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77" r="8586"/>
          <a:stretch/>
        </p:blipFill>
        <p:spPr>
          <a:xfrm>
            <a:off x="6449247" y="3164249"/>
            <a:ext cx="2705057" cy="369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593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799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Rappels : transformation de Galilée</a:t>
            </a:r>
            <a:endParaRPr lang="fr-FR" sz="2800" dirty="0"/>
          </a:p>
        </p:txBody>
      </p:sp>
      <p:pic>
        <p:nvPicPr>
          <p:cNvPr id="4" name="Image 3" descr="WhatsApp Image 2022-06-15 at 15.58.1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45543" y="-653791"/>
            <a:ext cx="3266964" cy="824365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0843" y="1405079"/>
            <a:ext cx="8685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Soit R’ référentiel galiléen en translation rectiligne uniforme à la vitesse </a:t>
            </a:r>
            <a:r>
              <a:rPr lang="fr-FR" dirty="0" err="1" smtClean="0"/>
              <a:t>v</a:t>
            </a:r>
            <a:r>
              <a:rPr lang="fr-FR" baseline="-25000" dirty="0" err="1" smtClean="0"/>
              <a:t>e</a:t>
            </a:r>
            <a:r>
              <a:rPr lang="fr-FR" dirty="0" smtClean="0"/>
              <a:t> par rapport au référentiel galiléen R :  </a:t>
            </a:r>
            <a:endParaRPr lang="fr-FR" dirty="0"/>
          </a:p>
        </p:txBody>
      </p:sp>
      <p:pic>
        <p:nvPicPr>
          <p:cNvPr id="6" name="Image 5" descr="Capture d’écran 2022-06-15 à 16.02.1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56" y="5322475"/>
            <a:ext cx="1817793" cy="1259856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442345" y="5322475"/>
            <a:ext cx="3715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Transformation de Galilée :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6136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710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Expérience de Fizeau</a:t>
            </a:r>
            <a:endParaRPr lang="fr-FR" sz="2800" dirty="0"/>
          </a:p>
        </p:txBody>
      </p:sp>
      <p:pic>
        <p:nvPicPr>
          <p:cNvPr id="5" name="Image 4" descr="Capture d’écran 2022-06-15 à 15.20.37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"/>
          <a:stretch/>
        </p:blipFill>
        <p:spPr>
          <a:xfrm>
            <a:off x="-2" y="2022708"/>
            <a:ext cx="9197848" cy="249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314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799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Résultats de l’expérience de Fizeau</a:t>
            </a:r>
            <a:endParaRPr lang="fr-FR" sz="28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628032"/>
              </p:ext>
            </p:extLst>
          </p:nvPr>
        </p:nvGraphicFramePr>
        <p:xfrm>
          <a:off x="1524000" y="1977156"/>
          <a:ext cx="6096000" cy="12852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Résultat</a:t>
                      </a:r>
                      <a:r>
                        <a:rPr lang="fr-FR" baseline="0" dirty="0" smtClean="0"/>
                        <a:t> expérimental avec :</a:t>
                      </a:r>
                    </a:p>
                    <a:p>
                      <a:r>
                        <a:rPr lang="fr-FR" baseline="0" dirty="0" err="1" smtClean="0"/>
                        <a:t>v</a:t>
                      </a:r>
                      <a:r>
                        <a:rPr lang="fr-FR" baseline="-25000" dirty="0" err="1" smtClean="0"/>
                        <a:t>e</a:t>
                      </a:r>
                      <a:r>
                        <a:rPr lang="fr-FR" baseline="0" dirty="0" smtClean="0"/>
                        <a:t> = 7 m/s                L = 1.5 m</a:t>
                      </a:r>
                    </a:p>
                    <a:p>
                      <a:r>
                        <a:rPr lang="fr-FR" baseline="0" dirty="0" smtClean="0"/>
                        <a:t>n = 1,33                    </a:t>
                      </a:r>
                      <a:r>
                        <a:rPr lang="fr-FR" baseline="0" dirty="0" err="1" smtClean="0"/>
                        <a:t>λ</a:t>
                      </a:r>
                      <a:r>
                        <a:rPr lang="fr-FR" baseline="0" dirty="0" smtClean="0"/>
                        <a:t> = 560 nm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Transformation de Galilée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Δp</a:t>
                      </a:r>
                      <a:r>
                        <a:rPr lang="fr-FR" baseline="-25000" dirty="0" err="1" smtClean="0"/>
                        <a:t>Fizeau</a:t>
                      </a:r>
                      <a:r>
                        <a:rPr lang="fr-FR" baseline="0" dirty="0" smtClean="0"/>
                        <a:t> = 0,23 franges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Δp</a:t>
                      </a:r>
                      <a:r>
                        <a:rPr lang="fr-FR" baseline="-25000" dirty="0" err="1" smtClean="0"/>
                        <a:t>Galilée</a:t>
                      </a:r>
                      <a:r>
                        <a:rPr lang="fr-FR" baseline="-25000" dirty="0" smtClean="0"/>
                        <a:t> </a:t>
                      </a:r>
                      <a:r>
                        <a:rPr lang="fr-FR" baseline="0" dirty="0" smtClean="0"/>
                        <a:t>= 0,46 franges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57200" y="3731818"/>
            <a:ext cx="800874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constate que : </a:t>
            </a:r>
            <a:r>
              <a:rPr lang="fr-FR" dirty="0" err="1" smtClean="0"/>
              <a:t>Δp</a:t>
            </a:r>
            <a:r>
              <a:rPr lang="fr-FR" baseline="-25000" dirty="0" err="1" smtClean="0"/>
              <a:t>Fizeau</a:t>
            </a:r>
            <a:r>
              <a:rPr lang="fr-FR" baseline="-25000" dirty="0" smtClean="0"/>
              <a:t> </a:t>
            </a:r>
            <a:r>
              <a:rPr lang="fr-FR" dirty="0" smtClean="0"/>
              <a:t>≈</a:t>
            </a:r>
            <a:r>
              <a:rPr lang="fr-FR" baseline="-25000" dirty="0"/>
              <a:t> </a:t>
            </a:r>
            <a:r>
              <a:rPr lang="fr-FR" dirty="0" smtClean="0"/>
              <a:t>(1-1/n</a:t>
            </a:r>
            <a:r>
              <a:rPr lang="fr-FR" baseline="30000" dirty="0" smtClean="0"/>
              <a:t>2</a:t>
            </a:r>
            <a:r>
              <a:rPr lang="fr-FR" dirty="0" smtClean="0"/>
              <a:t>) </a:t>
            </a:r>
            <a:r>
              <a:rPr lang="fr-FR" dirty="0" err="1" smtClean="0"/>
              <a:t>Δp</a:t>
            </a:r>
            <a:r>
              <a:rPr lang="fr-FR" baseline="-25000" dirty="0" err="1" smtClean="0"/>
              <a:t>Galilée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Interprétation à l’époque :</a:t>
            </a:r>
          </a:p>
          <a:p>
            <a:r>
              <a:rPr lang="fr-FR" dirty="0" smtClean="0"/>
              <a:t>Ce décalage entre théorie et expérience serait d</a:t>
            </a:r>
            <a:r>
              <a:rPr lang="fr-FR" dirty="0" smtClean="0"/>
              <a:t>û à la non prise en compte d’un coefficient de correction dû à l’entraînement partiel de l’éther (milieu hypothétique de propagation de la lumière) par la rotation de la Terre, interprétation qui sera mise en défaut par Einstein en 1905.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1314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759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Facteur relativiste d’entra</a:t>
            </a:r>
            <a:r>
              <a:rPr lang="fr-FR" sz="2800" dirty="0" smtClean="0"/>
              <a:t>înement</a:t>
            </a:r>
            <a:endParaRPr lang="fr-FR" sz="2800" dirty="0"/>
          </a:p>
        </p:txBody>
      </p:sp>
      <p:pic>
        <p:nvPicPr>
          <p:cNvPr id="4" name="Image 3" descr="WhatsApp Image 2022-06-15 at 16.23.49.jpe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363672" y="-40063"/>
            <a:ext cx="4444355" cy="685800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57200" y="561111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Si </a:t>
            </a:r>
            <a:r>
              <a:rPr lang="fr-FR" b="1" dirty="0" err="1" smtClean="0"/>
              <a:t>v</a:t>
            </a:r>
            <a:r>
              <a:rPr lang="fr-FR" b="1" baseline="-25000" dirty="0" err="1" smtClean="0"/>
              <a:t>e</a:t>
            </a:r>
            <a:r>
              <a:rPr lang="fr-FR" b="1" baseline="-25000" dirty="0" smtClean="0"/>
              <a:t> </a:t>
            </a:r>
            <a:r>
              <a:rPr lang="fr-FR" b="1" dirty="0" smtClean="0"/>
              <a:t>&lt;&lt; c </a:t>
            </a:r>
            <a:r>
              <a:rPr lang="fr-FR" dirty="0" smtClean="0"/>
              <a:t>:     </a:t>
            </a:r>
            <a:r>
              <a:rPr lang="fr-FR" dirty="0" err="1" smtClean="0"/>
              <a:t>γ</a:t>
            </a:r>
            <a:r>
              <a:rPr lang="fr-FR" baseline="-25000" dirty="0" err="1" smtClean="0"/>
              <a:t>e</a:t>
            </a:r>
            <a:r>
              <a:rPr lang="fr-FR" baseline="-25000" dirty="0" smtClean="0"/>
              <a:t> </a:t>
            </a:r>
            <a:r>
              <a:rPr lang="fr-FR" dirty="0" smtClean="0"/>
              <a:t>-&gt; 1</a:t>
            </a:r>
          </a:p>
          <a:p>
            <a:r>
              <a:rPr lang="fr-FR" dirty="0" smtClean="0"/>
              <a:t> </a:t>
            </a:r>
            <a:r>
              <a:rPr lang="fr-FR" baseline="-25000" dirty="0" smtClean="0"/>
              <a:t> 		</a:t>
            </a:r>
            <a:r>
              <a:rPr lang="fr-FR" dirty="0" smtClean="0"/>
              <a:t>     On retrouve alors la transformation de Galilée : </a:t>
            </a:r>
            <a:r>
              <a:rPr lang="fr-FR" dirty="0" err="1" smtClean="0"/>
              <a:t>t</a:t>
            </a:r>
            <a:r>
              <a:rPr lang="fr-FR" dirty="0" smtClean="0"/>
              <a:t> = t’ et x = x’ + </a:t>
            </a:r>
            <a:r>
              <a:rPr lang="fr-FR" dirty="0" err="1" smtClean="0"/>
              <a:t>v</a:t>
            </a:r>
            <a:r>
              <a:rPr lang="fr-FR" baseline="-25000" dirty="0" err="1" smtClean="0"/>
              <a:t>e</a:t>
            </a:r>
            <a:r>
              <a:rPr lang="fr-FR" dirty="0" err="1" smtClean="0"/>
              <a:t>t</a:t>
            </a:r>
            <a:r>
              <a:rPr lang="fr-FR" dirty="0" smtClean="0"/>
              <a:t>’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6133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9439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Retour sur les résultats de l’expérience de Fizeau</a:t>
            </a:r>
            <a:endParaRPr lang="fr-FR" sz="28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381854"/>
              </p:ext>
            </p:extLst>
          </p:nvPr>
        </p:nvGraphicFramePr>
        <p:xfrm>
          <a:off x="316817" y="2071235"/>
          <a:ext cx="8556743" cy="16341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04724"/>
                <a:gridCol w="2580064"/>
                <a:gridCol w="2671955"/>
              </a:tblGrid>
              <a:tr h="1237226">
                <a:tc>
                  <a:txBody>
                    <a:bodyPr/>
                    <a:lstStyle/>
                    <a:p>
                      <a:r>
                        <a:rPr lang="fr-FR" dirty="0" smtClean="0"/>
                        <a:t>Résultat</a:t>
                      </a:r>
                      <a:r>
                        <a:rPr lang="fr-FR" baseline="0" dirty="0" smtClean="0"/>
                        <a:t> expérimental avec :</a:t>
                      </a:r>
                    </a:p>
                    <a:p>
                      <a:r>
                        <a:rPr lang="fr-FR" baseline="0" dirty="0" err="1" smtClean="0"/>
                        <a:t>v</a:t>
                      </a:r>
                      <a:r>
                        <a:rPr lang="fr-FR" baseline="-25000" dirty="0" err="1" smtClean="0"/>
                        <a:t>e</a:t>
                      </a:r>
                      <a:r>
                        <a:rPr lang="fr-FR" baseline="0" dirty="0" smtClean="0"/>
                        <a:t> = 7 m/s                L = 1.5 m</a:t>
                      </a:r>
                    </a:p>
                    <a:p>
                      <a:r>
                        <a:rPr lang="fr-FR" baseline="0" dirty="0" smtClean="0"/>
                        <a:t>n = 1,33                    </a:t>
                      </a:r>
                      <a:r>
                        <a:rPr lang="fr-FR" baseline="0" dirty="0" err="1" smtClean="0"/>
                        <a:t>λ</a:t>
                      </a:r>
                      <a:r>
                        <a:rPr lang="fr-FR" baseline="0" dirty="0" smtClean="0"/>
                        <a:t> = 560 nm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Transformation de Galilée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Transformation</a:t>
                      </a:r>
                      <a:r>
                        <a:rPr lang="fr-FR" baseline="0" dirty="0" smtClean="0"/>
                        <a:t> de Lorentz</a:t>
                      </a:r>
                      <a:endParaRPr lang="fr-FR" dirty="0"/>
                    </a:p>
                  </a:txBody>
                  <a:tcPr/>
                </a:tc>
              </a:tr>
              <a:tr h="396913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Δp</a:t>
                      </a:r>
                      <a:r>
                        <a:rPr lang="fr-FR" baseline="-25000" dirty="0" err="1" smtClean="0"/>
                        <a:t>Fizeau</a:t>
                      </a:r>
                      <a:r>
                        <a:rPr lang="fr-FR" baseline="0" dirty="0" smtClean="0"/>
                        <a:t> = 0,23 franges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Δp</a:t>
                      </a:r>
                      <a:r>
                        <a:rPr lang="fr-FR" baseline="-25000" dirty="0" err="1" smtClean="0"/>
                        <a:t>Galilée</a:t>
                      </a:r>
                      <a:r>
                        <a:rPr lang="fr-FR" baseline="-25000" dirty="0" smtClean="0"/>
                        <a:t> </a:t>
                      </a:r>
                      <a:r>
                        <a:rPr lang="fr-FR" baseline="0" dirty="0" smtClean="0"/>
                        <a:t>= 0,46 franges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Δp</a:t>
                      </a:r>
                      <a:r>
                        <a:rPr lang="fr-FR" baseline="-25000" dirty="0" err="1" smtClean="0"/>
                        <a:t>Lorentz</a:t>
                      </a:r>
                      <a:r>
                        <a:rPr lang="fr-FR" baseline="-25000" dirty="0" smtClean="0"/>
                        <a:t> </a:t>
                      </a:r>
                      <a:r>
                        <a:rPr lang="fr-FR" baseline="0" dirty="0" smtClean="0"/>
                        <a:t>= 0,2 franges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880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5119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Mise en évidence expérimentale de la dilatation des durées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457200" y="1520951"/>
            <a:ext cx="6302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Expérience au CERN en 1976 sur la durée de vie des muons :</a:t>
            </a:r>
            <a:endParaRPr lang="fr-FR" dirty="0"/>
          </a:p>
        </p:txBody>
      </p:sp>
      <p:pic>
        <p:nvPicPr>
          <p:cNvPr id="5" name="Image 4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573" y="2513788"/>
            <a:ext cx="3816100" cy="237834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57200" y="2445308"/>
            <a:ext cx="407364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 smtClean="0"/>
              <a:t>Production d’un faisceau de muons μ</a:t>
            </a:r>
            <a:r>
              <a:rPr lang="fr-FR" baseline="30000" dirty="0" smtClean="0"/>
              <a:t>- </a:t>
            </a:r>
            <a:r>
              <a:rPr lang="fr-FR" dirty="0" smtClean="0"/>
              <a:t>à une vitesse de 0,9994c (</a:t>
            </a:r>
            <a:r>
              <a:rPr lang="fr-FR" dirty="0" err="1" smtClean="0"/>
              <a:t>γ</a:t>
            </a:r>
            <a:r>
              <a:rPr lang="fr-FR" baseline="-25000" dirty="0" err="1" smtClean="0"/>
              <a:t>e</a:t>
            </a:r>
            <a:r>
              <a:rPr lang="fr-FR" baseline="-25000" dirty="0" smtClean="0"/>
              <a:t> </a:t>
            </a:r>
            <a:r>
              <a:rPr lang="fr-FR" dirty="0" smtClean="0"/>
              <a:t>= 29) 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Ceux-ci sont injectés dans un grand anneau de stockage où ils sont confinés par des aimants puissants 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Les muons y circulent jusqu’à leur désintégration :</a:t>
            </a:r>
          </a:p>
          <a:p>
            <a:pPr lvl="2"/>
            <a:r>
              <a:rPr lang="fr-FR" dirty="0" smtClean="0"/>
              <a:t>μ</a:t>
            </a:r>
            <a:r>
              <a:rPr lang="fr-FR" baseline="30000" dirty="0" smtClean="0"/>
              <a:t>-  </a:t>
            </a:r>
            <a:r>
              <a:rPr lang="fr-FR" dirty="0" smtClean="0"/>
              <a:t>-&gt; e</a:t>
            </a:r>
            <a:r>
              <a:rPr lang="fr-FR" baseline="30000" dirty="0" smtClean="0"/>
              <a:t>-</a:t>
            </a:r>
            <a:r>
              <a:rPr lang="fr-FR" dirty="0" smtClean="0"/>
              <a:t> + </a:t>
            </a:r>
            <a:r>
              <a:rPr lang="fr-FR" dirty="0" err="1" smtClean="0"/>
              <a:t>ν</a:t>
            </a:r>
            <a:r>
              <a:rPr lang="fr-FR" baseline="-25000" dirty="0" err="1" smtClean="0"/>
              <a:t>μ</a:t>
            </a:r>
            <a:r>
              <a:rPr lang="fr-FR" dirty="0" smtClean="0"/>
              <a:t> + </a:t>
            </a:r>
            <a:r>
              <a:rPr lang="fr-FR" u="sng" dirty="0" err="1" smtClean="0"/>
              <a:t>ν</a:t>
            </a:r>
            <a:r>
              <a:rPr lang="fr-FR" u="sng" baseline="-25000" dirty="0" err="1" smtClean="0"/>
              <a:t>e</a:t>
            </a:r>
            <a:endParaRPr lang="fr-FR" u="sng" baseline="-25000" dirty="0" smtClean="0"/>
          </a:p>
          <a:p>
            <a:pPr lvl="2"/>
            <a:endParaRPr lang="fr-FR" u="sng" baseline="-25000" dirty="0"/>
          </a:p>
          <a:p>
            <a:pPr lvl="2"/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95751" y="5215297"/>
            <a:ext cx="77918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Durée de vie propre d’un muon </a:t>
            </a:r>
            <a:r>
              <a:rPr lang="fr-FR" dirty="0" smtClean="0"/>
              <a:t>μ</a:t>
            </a:r>
            <a:r>
              <a:rPr lang="fr-FR" baseline="30000" dirty="0" smtClean="0"/>
              <a:t>-  </a:t>
            </a:r>
            <a:r>
              <a:rPr lang="fr-FR" dirty="0" smtClean="0"/>
              <a:t>: 2,2*10</a:t>
            </a:r>
            <a:r>
              <a:rPr lang="fr-FR" baseline="30000" dirty="0" smtClean="0"/>
              <a:t>-6</a:t>
            </a:r>
            <a:r>
              <a:rPr lang="fr-FR" dirty="0" smtClean="0"/>
              <a:t>s soit 14  tours de l’anneau de stockage. </a:t>
            </a:r>
          </a:p>
          <a:p>
            <a:r>
              <a:rPr lang="fr-FR" dirty="0" smtClean="0"/>
              <a:t>La plupart d’entre eux réalisent 400 tours de l’anneau de stockage ce qui correspond à 29 fois leur dans de vie dans leur référentiel propre.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9254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356</Words>
  <Application>Microsoft Macintosh PowerPoint</Application>
  <PresentationFormat>Présentation à l'écran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Insuffisance de la relativité galiléenne, relativité restreinte</vt:lpstr>
      <vt:lpstr>Prérequis</vt:lpstr>
      <vt:lpstr>Présentation PowerPoint</vt:lpstr>
      <vt:lpstr>Rappels : transformation de Galilée</vt:lpstr>
      <vt:lpstr>Expérience de Fizeau</vt:lpstr>
      <vt:lpstr>Résultats de l’expérience de Fizeau</vt:lpstr>
      <vt:lpstr>Facteur relativiste d’entraînement</vt:lpstr>
      <vt:lpstr>Retour sur les résultats de l’expérience de Fizeau</vt:lpstr>
      <vt:lpstr>Mise en évidence expérimentale de la dilatation des durées</vt:lpstr>
      <vt:lpstr>Bibliographie des images</vt:lpstr>
    </vt:vector>
  </TitlesOfParts>
  <Company>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Insuffisance de la relativité galiléenne, relativité restreinte</dc:title>
  <dc:creator>BRAVO S</dc:creator>
  <cp:lastModifiedBy>BRAVO S</cp:lastModifiedBy>
  <cp:revision>13</cp:revision>
  <dcterms:created xsi:type="dcterms:W3CDTF">2022-06-15T13:02:50Z</dcterms:created>
  <dcterms:modified xsi:type="dcterms:W3CDTF">2022-06-15T15:02:11Z</dcterms:modified>
</cp:coreProperties>
</file>