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dp" ContentType="image/vnd.ms-photo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771E-8A97-5447-8E2E-D814545C0AD6}" type="datetimeFigureOut">
              <a:rPr lang="fr-FR" smtClean="0"/>
              <a:t>11/04/22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E2-EFAE-9C47-BF6C-25777BBEA39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112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771E-8A97-5447-8E2E-D814545C0AD6}" type="datetimeFigureOut">
              <a:rPr lang="fr-FR" smtClean="0"/>
              <a:t>11/04/22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E2-EFAE-9C47-BF6C-25777BBEA39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395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771E-8A97-5447-8E2E-D814545C0AD6}" type="datetimeFigureOut">
              <a:rPr lang="fr-FR" smtClean="0"/>
              <a:t>11/04/22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E2-EFAE-9C47-BF6C-25777BBEA39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40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771E-8A97-5447-8E2E-D814545C0AD6}" type="datetimeFigureOut">
              <a:rPr lang="fr-FR" smtClean="0"/>
              <a:t>11/04/22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E2-EFAE-9C47-BF6C-25777BBEA39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26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771E-8A97-5447-8E2E-D814545C0AD6}" type="datetimeFigureOut">
              <a:rPr lang="fr-FR" smtClean="0"/>
              <a:t>11/04/22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E2-EFAE-9C47-BF6C-25777BBEA39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246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771E-8A97-5447-8E2E-D814545C0AD6}" type="datetimeFigureOut">
              <a:rPr lang="fr-FR" smtClean="0"/>
              <a:t>11/04/22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E2-EFAE-9C47-BF6C-25777BBEA39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759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771E-8A97-5447-8E2E-D814545C0AD6}" type="datetimeFigureOut">
              <a:rPr lang="fr-FR" smtClean="0"/>
              <a:t>11/04/22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E2-EFAE-9C47-BF6C-25777BBEA39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21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771E-8A97-5447-8E2E-D814545C0AD6}" type="datetimeFigureOut">
              <a:rPr lang="fr-FR" smtClean="0"/>
              <a:t>11/04/22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E2-EFAE-9C47-BF6C-25777BBEA39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909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771E-8A97-5447-8E2E-D814545C0AD6}" type="datetimeFigureOut">
              <a:rPr lang="fr-FR" smtClean="0"/>
              <a:t>11/04/22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E2-EFAE-9C47-BF6C-25777BBEA39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20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771E-8A97-5447-8E2E-D814545C0AD6}" type="datetimeFigureOut">
              <a:rPr lang="fr-FR" smtClean="0"/>
              <a:t>11/04/22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E2-EFAE-9C47-BF6C-25777BBEA39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24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771E-8A97-5447-8E2E-D814545C0AD6}" type="datetimeFigureOut">
              <a:rPr lang="fr-FR" smtClean="0"/>
              <a:t>11/04/22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89E2-EFAE-9C47-BF6C-25777BBEA39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11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9771E-8A97-5447-8E2E-D814545C0AD6}" type="datetimeFigureOut">
              <a:rPr lang="fr-FR" smtClean="0"/>
              <a:t>11/04/22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289E2-EFAE-9C47-BF6C-25777BBEA39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27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jpeg"/><Relationship Id="rId5" Type="http://schemas.microsoft.com/office/2007/relationships/hdphoto" Target="../media/hdphoto2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Relationship Id="rId3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Non linéarités, applications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: L3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40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Prérequis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Systèmes linéaires, invariant temporels</a:t>
            </a:r>
          </a:p>
          <a:p>
            <a:r>
              <a:rPr lang="fr-FR" dirty="0" smtClean="0"/>
              <a:t>Portrait de phase ?</a:t>
            </a:r>
          </a:p>
          <a:p>
            <a:r>
              <a:rPr lang="fr-FR" dirty="0" smtClean="0"/>
              <a:t>Quadrip</a:t>
            </a:r>
            <a:r>
              <a:rPr lang="fr-FR" dirty="0" smtClean="0"/>
              <a:t>ôle</a:t>
            </a:r>
          </a:p>
          <a:p>
            <a:r>
              <a:rPr lang="fr-FR" dirty="0" smtClean="0"/>
              <a:t>Filtre actif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3063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03_new_wav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992578" cy="3933325"/>
          </a:xfrm>
          <a:prstGeom prst="rect">
            <a:avLst/>
          </a:prstGeom>
        </p:spPr>
      </p:pic>
      <p:pic>
        <p:nvPicPr>
          <p:cNvPr id="4" name="Image 3" descr="pendule-avec-capteur-de-deplacement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117" y="-175191"/>
            <a:ext cx="2375883" cy="4613365"/>
          </a:xfrm>
          <a:prstGeom prst="rect">
            <a:avLst/>
          </a:prstGeom>
        </p:spPr>
      </p:pic>
      <p:pic>
        <p:nvPicPr>
          <p:cNvPr id="6" name="Image 5" descr="DhT6JItcxZyuVcfsdDIIWeKIbcrQburxhz83DrRg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117" y="4171925"/>
            <a:ext cx="2405079" cy="316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625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apture d’écran 2022-04-11 à 11.14.01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655" y="3465366"/>
            <a:ext cx="2757230" cy="71927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Portrait de phase 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248171" y="1417638"/>
            <a:ext cx="864218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 portrait de phase est un outil permettant d’étudier les non-linéarités qui consiste à tracer les trajectoires dans le plan (X, X’).</a:t>
            </a:r>
          </a:p>
          <a:p>
            <a:pPr algn="just"/>
            <a:r>
              <a:rPr lang="fr-FR" dirty="0" smtClean="0"/>
              <a:t>Les trajectoires dans l’espace des phases sont appelées orbites : </a:t>
            </a:r>
            <a:r>
              <a:rPr lang="fr-FR" b="1" dirty="0" smtClean="0"/>
              <a:t>orbites ouvertes </a:t>
            </a:r>
            <a:r>
              <a:rPr lang="fr-FR" dirty="0" smtClean="0"/>
              <a:t>(trajectoire non stationnaire et non périodique), </a:t>
            </a:r>
            <a:r>
              <a:rPr lang="fr-FR" b="1" dirty="0" smtClean="0"/>
              <a:t>orbites fermées </a:t>
            </a:r>
            <a:r>
              <a:rPr lang="fr-FR" dirty="0" smtClean="0"/>
              <a:t>(trajectoires périodiques) et </a:t>
            </a:r>
            <a:r>
              <a:rPr lang="fr-FR" b="1" dirty="0" smtClean="0"/>
              <a:t>points fixes </a:t>
            </a:r>
            <a:r>
              <a:rPr lang="fr-FR" dirty="0" smtClean="0"/>
              <a:t>(X’ = 0).</a:t>
            </a:r>
          </a:p>
          <a:p>
            <a:pPr algn="just"/>
            <a:endParaRPr lang="fr-FR" dirty="0" smtClean="0"/>
          </a:p>
          <a:p>
            <a:pPr algn="just"/>
            <a:endParaRPr lang="fr-FR" dirty="0"/>
          </a:p>
          <a:p>
            <a:pPr marL="285750" indent="-285750" algn="just">
              <a:buFont typeface="Arial"/>
              <a:buChar char="•"/>
            </a:pPr>
            <a:r>
              <a:rPr lang="fr-FR" b="1" dirty="0" smtClean="0"/>
              <a:t>Cas du pendule pesant : </a:t>
            </a:r>
          </a:p>
          <a:p>
            <a:pPr algn="just"/>
            <a:r>
              <a:rPr lang="fr-FR" dirty="0" smtClean="0"/>
              <a:t>On intègre l’équation différentielle du pendule pesant : 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Ce qui est l’équation implicite du mouvement dans le plan de phase (</a:t>
            </a:r>
            <a:r>
              <a:rPr lang="fr-FR" dirty="0" err="1" smtClean="0"/>
              <a:t>θ</a:t>
            </a:r>
            <a:r>
              <a:rPr lang="fr-FR" dirty="0" smtClean="0"/>
              <a:t>, </a:t>
            </a:r>
            <a:r>
              <a:rPr lang="fr-FR" dirty="0" err="1" smtClean="0"/>
              <a:t>θ</a:t>
            </a:r>
            <a:r>
              <a:rPr lang="fr-FR" dirty="0" smtClean="0"/>
              <a:t>’) du pendule. La constante représente l’énergie de la trajectoire.</a:t>
            </a:r>
          </a:p>
          <a:p>
            <a:pPr algn="just"/>
            <a:r>
              <a:rPr lang="fr-FR" dirty="0" smtClean="0"/>
              <a:t>Aux petits angles cette équation devient :</a:t>
            </a:r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Ce qui décrit la trajectoire d’une ellipse.</a:t>
            </a:r>
            <a:endParaRPr lang="fr-FR" dirty="0"/>
          </a:p>
        </p:txBody>
      </p:sp>
      <p:pic>
        <p:nvPicPr>
          <p:cNvPr id="6" name="Image 5" descr="Capture d’écran 2022-04-11 à 11.19.57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711" y="5010425"/>
            <a:ext cx="1756056" cy="65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098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PenduleEspaceDesPhas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5180" y="-87594"/>
            <a:ext cx="9445089" cy="575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324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Diagramme vierge (2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58" y="1172372"/>
            <a:ext cx="5216057" cy="2537541"/>
          </a:xfrm>
          <a:prstGeom prst="rect">
            <a:avLst/>
          </a:prstGeom>
        </p:spPr>
      </p:pic>
      <p:pic>
        <p:nvPicPr>
          <p:cNvPr id="6" name="Image 5" descr="Capture d’écran 2022-04-11 à 11.44.1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35" y="4335980"/>
            <a:ext cx="3393076" cy="243442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dirty="0" smtClean="0"/>
              <a:t>ALI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350359" y="972814"/>
            <a:ext cx="8612987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Amplificateur réel :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r>
              <a:rPr lang="fr-FR" b="1" dirty="0" smtClean="0"/>
              <a:t>Amplificateur idéal :</a:t>
            </a:r>
          </a:p>
          <a:p>
            <a:r>
              <a:rPr lang="fr-FR" dirty="0" smtClean="0"/>
              <a:t>En pratique A0 est très grand (10</a:t>
            </a:r>
            <a:r>
              <a:rPr lang="fr-FR" baseline="30000" dirty="0" smtClean="0"/>
              <a:t>5</a:t>
            </a:r>
            <a:r>
              <a:rPr lang="fr-FR" dirty="0" smtClean="0"/>
              <a:t>) d’où la caractéristique idéalisée :</a:t>
            </a:r>
          </a:p>
          <a:p>
            <a:endParaRPr lang="fr-FR" dirty="0" smtClean="0"/>
          </a:p>
          <a:p>
            <a:r>
              <a:rPr lang="fr-FR" dirty="0" smtClean="0"/>
              <a:t>										</a:t>
            </a:r>
            <a:r>
              <a:rPr lang="fr-FR" dirty="0" err="1" smtClean="0"/>
              <a:t>Vd</a:t>
            </a:r>
            <a:r>
              <a:rPr lang="fr-FR" dirty="0" smtClean="0"/>
              <a:t> &gt; 0 : s = +</a:t>
            </a:r>
            <a:r>
              <a:rPr lang="fr-FR" dirty="0" err="1" smtClean="0"/>
              <a:t>Vsat</a:t>
            </a:r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									</a:t>
            </a:r>
            <a:r>
              <a:rPr lang="fr-FR" dirty="0" err="1" smtClean="0"/>
              <a:t>Vd</a:t>
            </a:r>
            <a:r>
              <a:rPr lang="fr-FR" dirty="0" smtClean="0"/>
              <a:t> = 0 : régime linéaire</a:t>
            </a:r>
            <a:endParaRPr lang="fr-FR" dirty="0"/>
          </a:p>
          <a:p>
            <a:r>
              <a:rPr lang="fr-FR" dirty="0" smtClean="0"/>
              <a:t>										</a:t>
            </a:r>
            <a:r>
              <a:rPr lang="fr-FR" dirty="0" err="1" smtClean="0"/>
              <a:t>Vd</a:t>
            </a:r>
            <a:r>
              <a:rPr lang="fr-FR" dirty="0" smtClean="0"/>
              <a:t> &lt; 0 : s = - </a:t>
            </a:r>
            <a:r>
              <a:rPr lang="fr-FR" dirty="0" err="1" smtClean="0"/>
              <a:t>Vsat</a:t>
            </a:r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									</a:t>
            </a:r>
            <a:r>
              <a:rPr lang="fr-FR" b="1" dirty="0" smtClean="0"/>
              <a:t>Hypothèses de l’ALI idéal :</a:t>
            </a:r>
          </a:p>
          <a:p>
            <a:r>
              <a:rPr lang="fr-FR" b="1" dirty="0"/>
              <a:t>	</a:t>
            </a:r>
            <a:r>
              <a:rPr lang="fr-FR" b="1" dirty="0" smtClean="0"/>
              <a:t>									</a:t>
            </a:r>
            <a:r>
              <a:rPr lang="fr-FR" dirty="0" smtClean="0"/>
              <a:t>Le gain A0 est infini, l’impédance d’entrée										est infinie, l’impédance de sortie est nulle,</a:t>
            </a:r>
            <a:endParaRPr lang="fr-FR" b="1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/>
              <a:t>	</a:t>
            </a:r>
            <a:r>
              <a:rPr lang="fr-FR" dirty="0" smtClean="0"/>
              <a:t>									la bande passante est </a:t>
            </a:r>
            <a:r>
              <a:rPr lang="fr-FR" dirty="0" err="1" smtClean="0"/>
              <a:t>inifine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7" name="Image 6" descr="Capture d’écran 2022-04-11 à 11.31.34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415" y="1090793"/>
            <a:ext cx="2842196" cy="238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876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Comparateur simple</a:t>
            </a:r>
            <a:endParaRPr lang="fr-FR" sz="3200" dirty="0"/>
          </a:p>
        </p:txBody>
      </p:sp>
      <p:pic>
        <p:nvPicPr>
          <p:cNvPr id="4" name="Image 3" descr="1_comparateur_simple_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9548" y="1417638"/>
            <a:ext cx="5080000" cy="4102100"/>
          </a:xfrm>
          <a:prstGeom prst="rect">
            <a:avLst/>
          </a:prstGeom>
        </p:spPr>
      </p:pic>
      <p:pic>
        <p:nvPicPr>
          <p:cNvPr id="5" name="Image 4" descr="1_comparateur_simple_4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548" y="1438172"/>
            <a:ext cx="5080000" cy="410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873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Pendule pesant : </a:t>
            </a:r>
            <a:r>
              <a:rPr lang="fr-FR" dirty="0" err="1" smtClean="0"/>
              <a:t>sonodis.fr</a:t>
            </a:r>
            <a:endParaRPr lang="fr-FR" dirty="0" smtClean="0"/>
          </a:p>
          <a:p>
            <a:r>
              <a:rPr lang="fr-FR" dirty="0" smtClean="0"/>
              <a:t>Pendule double : EPFL</a:t>
            </a:r>
          </a:p>
          <a:p>
            <a:r>
              <a:rPr lang="fr-FR" dirty="0" smtClean="0"/>
              <a:t>Double trou noir : national </a:t>
            </a:r>
            <a:r>
              <a:rPr lang="fr-FR" dirty="0" err="1" smtClean="0"/>
              <a:t>geographic</a:t>
            </a:r>
            <a:endParaRPr lang="fr-FR" dirty="0" smtClean="0"/>
          </a:p>
          <a:p>
            <a:r>
              <a:rPr lang="fr-FR" dirty="0" smtClean="0"/>
              <a:t>Espace des phases pendule : </a:t>
            </a:r>
            <a:r>
              <a:rPr lang="fr-FR" dirty="0" err="1" smtClean="0"/>
              <a:t>wikipédia</a:t>
            </a:r>
            <a:endParaRPr lang="fr-FR" dirty="0" smtClean="0"/>
          </a:p>
          <a:p>
            <a:r>
              <a:rPr lang="fr-FR" dirty="0" smtClean="0"/>
              <a:t>Comparateur simple : </a:t>
            </a:r>
            <a:r>
              <a:rPr lang="fr-FR" dirty="0" err="1" smtClean="0"/>
              <a:t>electronique.aop.free.fr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4443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194</Words>
  <Application>Microsoft Macintosh PowerPoint</Application>
  <PresentationFormat>Présentation à l'écran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Non linéarités, applications</vt:lpstr>
      <vt:lpstr>Prérequis</vt:lpstr>
      <vt:lpstr>Présentation PowerPoint</vt:lpstr>
      <vt:lpstr>Portrait de phase </vt:lpstr>
      <vt:lpstr>Présentation PowerPoint</vt:lpstr>
      <vt:lpstr>ALI</vt:lpstr>
      <vt:lpstr>Comparateur simple</vt:lpstr>
      <vt:lpstr>Bibliographie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 linéarités, applications</dc:title>
  <dc:creator>BRAVO S</dc:creator>
  <cp:lastModifiedBy>BRAVO S</cp:lastModifiedBy>
  <cp:revision>19</cp:revision>
  <dcterms:created xsi:type="dcterms:W3CDTF">2022-04-10T16:51:56Z</dcterms:created>
  <dcterms:modified xsi:type="dcterms:W3CDTF">2022-04-11T10:38:26Z</dcterms:modified>
</cp:coreProperties>
</file>