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59" r:id="rId16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5" d="100"/>
          <a:sy n="95" d="100"/>
        </p:scale>
        <p:origin x="-120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9F8C9-0678-8A4C-AC74-552BED5AC195}" type="datetimeFigureOut">
              <a:rPr lang="fr-FR" smtClean="0"/>
              <a:t>18/04/22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1A39A-7228-9241-9345-8D6A2CF9028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0684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9F8C9-0678-8A4C-AC74-552BED5AC195}" type="datetimeFigureOut">
              <a:rPr lang="fr-FR" smtClean="0"/>
              <a:t>18/04/22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1A39A-7228-9241-9345-8D6A2CF9028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0792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9F8C9-0678-8A4C-AC74-552BED5AC195}" type="datetimeFigureOut">
              <a:rPr lang="fr-FR" smtClean="0"/>
              <a:t>18/04/22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1A39A-7228-9241-9345-8D6A2CF9028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0943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9F8C9-0678-8A4C-AC74-552BED5AC195}" type="datetimeFigureOut">
              <a:rPr lang="fr-FR" smtClean="0"/>
              <a:t>18/04/22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1A39A-7228-9241-9345-8D6A2CF9028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7900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9F8C9-0678-8A4C-AC74-552BED5AC195}" type="datetimeFigureOut">
              <a:rPr lang="fr-FR" smtClean="0"/>
              <a:t>18/04/22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1A39A-7228-9241-9345-8D6A2CF9028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1351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9F8C9-0678-8A4C-AC74-552BED5AC195}" type="datetimeFigureOut">
              <a:rPr lang="fr-FR" smtClean="0"/>
              <a:t>18/04/22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1A39A-7228-9241-9345-8D6A2CF9028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570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9F8C9-0678-8A4C-AC74-552BED5AC195}" type="datetimeFigureOut">
              <a:rPr lang="fr-FR" smtClean="0"/>
              <a:t>18/04/22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1A39A-7228-9241-9345-8D6A2CF9028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1367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9F8C9-0678-8A4C-AC74-552BED5AC195}" type="datetimeFigureOut">
              <a:rPr lang="fr-FR" smtClean="0"/>
              <a:t>18/04/22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1A39A-7228-9241-9345-8D6A2CF9028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7154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9F8C9-0678-8A4C-AC74-552BED5AC195}" type="datetimeFigureOut">
              <a:rPr lang="fr-FR" smtClean="0"/>
              <a:t>18/04/22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1A39A-7228-9241-9345-8D6A2CF9028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6071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9F8C9-0678-8A4C-AC74-552BED5AC195}" type="datetimeFigureOut">
              <a:rPr lang="fr-FR" smtClean="0"/>
              <a:t>18/04/22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1A39A-7228-9241-9345-8D6A2CF9028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6436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9F8C9-0678-8A4C-AC74-552BED5AC195}" type="datetimeFigureOut">
              <a:rPr lang="fr-FR" smtClean="0"/>
              <a:t>18/04/22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1A39A-7228-9241-9345-8D6A2CF9028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373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D9F8C9-0678-8A4C-AC74-552BED5AC195}" type="datetimeFigureOut">
              <a:rPr lang="fr-FR" smtClean="0"/>
              <a:t>18/04/22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1A39A-7228-9241-9345-8D6A2CF9028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2650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Effet de serre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Niveau : L2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666472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Capture d’écran 2022-04-15 à 20.21.0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42" y="1040063"/>
            <a:ext cx="8255000" cy="447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6777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67895" y="254000"/>
            <a:ext cx="81280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Gaz à effet de serre :</a:t>
            </a:r>
          </a:p>
          <a:p>
            <a:endParaRPr lang="fr-FR" sz="2000" b="1" dirty="0"/>
          </a:p>
          <a:p>
            <a:r>
              <a:rPr lang="fr-FR" dirty="0" smtClean="0"/>
              <a:t>Un gaz à effet de serre est un gaz dont les molécules sont susceptibles d’absorber une partie du rayonnement infrarouge qu’il reçoit de la Terre. </a:t>
            </a:r>
            <a:endParaRPr lang="fr-FR" dirty="0"/>
          </a:p>
        </p:txBody>
      </p:sp>
      <p:pic>
        <p:nvPicPr>
          <p:cNvPr id="5" name="Image 4" descr="Capture d’écran 2022-04-15 à 20.54.5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421" y="1657699"/>
            <a:ext cx="5396006" cy="2037013"/>
          </a:xfrm>
          <a:prstGeom prst="rect">
            <a:avLst/>
          </a:prstGeom>
        </p:spPr>
      </p:pic>
      <p:pic>
        <p:nvPicPr>
          <p:cNvPr id="6" name="Image 5" descr="Capture d’écran 2022-04-15 à 20.55.5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251" y="3930315"/>
            <a:ext cx="6240801" cy="2713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1780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Capture d’écran 2022-04-15 à 21.10.1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685" y="3450919"/>
            <a:ext cx="4164932" cy="3228277"/>
          </a:xfrm>
          <a:prstGeom prst="rect">
            <a:avLst/>
          </a:prstGeom>
        </p:spPr>
      </p:pic>
      <p:pic>
        <p:nvPicPr>
          <p:cNvPr id="5" name="Image 4" descr="Capture d’écran 2022-04-15 à 21.12.0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79" y="0"/>
            <a:ext cx="7747668" cy="356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452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Capture d’écran 2022-04-18 à 09.56.0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809" y="1097537"/>
            <a:ext cx="4267200" cy="3098800"/>
          </a:xfrm>
          <a:prstGeom prst="rect">
            <a:avLst/>
          </a:prstGeom>
        </p:spPr>
      </p:pic>
      <p:pic>
        <p:nvPicPr>
          <p:cNvPr id="5" name="Image 4" descr="Capture d’écran 2022-04-18 à 09.56.2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48" y="4474402"/>
            <a:ext cx="8610600" cy="187960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441158" y="347579"/>
            <a:ext cx="51468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Altitude d’émission</a:t>
            </a:r>
            <a:endParaRPr lang="fr-FR" sz="2000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441158" y="1671053"/>
            <a:ext cx="215765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Ici on ne considère que le rayonnement émis dans la direction de l’espace, bien entendu il y a émission dans toutes les directions de l’espace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796469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Capture d’écran 2022-04-18 à 10.20.1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921752"/>
            <a:ext cx="8636000" cy="505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3037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Bibliographie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smtClean="0"/>
              <a:t>Introduction : </a:t>
            </a:r>
            <a:r>
              <a:rPr lang="fr-FR" dirty="0" err="1" smtClean="0"/>
              <a:t>ipcc</a:t>
            </a:r>
            <a:endParaRPr lang="fr-FR" dirty="0" smtClean="0"/>
          </a:p>
          <a:p>
            <a:r>
              <a:rPr lang="fr-FR" dirty="0" smtClean="0"/>
              <a:t>Spectre du fond diffus cosmologique : </a:t>
            </a:r>
            <a:r>
              <a:rPr lang="fr-FR" dirty="0" err="1" smtClean="0"/>
              <a:t>wikipédia</a:t>
            </a:r>
            <a:endParaRPr lang="fr-FR" dirty="0" smtClean="0"/>
          </a:p>
          <a:p>
            <a:r>
              <a:rPr lang="fr-FR" dirty="0" smtClean="0"/>
              <a:t>Fond diffus cosmologique : </a:t>
            </a:r>
            <a:r>
              <a:rPr lang="fr-FR" dirty="0" err="1" smtClean="0"/>
              <a:t>wikipédia</a:t>
            </a:r>
            <a:endParaRPr lang="fr-FR" dirty="0" smtClean="0"/>
          </a:p>
          <a:p>
            <a:r>
              <a:rPr lang="fr-FR" dirty="0" smtClean="0"/>
              <a:t>Loi de Planck : </a:t>
            </a:r>
            <a:r>
              <a:rPr lang="fr-FR" dirty="0" err="1" smtClean="0"/>
              <a:t>wikipédia</a:t>
            </a:r>
            <a:endParaRPr lang="fr-FR" dirty="0" smtClean="0"/>
          </a:p>
          <a:p>
            <a:r>
              <a:rPr lang="fr-FR" dirty="0" smtClean="0"/>
              <a:t>Spectre rayonnement solaire : </a:t>
            </a:r>
            <a:r>
              <a:rPr lang="fr-FR" dirty="0" err="1" smtClean="0"/>
              <a:t>wikipédia</a:t>
            </a:r>
            <a:endParaRPr lang="fr-FR" dirty="0" smtClean="0"/>
          </a:p>
          <a:p>
            <a:r>
              <a:rPr lang="fr-FR" dirty="0" smtClean="0"/>
              <a:t>Carte </a:t>
            </a:r>
            <a:r>
              <a:rPr lang="fr-FR" dirty="0" err="1" smtClean="0"/>
              <a:t>albedo</a:t>
            </a:r>
            <a:r>
              <a:rPr lang="fr-FR" dirty="0" smtClean="0"/>
              <a:t> : </a:t>
            </a:r>
            <a:r>
              <a:rPr lang="fr-FR" dirty="0" err="1" smtClean="0"/>
              <a:t>wikipédia</a:t>
            </a:r>
            <a:endParaRPr lang="fr-FR" dirty="0" smtClean="0"/>
          </a:p>
          <a:p>
            <a:r>
              <a:rPr lang="fr-FR" dirty="0" smtClean="0"/>
              <a:t>Rayonnement solaire + terre : article de Jean-Louis Dufresne et Jacques </a:t>
            </a:r>
            <a:r>
              <a:rPr lang="fr-FR" dirty="0" err="1" smtClean="0"/>
              <a:t>Treiner</a:t>
            </a:r>
            <a:endParaRPr lang="fr-FR" dirty="0" smtClean="0"/>
          </a:p>
          <a:p>
            <a:r>
              <a:rPr lang="fr-FR" dirty="0" smtClean="0"/>
              <a:t>Proportions gaz à effet de serre : </a:t>
            </a:r>
            <a:r>
              <a:rPr lang="fr-FR" dirty="0"/>
              <a:t>article de Jean-Louis Dufresne et Jacques </a:t>
            </a:r>
            <a:r>
              <a:rPr lang="fr-FR" dirty="0" err="1"/>
              <a:t>Treiner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15887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Prérequis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2906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Capture d’écran 2022-04-15 à 14.41.08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31" r="53265"/>
          <a:stretch/>
        </p:blipFill>
        <p:spPr>
          <a:xfrm>
            <a:off x="668421" y="294104"/>
            <a:ext cx="3703053" cy="3712643"/>
          </a:xfrm>
          <a:prstGeom prst="rect">
            <a:avLst/>
          </a:prstGeom>
        </p:spPr>
      </p:pic>
      <p:pic>
        <p:nvPicPr>
          <p:cNvPr id="6" name="Image 5" descr="Capture d’écran 2022-04-15 à 14.44.59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15" t="4508"/>
          <a:stretch/>
        </p:blipFill>
        <p:spPr>
          <a:xfrm>
            <a:off x="4638842" y="467894"/>
            <a:ext cx="4505158" cy="5748421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668421" y="4612105"/>
            <a:ext cx="350252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Effet de serre :</a:t>
            </a:r>
          </a:p>
          <a:p>
            <a:r>
              <a:rPr lang="fr-FR" dirty="0" smtClean="0"/>
              <a:t>Phénomène de réchauffement des basses couches de l’atmosphère terrestre induit par des gaz (Larousse)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5714547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74842" y="588211"/>
            <a:ext cx="7646737" cy="4801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Corps noir :</a:t>
            </a:r>
          </a:p>
          <a:p>
            <a:r>
              <a:rPr lang="fr-FR" dirty="0" smtClean="0"/>
              <a:t>Un corps noir est défini comme un absorbeur intégral sur la totalité du spectre : tout rayonnement thermique incident est absorbé, quel que soit sa longueur d’onde et quelle que soit sa direction incidente. </a:t>
            </a:r>
          </a:p>
          <a:p>
            <a:endParaRPr lang="fr-FR" dirty="0"/>
          </a:p>
          <a:p>
            <a:r>
              <a:rPr lang="fr-FR" dirty="0" smtClean="0"/>
              <a:t>Remarques :</a:t>
            </a:r>
          </a:p>
          <a:p>
            <a:pPr marL="285750" indent="-285750">
              <a:buFont typeface="Arial"/>
              <a:buChar char="•"/>
            </a:pPr>
            <a:r>
              <a:rPr lang="fr-FR" dirty="0" smtClean="0"/>
              <a:t>Dans la pratique il n’existe aucun matériau se comportant comme un corps noir sur la totalité du spectre</a:t>
            </a:r>
          </a:p>
          <a:p>
            <a:pPr marL="285750" indent="-285750">
              <a:buFont typeface="Arial"/>
              <a:buChar char="•"/>
            </a:pPr>
            <a:r>
              <a:rPr lang="fr-FR" dirty="0" smtClean="0"/>
              <a:t>La meilleure réalisation pratique d’un corps noir est constituée par une enceinte dont les parois sont maintenues à une température </a:t>
            </a:r>
            <a:r>
              <a:rPr lang="fr-FR" dirty="0" err="1" smtClean="0"/>
              <a:t>T</a:t>
            </a:r>
            <a:r>
              <a:rPr lang="fr-FR" dirty="0" smtClean="0"/>
              <a:t> fixe et dans laquelle a été pratiquée une ouverture de faible dimension :les parois chauffées émettent un rayonnement à toutes les longueurs d’onde, celui-ci subit de multiples diffusions sur les parois internes, maximisant la probabilité d’absorption </a:t>
            </a:r>
          </a:p>
          <a:p>
            <a:pPr marL="285750" indent="-285750">
              <a:buFont typeface="Arial"/>
              <a:buChar char="•"/>
            </a:pPr>
            <a:r>
              <a:rPr lang="fr-FR" dirty="0" smtClean="0"/>
              <a:t>En fonction de sa température, il est tout à fait possible que le corps noir émette un rayonnement thermique, ce dernier est issu d’un processus de la forme : absorption-&gt; échauffement -&gt; émission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490279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47579" y="360947"/>
            <a:ext cx="770021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La loi de Planck</a:t>
            </a:r>
          </a:p>
          <a:p>
            <a:endParaRPr lang="fr-FR" sz="2400" b="1" dirty="0"/>
          </a:p>
          <a:p>
            <a:r>
              <a:rPr lang="fr-FR" dirty="0" smtClean="0"/>
              <a:t>La loi de Planck donne le lien entre la densité spectrale de flux radiatif et la longueur d’onde du rayonnement émis par un corps noir en fonction de sa température :</a:t>
            </a:r>
          </a:p>
          <a:p>
            <a:r>
              <a:rPr lang="fr-FR" sz="2400" b="1" dirty="0" smtClean="0"/>
              <a:t> </a:t>
            </a:r>
            <a:endParaRPr lang="fr-FR" sz="2400" b="1" dirty="0"/>
          </a:p>
        </p:txBody>
      </p:sp>
      <p:pic>
        <p:nvPicPr>
          <p:cNvPr id="5" name="Image 4" descr="download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79" y="2390616"/>
            <a:ext cx="4643816" cy="3718753"/>
          </a:xfrm>
          <a:prstGeom prst="rect">
            <a:avLst/>
          </a:prstGeom>
        </p:spPr>
      </p:pic>
      <p:pic>
        <p:nvPicPr>
          <p:cNvPr id="8" name="Image 7" descr="Capture d’écran 2022-04-15 à 15.25.0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579" y="2406846"/>
            <a:ext cx="3488423" cy="978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1730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Planck_satellite_cmb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192" y="0"/>
            <a:ext cx="7994316" cy="3997158"/>
          </a:xfrm>
          <a:prstGeom prst="rect">
            <a:avLst/>
          </a:prstGeom>
        </p:spPr>
      </p:pic>
      <p:pic>
        <p:nvPicPr>
          <p:cNvPr id="4" name="Image 3" descr="Cmbr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158" y="3756526"/>
            <a:ext cx="3876841" cy="3101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6656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14947" y="467895"/>
            <a:ext cx="8061158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Loi de Stefan :</a:t>
            </a:r>
          </a:p>
          <a:p>
            <a:endParaRPr lang="fr-FR" b="1" dirty="0"/>
          </a:p>
          <a:p>
            <a:r>
              <a:rPr lang="fr-FR" dirty="0" smtClean="0"/>
              <a:t>La loi de Stefan donne la relation entre le rayonnement thermique émis par un corps noir et sa température :  </a:t>
            </a:r>
          </a:p>
          <a:p>
            <a:endParaRPr lang="fr-FR" dirty="0"/>
          </a:p>
          <a:p>
            <a:endParaRPr lang="fr-FR" dirty="0" smtClean="0"/>
          </a:p>
          <a:p>
            <a:r>
              <a:rPr lang="fr-FR" dirty="0" smtClean="0"/>
              <a:t>Où </a:t>
            </a:r>
            <a:r>
              <a:rPr lang="fr-FR" dirty="0" err="1" smtClean="0"/>
              <a:t>σ</a:t>
            </a:r>
            <a:r>
              <a:rPr lang="fr-FR" dirty="0" smtClean="0"/>
              <a:t> est la constante de Stefan : </a:t>
            </a:r>
          </a:p>
          <a:p>
            <a:r>
              <a:rPr lang="fr-FR" dirty="0"/>
              <a:t>	</a:t>
            </a:r>
            <a:r>
              <a:rPr lang="fr-FR" dirty="0" smtClean="0"/>
              <a:t>				</a:t>
            </a:r>
            <a:r>
              <a:rPr lang="fr-FR" dirty="0" err="1" smtClean="0"/>
              <a:t>σ</a:t>
            </a:r>
            <a:r>
              <a:rPr lang="fr-FR" dirty="0" smtClean="0"/>
              <a:t> ≈ 5,67 * 10^(-8) W.m-2.K-4</a:t>
            </a:r>
          </a:p>
          <a:p>
            <a:endParaRPr lang="fr-FR" dirty="0"/>
          </a:p>
          <a:p>
            <a:r>
              <a:rPr lang="fr-FR" dirty="0" smtClean="0"/>
              <a:t>	</a:t>
            </a:r>
          </a:p>
        </p:txBody>
      </p:sp>
      <p:pic>
        <p:nvPicPr>
          <p:cNvPr id="5" name="Image 4" descr="Capture d’écran 2022-04-15 à 15.29.2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2211" y="1610895"/>
            <a:ext cx="1764631" cy="441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3907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Sonne_Strahlungsintensitaet.sv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737" y="107760"/>
            <a:ext cx="7860632" cy="4835998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534737" y="5173579"/>
            <a:ext cx="78606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Spectre du rayonnement solaire </a:t>
            </a:r>
          </a:p>
          <a:p>
            <a:r>
              <a:rPr lang="fr-FR" dirty="0" smtClean="0"/>
              <a:t>AM0 : au sommet de l’atmosphère</a:t>
            </a:r>
          </a:p>
          <a:p>
            <a:r>
              <a:rPr lang="fr-FR" dirty="0" smtClean="0"/>
              <a:t>AM1,5 : au niveau de la mer </a:t>
            </a:r>
          </a:p>
          <a:p>
            <a:r>
              <a:rPr lang="fr-FR" dirty="0" smtClean="0"/>
              <a:t>Bandes d’absorption dans l’IR : vapeur d’eau et dioxyde de carbone, dans l’ultraviolet : ozone </a:t>
            </a:r>
          </a:p>
        </p:txBody>
      </p:sp>
    </p:spTree>
    <p:extLst>
      <p:ext uri="{BB962C8B-B14F-4D97-AF65-F5344CB8AC3E}">
        <p14:creationId xmlns:p14="http://schemas.microsoft.com/office/powerpoint/2010/main" val="12615088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Ceres_2004_clear_sky_albed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842" y="110619"/>
            <a:ext cx="7753684" cy="4573434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245895" y="4879474"/>
            <a:ext cx="5481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Variation de l’</a:t>
            </a:r>
            <a:r>
              <a:rPr lang="fr-FR" dirty="0" err="1" smtClean="0"/>
              <a:t>albedo</a:t>
            </a:r>
            <a:r>
              <a:rPr lang="fr-FR" dirty="0" smtClean="0"/>
              <a:t> par ciel clair à la surface de la Terre</a:t>
            </a:r>
            <a:endParaRPr lang="fr-FR" dirty="0"/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373087"/>
              </p:ext>
            </p:extLst>
          </p:nvPr>
        </p:nvGraphicFramePr>
        <p:xfrm>
          <a:off x="1630947" y="5295595"/>
          <a:ext cx="6096000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Type de surface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Albedo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Corps noir parfait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lac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0,02 à 0,04 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Nuage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0,5 à 0,8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Nouvelle neige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0,7 à 0,9 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684092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440</Words>
  <Application>Microsoft Macintosh PowerPoint</Application>
  <PresentationFormat>Présentation à l'écran (4:3)</PresentationFormat>
  <Paragraphs>54</Paragraphs>
  <Slides>15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6" baseType="lpstr">
      <vt:lpstr>Thème Office</vt:lpstr>
      <vt:lpstr>Effet de serre</vt:lpstr>
      <vt:lpstr>Prérequis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Bibliographie</vt:lpstr>
    </vt:vector>
  </TitlesOfParts>
  <Company>SB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Effet de serre</dc:title>
  <dc:creator>BRAVO S</dc:creator>
  <cp:lastModifiedBy>BRAVO S</cp:lastModifiedBy>
  <cp:revision>40</cp:revision>
  <dcterms:created xsi:type="dcterms:W3CDTF">2022-04-15T12:37:54Z</dcterms:created>
  <dcterms:modified xsi:type="dcterms:W3CDTF">2022-04-18T08:37:22Z</dcterms:modified>
</cp:coreProperties>
</file>