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0" r:id="rId5"/>
    <p:sldId id="263" r:id="rId6"/>
    <p:sldId id="264" r:id="rId7"/>
    <p:sldId id="258" r:id="rId8"/>
    <p:sldId id="268" r:id="rId9"/>
    <p:sldId id="271" r:id="rId10"/>
    <p:sldId id="265" r:id="rId11"/>
    <p:sldId id="266" r:id="rId12"/>
    <p:sldId id="269" r:id="rId13"/>
    <p:sldId id="270" r:id="rId14"/>
    <p:sldId id="267" r:id="rId15"/>
    <p:sldId id="259"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5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9B7F776-7F33-A349-8BD9-4BE93D681197}" type="datetimeFigureOut">
              <a:rPr lang="fr-FR" smtClean="0"/>
              <a:t>23/01/22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1861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B7F776-7F33-A349-8BD9-4BE93D681197}" type="datetimeFigureOut">
              <a:rPr lang="fr-FR" smtClean="0"/>
              <a:t>23/01/22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418229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B7F776-7F33-A349-8BD9-4BE93D681197}" type="datetimeFigureOut">
              <a:rPr lang="fr-FR" smtClean="0"/>
              <a:t>23/01/22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220956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B7F776-7F33-A349-8BD9-4BE93D681197}" type="datetimeFigureOut">
              <a:rPr lang="fr-FR" smtClean="0"/>
              <a:t>23/01/22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369194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9B7F776-7F33-A349-8BD9-4BE93D681197}" type="datetimeFigureOut">
              <a:rPr lang="fr-FR" smtClean="0"/>
              <a:t>23/01/22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334641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B7F776-7F33-A349-8BD9-4BE93D681197}" type="datetimeFigureOut">
              <a:rPr lang="fr-FR" smtClean="0"/>
              <a:t>23/01/22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251769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9B7F776-7F33-A349-8BD9-4BE93D681197}" type="datetimeFigureOut">
              <a:rPr lang="fr-FR" smtClean="0"/>
              <a:t>23/01/22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168329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9B7F776-7F33-A349-8BD9-4BE93D681197}" type="datetimeFigureOut">
              <a:rPr lang="fr-FR" smtClean="0"/>
              <a:t>23/01/22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260447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B7F776-7F33-A349-8BD9-4BE93D681197}" type="datetimeFigureOut">
              <a:rPr lang="fr-FR" smtClean="0"/>
              <a:t>23/01/22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82083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B7F776-7F33-A349-8BD9-4BE93D681197}" type="datetimeFigureOut">
              <a:rPr lang="fr-FR" smtClean="0"/>
              <a:t>23/01/22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106743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B7F776-7F33-A349-8BD9-4BE93D681197}" type="datetimeFigureOut">
              <a:rPr lang="fr-FR" smtClean="0"/>
              <a:t>23/01/22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A0B7633-4A59-6E41-8BD4-AED8BD172CBD}" type="slidenum">
              <a:rPr lang="fr-FR" smtClean="0"/>
              <a:t>‹#›</a:t>
            </a:fld>
            <a:endParaRPr lang="fr-FR"/>
          </a:p>
        </p:txBody>
      </p:sp>
    </p:spTree>
    <p:extLst>
      <p:ext uri="{BB962C8B-B14F-4D97-AF65-F5344CB8AC3E}">
        <p14:creationId xmlns:p14="http://schemas.microsoft.com/office/powerpoint/2010/main" val="385415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7F776-7F33-A349-8BD9-4BE93D681197}" type="datetimeFigureOut">
              <a:rPr lang="fr-FR" smtClean="0"/>
              <a:t>23/01/22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B7633-4A59-6E41-8BD4-AED8BD172CBD}" type="slidenum">
              <a:rPr lang="fr-FR" smtClean="0"/>
              <a:t>‹#›</a:t>
            </a:fld>
            <a:endParaRPr lang="fr-FR"/>
          </a:p>
        </p:txBody>
      </p:sp>
    </p:spTree>
    <p:extLst>
      <p:ext uri="{BB962C8B-B14F-4D97-AF65-F5344CB8AC3E}">
        <p14:creationId xmlns:p14="http://schemas.microsoft.com/office/powerpoint/2010/main" val="3400374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Collisionneurs de particules</a:t>
            </a:r>
            <a:endParaRPr lang="fr-FR" dirty="0"/>
          </a:p>
        </p:txBody>
      </p:sp>
      <p:sp>
        <p:nvSpPr>
          <p:cNvPr id="3" name="Sous-titre 2"/>
          <p:cNvSpPr>
            <a:spLocks noGrp="1"/>
          </p:cNvSpPr>
          <p:nvPr>
            <p:ph type="subTitle" idx="1"/>
          </p:nvPr>
        </p:nvSpPr>
        <p:spPr/>
        <p:txBody>
          <a:bodyPr/>
          <a:lstStyle/>
          <a:p>
            <a:r>
              <a:rPr lang="fr-FR" dirty="0" smtClean="0"/>
              <a:t>Niveau : L3</a:t>
            </a:r>
            <a:endParaRPr lang="fr-FR" dirty="0"/>
          </a:p>
        </p:txBody>
      </p:sp>
    </p:spTree>
    <p:extLst>
      <p:ext uri="{BB962C8B-B14F-4D97-AF65-F5344CB8AC3E}">
        <p14:creationId xmlns:p14="http://schemas.microsoft.com/office/powerpoint/2010/main" val="6892505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Prise en compte de la relativité restreinte - LINAC</a:t>
            </a:r>
            <a:endParaRPr lang="fr-FR" sz="3600" dirty="0"/>
          </a:p>
        </p:txBody>
      </p:sp>
      <p:pic>
        <p:nvPicPr>
          <p:cNvPr id="4" name="Image 3" descr="Capture d’écran 2022-01-21 à 21.33.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17" y="1516379"/>
            <a:ext cx="6976753" cy="5178148"/>
          </a:xfrm>
          <a:prstGeom prst="rect">
            <a:avLst/>
          </a:prstGeom>
        </p:spPr>
      </p:pic>
      <p:sp>
        <p:nvSpPr>
          <p:cNvPr id="3" name="ZoneTexte 2"/>
          <p:cNvSpPr txBox="1"/>
          <p:nvPr/>
        </p:nvSpPr>
        <p:spPr>
          <a:xfrm>
            <a:off x="155505" y="1681035"/>
            <a:ext cx="1868112" cy="1477328"/>
          </a:xfrm>
          <a:prstGeom prst="rect">
            <a:avLst/>
          </a:prstGeom>
          <a:noFill/>
        </p:spPr>
        <p:txBody>
          <a:bodyPr wrap="square" rtlCol="0">
            <a:spAutoFit/>
          </a:bodyPr>
          <a:lstStyle/>
          <a:p>
            <a:r>
              <a:rPr lang="fr-FR" dirty="0" smtClean="0"/>
              <a:t>Conditions expérience :</a:t>
            </a:r>
          </a:p>
          <a:p>
            <a:endParaRPr lang="fr-FR" dirty="0" smtClean="0"/>
          </a:p>
          <a:p>
            <a:pPr marL="285750" indent="-285750">
              <a:buFont typeface="Arial"/>
              <a:buChar char="•"/>
            </a:pPr>
            <a:r>
              <a:rPr lang="fr-FR" dirty="0" smtClean="0"/>
              <a:t>V</a:t>
            </a:r>
            <a:r>
              <a:rPr lang="fr-FR" baseline="-25000" dirty="0" smtClean="0"/>
              <a:t>0</a:t>
            </a:r>
            <a:r>
              <a:rPr lang="fr-FR" dirty="0" smtClean="0"/>
              <a:t>=8*10</a:t>
            </a:r>
            <a:r>
              <a:rPr lang="fr-FR" baseline="30000" dirty="0" smtClean="0"/>
              <a:t>7</a:t>
            </a:r>
            <a:r>
              <a:rPr lang="fr-FR" dirty="0" smtClean="0"/>
              <a:t> m/s</a:t>
            </a:r>
          </a:p>
          <a:p>
            <a:pPr marL="285750" indent="-285750">
              <a:buFont typeface="Arial"/>
              <a:buChar char="•"/>
            </a:pPr>
            <a:r>
              <a:rPr lang="fr-FR" dirty="0" smtClean="0"/>
              <a:t>E = 10</a:t>
            </a:r>
            <a:r>
              <a:rPr lang="fr-FR" baseline="30000" dirty="0" smtClean="0"/>
              <a:t>8</a:t>
            </a:r>
            <a:r>
              <a:rPr lang="fr-FR" dirty="0" smtClean="0"/>
              <a:t> V/m</a:t>
            </a:r>
            <a:endParaRPr lang="fr-FR" dirty="0"/>
          </a:p>
        </p:txBody>
      </p:sp>
    </p:spTree>
    <p:extLst>
      <p:ext uri="{BB962C8B-B14F-4D97-AF65-F5344CB8AC3E}">
        <p14:creationId xmlns:p14="http://schemas.microsoft.com/office/powerpoint/2010/main" val="38725218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88014" y="0"/>
            <a:ext cx="9232014"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39987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Cyclotron</a:t>
            </a:r>
            <a:endParaRPr lang="fr-FR" dirty="0"/>
          </a:p>
        </p:txBody>
      </p:sp>
      <p:pic>
        <p:nvPicPr>
          <p:cNvPr id="4" name="Image 3" descr="download.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463410" y="1484538"/>
            <a:ext cx="4162768" cy="4571264"/>
          </a:xfrm>
          <a:prstGeom prst="rect">
            <a:avLst/>
          </a:prstGeom>
        </p:spPr>
      </p:pic>
    </p:spTree>
    <p:extLst>
      <p:ext uri="{BB962C8B-B14F-4D97-AF65-F5344CB8AC3E}">
        <p14:creationId xmlns:p14="http://schemas.microsoft.com/office/powerpoint/2010/main" val="5793634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0" y="0"/>
            <a:ext cx="9144000" cy="68580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933896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pic>
        <p:nvPicPr>
          <p:cNvPr id="5" name="Image 4" descr="Capture d’écran 2022-01-22 à 13.13.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1535156"/>
            <a:ext cx="5794103" cy="4561656"/>
          </a:xfrm>
          <a:prstGeom prst="rect">
            <a:avLst/>
          </a:prstGeom>
        </p:spPr>
      </p:pic>
    </p:spTree>
    <p:extLst>
      <p:ext uri="{BB962C8B-B14F-4D97-AF65-F5344CB8AC3E}">
        <p14:creationId xmlns:p14="http://schemas.microsoft.com/office/powerpoint/2010/main" val="39454929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pic>
        <p:nvPicPr>
          <p:cNvPr id="4" name="Image 3" descr="Capture d’écran 2022-01-20 à 14.55.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36" y="1735327"/>
            <a:ext cx="3683000" cy="3124200"/>
          </a:xfrm>
          <a:prstGeom prst="rect">
            <a:avLst/>
          </a:prstGeom>
        </p:spPr>
      </p:pic>
      <p:sp>
        <p:nvSpPr>
          <p:cNvPr id="5" name="ZoneTexte 4"/>
          <p:cNvSpPr txBox="1"/>
          <p:nvPr/>
        </p:nvSpPr>
        <p:spPr>
          <a:xfrm>
            <a:off x="3976336" y="1417638"/>
            <a:ext cx="4710464" cy="4801315"/>
          </a:xfrm>
          <a:prstGeom prst="rect">
            <a:avLst/>
          </a:prstGeom>
          <a:noFill/>
        </p:spPr>
        <p:txBody>
          <a:bodyPr wrap="square" rtlCol="0">
            <a:spAutoFit/>
          </a:bodyPr>
          <a:lstStyle/>
          <a:p>
            <a:r>
              <a:rPr lang="fr-FR" dirty="0" smtClean="0"/>
              <a:t>Découverte de la structure interne des protons et neutrons :</a:t>
            </a:r>
          </a:p>
          <a:p>
            <a:r>
              <a:rPr lang="fr-FR" dirty="0" smtClean="0"/>
              <a:t>Projection d’électrons accélérés entre 4 et 21 </a:t>
            </a:r>
            <a:r>
              <a:rPr lang="fr-FR" dirty="0" err="1" smtClean="0"/>
              <a:t>GeV</a:t>
            </a:r>
            <a:r>
              <a:rPr lang="fr-FR" dirty="0" smtClean="0"/>
              <a:t> sur une cible fixe constituée d’hydrogène liquide ou de deutérium, puis mesure de l’angle de diffusion et de la perte énergétique des électrons. Les nombres bruts étaient beaucoup plus élevés que prévu dans un modèle « classique » </a:t>
            </a:r>
            <a:r>
              <a:rPr lang="fr-FR" dirty="0"/>
              <a:t>(distribution interne uniforme de sa charge électrique)</a:t>
            </a:r>
            <a:r>
              <a:rPr lang="fr-FR" dirty="0" smtClean="0"/>
              <a:t> dans la région où l’électron transmet la plus grande partie de son énergie au proton : la probabilité de diffusion inélastique augmente beaucoup plus lentement avec Q2 (=2EE’(1-cos0)) que celui de la diffusion élastique. Une façon d’interpréter ces résultats était que les noyaux frappaient une sorte de durs noyaux à l’intérieur des protons cibles.</a:t>
            </a:r>
          </a:p>
        </p:txBody>
      </p:sp>
    </p:spTree>
    <p:extLst>
      <p:ext uri="{BB962C8B-B14F-4D97-AF65-F5344CB8AC3E}">
        <p14:creationId xmlns:p14="http://schemas.microsoft.com/office/powerpoint/2010/main" val="1863167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Prérequis</a:t>
            </a:r>
            <a:endParaRPr lang="fr-FR" dirty="0"/>
          </a:p>
        </p:txBody>
      </p:sp>
      <p:sp>
        <p:nvSpPr>
          <p:cNvPr id="3" name="Espace réservé du contenu 2"/>
          <p:cNvSpPr>
            <a:spLocks noGrp="1"/>
          </p:cNvSpPr>
          <p:nvPr>
            <p:ph idx="1"/>
          </p:nvPr>
        </p:nvSpPr>
        <p:spPr/>
        <p:txBody>
          <a:bodyPr>
            <a:normAutofit lnSpcReduction="10000"/>
          </a:bodyPr>
          <a:lstStyle/>
          <a:p>
            <a:r>
              <a:rPr lang="fr-FR" sz="2400" dirty="0" smtClean="0"/>
              <a:t>Savoir </a:t>
            </a:r>
            <a:r>
              <a:rPr lang="fr-FR" sz="2400" dirty="0" smtClean="0"/>
              <a:t>mettre en équation le mouvement d’une particule chargée dans un champ magnétique </a:t>
            </a:r>
            <a:r>
              <a:rPr lang="fr-FR" sz="2400" dirty="0" smtClean="0"/>
              <a:t>uniforme et dans un champ électrique uniforme</a:t>
            </a:r>
          </a:p>
          <a:p>
            <a:r>
              <a:rPr lang="fr-FR" sz="2400" dirty="0"/>
              <a:t>Connaissances sur l’expérience de </a:t>
            </a:r>
            <a:r>
              <a:rPr lang="fr-FR" sz="2400" dirty="0" smtClean="0"/>
              <a:t>Rutherford</a:t>
            </a:r>
            <a:endParaRPr lang="fr-FR" sz="2400" dirty="0" smtClean="0"/>
          </a:p>
          <a:p>
            <a:r>
              <a:rPr lang="fr-FR" sz="2400" dirty="0" smtClean="0"/>
              <a:t>Ensemble des connaissances de niveau L3 sur la relativité restreinte, en particulier : </a:t>
            </a:r>
          </a:p>
          <a:p>
            <a:pPr lvl="1"/>
            <a:r>
              <a:rPr lang="fr-FR" sz="2400" dirty="0" smtClean="0"/>
              <a:t>Longueur d’onde de de Broglie</a:t>
            </a:r>
          </a:p>
          <a:p>
            <a:pPr lvl="1"/>
            <a:r>
              <a:rPr lang="fr-FR" sz="2400" dirty="0" smtClean="0"/>
              <a:t>Expression de l’énergie d’une particule</a:t>
            </a:r>
          </a:p>
          <a:p>
            <a:pPr lvl="1"/>
            <a:r>
              <a:rPr lang="fr-FR" sz="2400" dirty="0" smtClean="0"/>
              <a:t>Principe fondamental de la dynamique relativiste</a:t>
            </a:r>
          </a:p>
          <a:p>
            <a:pPr lvl="1"/>
            <a:r>
              <a:rPr lang="fr-FR" sz="2400" dirty="0" err="1" smtClean="0"/>
              <a:t>Quadri-vecteur</a:t>
            </a:r>
            <a:r>
              <a:rPr lang="fr-FR" sz="2400" dirty="0" smtClean="0"/>
              <a:t> impulsion</a:t>
            </a:r>
          </a:p>
          <a:p>
            <a:pPr lvl="1"/>
            <a:r>
              <a:rPr lang="fr-FR" sz="2400" dirty="0" err="1" smtClean="0"/>
              <a:t>Quadri-vecteur</a:t>
            </a:r>
            <a:r>
              <a:rPr lang="fr-FR" sz="2400" dirty="0" smtClean="0"/>
              <a:t> force</a:t>
            </a:r>
          </a:p>
          <a:p>
            <a:pPr lvl="1"/>
            <a:endParaRPr lang="fr-FR" dirty="0" smtClean="0"/>
          </a:p>
          <a:p>
            <a:pPr lvl="1"/>
            <a:endParaRPr lang="fr-FR" dirty="0"/>
          </a:p>
        </p:txBody>
      </p:sp>
    </p:spTree>
    <p:extLst>
      <p:ext uri="{BB962C8B-B14F-4D97-AF65-F5344CB8AC3E}">
        <p14:creationId xmlns:p14="http://schemas.microsoft.com/office/powerpoint/2010/main" val="35253969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4653" y="4309055"/>
            <a:ext cx="5611685" cy="430887"/>
          </a:xfrm>
          <a:prstGeom prst="rect">
            <a:avLst/>
          </a:prstGeom>
          <a:noFill/>
        </p:spPr>
        <p:txBody>
          <a:bodyPr wrap="square" rtlCol="0">
            <a:spAutoFit/>
          </a:bodyPr>
          <a:lstStyle/>
          <a:p>
            <a:r>
              <a:rPr lang="fr-FR" sz="1100" dirty="0" smtClean="0"/>
              <a:t>Henry Kendall       </a:t>
            </a:r>
          </a:p>
          <a:p>
            <a:r>
              <a:rPr lang="fr-FR" sz="1100" dirty="0" smtClean="0"/>
              <a:t>Richard Taylor</a:t>
            </a:r>
            <a:endParaRPr lang="fr-FR" sz="1100" dirty="0"/>
          </a:p>
        </p:txBody>
      </p:sp>
      <p:pic>
        <p:nvPicPr>
          <p:cNvPr id="6" name="Image 5" descr="1003214-Expérience_de_Rutherfor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170" y="207932"/>
            <a:ext cx="6676471" cy="4326232"/>
          </a:xfrm>
          <a:prstGeom prst="rect">
            <a:avLst/>
          </a:prstGeom>
        </p:spPr>
      </p:pic>
      <p:pic>
        <p:nvPicPr>
          <p:cNvPr id="8" name="Image 7" descr="téléchargement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08220" cy="2116177"/>
          </a:xfrm>
          <a:prstGeom prst="rect">
            <a:avLst/>
          </a:prstGeom>
        </p:spPr>
      </p:pic>
      <p:pic>
        <p:nvPicPr>
          <p:cNvPr id="9" name="Image 8" descr="kendall-13428-content-portrait-mobile-tiny.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9217"/>
            <a:ext cx="1411987" cy="1977999"/>
          </a:xfrm>
          <a:prstGeom prst="rect">
            <a:avLst/>
          </a:prstGeom>
        </p:spPr>
      </p:pic>
      <p:pic>
        <p:nvPicPr>
          <p:cNvPr id="10" name="Image 9" descr="download-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73" y="4709303"/>
            <a:ext cx="1429860" cy="2148697"/>
          </a:xfrm>
          <a:prstGeom prst="rect">
            <a:avLst/>
          </a:prstGeom>
        </p:spPr>
      </p:pic>
      <p:sp>
        <p:nvSpPr>
          <p:cNvPr id="11" name="ZoneTexte 10"/>
          <p:cNvSpPr txBox="1"/>
          <p:nvPr/>
        </p:nvSpPr>
        <p:spPr>
          <a:xfrm>
            <a:off x="82711" y="2062095"/>
            <a:ext cx="1647115" cy="261610"/>
          </a:xfrm>
          <a:prstGeom prst="rect">
            <a:avLst/>
          </a:prstGeom>
          <a:noFill/>
        </p:spPr>
        <p:txBody>
          <a:bodyPr wrap="square" rtlCol="0">
            <a:spAutoFit/>
          </a:bodyPr>
          <a:lstStyle/>
          <a:p>
            <a:r>
              <a:rPr lang="fr-FR" sz="1100" dirty="0" err="1" smtClean="0"/>
              <a:t>Jerome</a:t>
            </a:r>
            <a:r>
              <a:rPr lang="fr-FR" sz="1100" dirty="0" smtClean="0"/>
              <a:t> Friedman</a:t>
            </a:r>
            <a:endParaRPr lang="fr-FR" sz="1100" dirty="0"/>
          </a:p>
        </p:txBody>
      </p:sp>
      <p:pic>
        <p:nvPicPr>
          <p:cNvPr id="12" name="Image 11" descr="Quark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0468" y="4614192"/>
            <a:ext cx="3075173" cy="2118058"/>
          </a:xfrm>
          <a:prstGeom prst="rect">
            <a:avLst/>
          </a:prstGeom>
        </p:spPr>
      </p:pic>
      <p:sp>
        <p:nvSpPr>
          <p:cNvPr id="14" name="ZoneTexte 13"/>
          <p:cNvSpPr txBox="1"/>
          <p:nvPr/>
        </p:nvSpPr>
        <p:spPr>
          <a:xfrm>
            <a:off x="2300925" y="5042511"/>
            <a:ext cx="3495413" cy="1015663"/>
          </a:xfrm>
          <a:prstGeom prst="rect">
            <a:avLst/>
          </a:prstGeom>
          <a:noFill/>
        </p:spPr>
        <p:txBody>
          <a:bodyPr wrap="square" rtlCol="0">
            <a:spAutoFit/>
          </a:bodyPr>
          <a:lstStyle/>
          <a:p>
            <a:r>
              <a:rPr lang="fr-FR" sz="2000" b="1" dirty="0" smtClean="0"/>
              <a:t>1967</a:t>
            </a:r>
          </a:p>
          <a:p>
            <a:r>
              <a:rPr lang="fr-FR" sz="2000" dirty="0" smtClean="0"/>
              <a:t>SLAC National Accelerator</a:t>
            </a:r>
            <a:endParaRPr lang="fr-FR" sz="2000" dirty="0"/>
          </a:p>
          <a:p>
            <a:r>
              <a:rPr lang="fr-FR" sz="2000" dirty="0" err="1" smtClean="0"/>
              <a:t>Laboratory</a:t>
            </a:r>
            <a:endParaRPr lang="fr-FR" sz="2000" dirty="0"/>
          </a:p>
        </p:txBody>
      </p:sp>
    </p:spTree>
    <p:extLst>
      <p:ext uri="{BB962C8B-B14F-4D97-AF65-F5344CB8AC3E}">
        <p14:creationId xmlns:p14="http://schemas.microsoft.com/office/powerpoint/2010/main" val="576422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7429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tandard_Model_of_Elementary_Particles.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053" y="246387"/>
            <a:ext cx="6334197" cy="6064993"/>
          </a:xfrm>
          <a:prstGeom prst="rect">
            <a:avLst/>
          </a:prstGeom>
        </p:spPr>
      </p:pic>
    </p:spTree>
    <p:extLst>
      <p:ext uri="{BB962C8B-B14F-4D97-AF65-F5344CB8AC3E}">
        <p14:creationId xmlns:p14="http://schemas.microsoft.com/office/powerpoint/2010/main" val="35439638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167277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2023" y="727236"/>
            <a:ext cx="7190490" cy="769441"/>
          </a:xfrm>
          <a:prstGeom prst="rect">
            <a:avLst/>
          </a:prstGeom>
        </p:spPr>
        <p:txBody>
          <a:bodyPr wrap="none">
            <a:spAutoFit/>
          </a:bodyPr>
          <a:lstStyle/>
          <a:p>
            <a:r>
              <a:rPr lang="fr-FR" sz="4400" dirty="0"/>
              <a:t>Accélérateurs linéaires - LINAC</a:t>
            </a:r>
          </a:p>
        </p:txBody>
      </p:sp>
      <p:pic>
        <p:nvPicPr>
          <p:cNvPr id="3" name="Image 2" descr="400px-Linear_accelerator_animation_16frames_1.6se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22" y="2665865"/>
            <a:ext cx="7452047" cy="2384655"/>
          </a:xfrm>
          <a:prstGeom prst="rect">
            <a:avLst/>
          </a:prstGeom>
        </p:spPr>
      </p:pic>
    </p:spTree>
    <p:extLst>
      <p:ext uri="{BB962C8B-B14F-4D97-AF65-F5344CB8AC3E}">
        <p14:creationId xmlns:p14="http://schemas.microsoft.com/office/powerpoint/2010/main" val="20290421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0" y="0"/>
            <a:ext cx="9144000" cy="68580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3964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mécanique relativiste</a:t>
            </a:r>
            <a:endParaRPr lang="fr-FR" dirty="0"/>
          </a:p>
        </p:txBody>
      </p:sp>
      <p:sp>
        <p:nvSpPr>
          <p:cNvPr id="4" name="ZoneTexte 3"/>
          <p:cNvSpPr txBox="1"/>
          <p:nvPr/>
        </p:nvSpPr>
        <p:spPr>
          <a:xfrm>
            <a:off x="955578" y="1747902"/>
            <a:ext cx="7166834" cy="923330"/>
          </a:xfrm>
          <a:prstGeom prst="rect">
            <a:avLst/>
          </a:prstGeom>
          <a:noFill/>
        </p:spPr>
        <p:txBody>
          <a:bodyPr wrap="square" rtlCol="0">
            <a:spAutoFit/>
          </a:bodyPr>
          <a:lstStyle/>
          <a:p>
            <a:r>
              <a:rPr lang="fr-FR" dirty="0" smtClean="0"/>
              <a:t>Après intégration : </a:t>
            </a:r>
          </a:p>
          <a:p>
            <a:endParaRPr lang="fr-FR" dirty="0"/>
          </a:p>
          <a:p>
            <a:r>
              <a:rPr lang="fr-FR" dirty="0" smtClean="0"/>
              <a:t>	</a:t>
            </a:r>
            <a:endParaRPr lang="fr-FR" dirty="0"/>
          </a:p>
        </p:txBody>
      </p:sp>
      <p:pic>
        <p:nvPicPr>
          <p:cNvPr id="5" name="Image 4" descr="Capture d’écran 2022-01-23 à 21.22.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88" y="2169166"/>
            <a:ext cx="5080000" cy="2933700"/>
          </a:xfrm>
          <a:prstGeom prst="rect">
            <a:avLst/>
          </a:prstGeom>
        </p:spPr>
      </p:pic>
      <p:sp>
        <p:nvSpPr>
          <p:cNvPr id="6" name="ZoneTexte 5"/>
          <p:cNvSpPr txBox="1"/>
          <p:nvPr/>
        </p:nvSpPr>
        <p:spPr>
          <a:xfrm>
            <a:off x="955578" y="3374521"/>
            <a:ext cx="2630426" cy="369332"/>
          </a:xfrm>
          <a:prstGeom prst="rect">
            <a:avLst/>
          </a:prstGeom>
          <a:noFill/>
        </p:spPr>
        <p:txBody>
          <a:bodyPr wrap="square" rtlCol="0">
            <a:spAutoFit/>
          </a:bodyPr>
          <a:lstStyle/>
          <a:p>
            <a:r>
              <a:rPr lang="fr-FR" dirty="0" smtClean="0"/>
              <a:t>Or x(</a:t>
            </a:r>
            <a:r>
              <a:rPr lang="fr-FR" dirty="0" err="1" smtClean="0"/>
              <a:t>t</a:t>
            </a:r>
            <a:r>
              <a:rPr lang="fr-FR" dirty="0" smtClean="0"/>
              <a:t>=0) = 0, donc : </a:t>
            </a:r>
            <a:endParaRPr lang="fr-FR" dirty="0"/>
          </a:p>
        </p:txBody>
      </p:sp>
    </p:spTree>
    <p:extLst>
      <p:ext uri="{BB962C8B-B14F-4D97-AF65-F5344CB8AC3E}">
        <p14:creationId xmlns:p14="http://schemas.microsoft.com/office/powerpoint/2010/main" val="42335453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1754</TotalTime>
  <Words>188</Words>
  <Application>Microsoft Macintosh PowerPoint</Application>
  <PresentationFormat>Présentation à l'écran (4:3)</PresentationFormat>
  <Paragraphs>33</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Collisionneurs de particules</vt:lpstr>
      <vt:lpstr>Prérequis</vt:lpstr>
      <vt:lpstr>Présentation PowerPoint</vt:lpstr>
      <vt:lpstr>Présentation PowerPoint</vt:lpstr>
      <vt:lpstr>Présentation PowerPoint</vt:lpstr>
      <vt:lpstr>Présentation PowerPoint</vt:lpstr>
      <vt:lpstr>Présentation PowerPoint</vt:lpstr>
      <vt:lpstr>Présentation PowerPoint</vt:lpstr>
      <vt:lpstr>En mécanique relativiste</vt:lpstr>
      <vt:lpstr>Prise en compte de la relativité restreinte - LINAC</vt:lpstr>
      <vt:lpstr>Présentation PowerPoint</vt:lpstr>
      <vt:lpstr>Cyclotron</vt:lpstr>
      <vt:lpstr>Présentation PowerPoint</vt:lpstr>
      <vt:lpstr>Conclusion</vt:lpstr>
      <vt:lpstr>Annexes</vt:lpstr>
    </vt:vector>
  </TitlesOfParts>
  <Company>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Collisionneurs de particules</dc:title>
  <dc:creator>BRAVO S</dc:creator>
  <cp:lastModifiedBy>BRAVO S</cp:lastModifiedBy>
  <cp:revision>64</cp:revision>
  <dcterms:created xsi:type="dcterms:W3CDTF">2022-01-13T13:30:44Z</dcterms:created>
  <dcterms:modified xsi:type="dcterms:W3CDTF">2022-01-23T21:15:27Z</dcterms:modified>
</cp:coreProperties>
</file>