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6" r:id="rId8"/>
    <p:sldId id="267" r:id="rId9"/>
    <p:sldId id="268" r:id="rId10"/>
    <p:sldId id="262" r:id="rId11"/>
    <p:sldId id="259" r:id="rId12"/>
    <p:sldId id="264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5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6CC4-C627-2E4A-9729-4ADC29526F19}" type="datetimeFigureOut">
              <a:rPr lang="fr-FR" smtClean="0"/>
              <a:t>16/06/22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EF53-5F95-D444-86B9-251ECDDC23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81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6CC4-C627-2E4A-9729-4ADC29526F19}" type="datetimeFigureOut">
              <a:rPr lang="fr-FR" smtClean="0"/>
              <a:t>16/06/22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EF53-5F95-D444-86B9-251ECDDC23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30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6CC4-C627-2E4A-9729-4ADC29526F19}" type="datetimeFigureOut">
              <a:rPr lang="fr-FR" smtClean="0"/>
              <a:t>16/06/22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EF53-5F95-D444-86B9-251ECDDC23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98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6CC4-C627-2E4A-9729-4ADC29526F19}" type="datetimeFigureOut">
              <a:rPr lang="fr-FR" smtClean="0"/>
              <a:t>16/06/22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EF53-5F95-D444-86B9-251ECDDC23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1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6CC4-C627-2E4A-9729-4ADC29526F19}" type="datetimeFigureOut">
              <a:rPr lang="fr-FR" smtClean="0"/>
              <a:t>16/06/22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EF53-5F95-D444-86B9-251ECDDC23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72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6CC4-C627-2E4A-9729-4ADC29526F19}" type="datetimeFigureOut">
              <a:rPr lang="fr-FR" smtClean="0"/>
              <a:t>16/06/22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EF53-5F95-D444-86B9-251ECDDC23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75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6CC4-C627-2E4A-9729-4ADC29526F19}" type="datetimeFigureOut">
              <a:rPr lang="fr-FR" smtClean="0"/>
              <a:t>16/06/22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EF53-5F95-D444-86B9-251ECDDC23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55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6CC4-C627-2E4A-9729-4ADC29526F19}" type="datetimeFigureOut">
              <a:rPr lang="fr-FR" smtClean="0"/>
              <a:t>16/06/22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EF53-5F95-D444-86B9-251ECDDC23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53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6CC4-C627-2E4A-9729-4ADC29526F19}" type="datetimeFigureOut">
              <a:rPr lang="fr-FR" smtClean="0"/>
              <a:t>16/06/22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EF53-5F95-D444-86B9-251ECDDC23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57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6CC4-C627-2E4A-9729-4ADC29526F19}" type="datetimeFigureOut">
              <a:rPr lang="fr-FR" smtClean="0"/>
              <a:t>16/06/22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EF53-5F95-D444-86B9-251ECDDC23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82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6CC4-C627-2E4A-9729-4ADC29526F19}" type="datetimeFigureOut">
              <a:rPr lang="fr-FR" smtClean="0"/>
              <a:t>16/06/22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EF53-5F95-D444-86B9-251ECDDC23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35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B6CC4-C627-2E4A-9729-4ADC29526F19}" type="datetimeFigureOut">
              <a:rPr lang="fr-FR" smtClean="0"/>
              <a:t>16/06/22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AEF53-5F95-D444-86B9-251ECDDC23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10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5" Type="http://schemas.openxmlformats.org/officeDocument/2006/relationships/image" Target="../media/image3.jpeg"/><Relationship Id="rId6" Type="http://schemas.microsoft.com/office/2007/relationships/hdphoto" Target="../media/hdphoto2.wdp"/><Relationship Id="rId7" Type="http://schemas.openxmlformats.org/officeDocument/2006/relationships/image" Target="../media/image4.jpeg"/><Relationship Id="rId8" Type="http://schemas.microsoft.com/office/2007/relationships/hdphoto" Target="../media/hdphoto3.wdp"/><Relationship Id="rId9" Type="http://schemas.openxmlformats.org/officeDocument/2006/relationships/image" Target="../media/image5.jpeg"/><Relationship Id="rId10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Chaleur spécifique, du solide au gaz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Niveau : L3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585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Chaleur spécifique des solides</a:t>
            </a:r>
            <a:endParaRPr lang="fr-FR" sz="2800" dirty="0"/>
          </a:p>
        </p:txBody>
      </p:sp>
      <p:pic>
        <p:nvPicPr>
          <p:cNvPr id="7" name="Image 6" descr="WhatsApp Image 2022-06-16 at 18.40.1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43859" y="56943"/>
            <a:ext cx="4084316" cy="717596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888062" y="5698039"/>
            <a:ext cx="1583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Argent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2851500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Bibliographie des images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Degrés de liberté d’une molécule : </a:t>
            </a:r>
            <a:r>
              <a:rPr lang="fr-FR" dirty="0" err="1" smtClean="0"/>
              <a:t>docplayer.fr</a:t>
            </a:r>
            <a:endParaRPr lang="fr-FR" dirty="0" smtClean="0"/>
          </a:p>
          <a:p>
            <a:r>
              <a:rPr lang="fr-FR" dirty="0" smtClean="0"/>
              <a:t>Potentiel de Lennard-Jones : </a:t>
            </a:r>
            <a:r>
              <a:rPr lang="fr-FR" dirty="0" err="1" smtClean="0"/>
              <a:t>wikipédia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15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2159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err="1" smtClean="0"/>
              <a:t>Hamiltonien</a:t>
            </a:r>
            <a:r>
              <a:rPr lang="fr-FR" sz="2800" dirty="0" smtClean="0"/>
              <a:t> de la molécule</a:t>
            </a:r>
            <a:endParaRPr lang="fr-FR" sz="2800" dirty="0"/>
          </a:p>
        </p:txBody>
      </p:sp>
      <p:pic>
        <p:nvPicPr>
          <p:cNvPr id="4" name="Image 3" descr="Capture d’écran 2022-06-16 à 17.26.3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/>
          <a:stretch/>
        </p:blipFill>
        <p:spPr>
          <a:xfrm>
            <a:off x="107776" y="2410254"/>
            <a:ext cx="9036224" cy="1966764"/>
          </a:xfrm>
          <a:prstGeom prst="rect">
            <a:avLst/>
          </a:prstGeom>
        </p:spPr>
      </p:pic>
      <p:pic>
        <p:nvPicPr>
          <p:cNvPr id="6" name="Image 5" descr="Capture d’écran 2022-06-16 à 17.27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13" y="1128953"/>
            <a:ext cx="5715000" cy="1143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7776" y="1128953"/>
            <a:ext cx="3274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</a:t>
            </a:r>
            <a:r>
              <a:rPr lang="fr-FR" dirty="0" err="1" smtClean="0"/>
              <a:t>hamiltonien</a:t>
            </a:r>
            <a:r>
              <a:rPr lang="fr-FR" dirty="0" smtClean="0"/>
              <a:t> est séparable :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0678" y="4377018"/>
            <a:ext cx="805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une distribution canonique :  </a:t>
            </a:r>
            <a:endParaRPr lang="fr-FR" dirty="0"/>
          </a:p>
        </p:txBody>
      </p:sp>
      <p:pic>
        <p:nvPicPr>
          <p:cNvPr id="9" name="Image 8" descr="Capture d’écran 2022-06-16 à 17.30.4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60771"/>
            <a:ext cx="8268524" cy="948847"/>
          </a:xfrm>
          <a:prstGeom prst="rect">
            <a:avLst/>
          </a:prstGeom>
        </p:spPr>
      </p:pic>
      <p:pic>
        <p:nvPicPr>
          <p:cNvPr id="10" name="Image 9" descr="Capture d’écran 2022-06-16 à 17.31.4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42" y="5809618"/>
            <a:ext cx="3568075" cy="71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6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Prérequis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184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74140" y="470397"/>
            <a:ext cx="7760446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considère un ensemble de n particules, fixé au cours de l’étude. Nous avions vu dans les cours précédents que U est une fonction de </a:t>
            </a:r>
            <a:r>
              <a:rPr lang="fr-FR" dirty="0" err="1" smtClean="0"/>
              <a:t>T</a:t>
            </a:r>
            <a:r>
              <a:rPr lang="fr-FR" dirty="0" smtClean="0"/>
              <a:t>, V et n. Ainsi 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Où :                   </a:t>
            </a:r>
          </a:p>
          <a:p>
            <a:r>
              <a:rPr lang="fr-FR" dirty="0"/>
              <a:t>	</a:t>
            </a:r>
            <a:r>
              <a:rPr lang="fr-FR" dirty="0" smtClean="0"/>
              <a:t>				est la capacité calorique à volume constant de 			 				l’ensemble des n particules considérées</a:t>
            </a:r>
          </a:p>
          <a:p>
            <a:endParaRPr lang="fr-FR" dirty="0"/>
          </a:p>
          <a:p>
            <a:r>
              <a:rPr lang="fr-FR" dirty="0" smtClean="0"/>
              <a:t>De m</a:t>
            </a:r>
            <a:r>
              <a:rPr lang="fr-FR" dirty="0" smtClean="0"/>
              <a:t>ême : 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Où Cp est la capacité calorifique à pression constante de l’ensemble des n particules considérées. </a:t>
            </a:r>
            <a:endParaRPr lang="fr-FR" dirty="0"/>
          </a:p>
        </p:txBody>
      </p:sp>
      <p:pic>
        <p:nvPicPr>
          <p:cNvPr id="5" name="Image 4" descr="Capture d’écran 2022-06-16 à 14.09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20" y="1257847"/>
            <a:ext cx="7618766" cy="1009980"/>
          </a:xfrm>
          <a:prstGeom prst="rect">
            <a:avLst/>
          </a:prstGeom>
        </p:spPr>
      </p:pic>
      <p:pic>
        <p:nvPicPr>
          <p:cNvPr id="7" name="Image 6" descr="Capture d’écran 2022-06-16 à 14.13.02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59" y="2357766"/>
            <a:ext cx="1618532" cy="781361"/>
          </a:xfrm>
          <a:prstGeom prst="rect">
            <a:avLst/>
          </a:prstGeom>
        </p:spPr>
      </p:pic>
      <p:pic>
        <p:nvPicPr>
          <p:cNvPr id="8" name="Image 7" descr="Capture d’écran 2022-06-16 à 14.14.31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59" y="3935657"/>
            <a:ext cx="3590235" cy="718047"/>
          </a:xfrm>
          <a:prstGeom prst="rect">
            <a:avLst/>
          </a:prstGeom>
        </p:spPr>
      </p:pic>
      <p:pic>
        <p:nvPicPr>
          <p:cNvPr id="10" name="Image 9" descr="Capture d’écran 2022-06-16 à 14.16.53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72" y="4011179"/>
            <a:ext cx="1132475" cy="452990"/>
          </a:xfrm>
          <a:prstGeom prst="rect">
            <a:avLst/>
          </a:prstGeom>
        </p:spPr>
      </p:pic>
      <p:pic>
        <p:nvPicPr>
          <p:cNvPr id="11" name="Image 10" descr="Capture d’écran 2022-06-16 à 14.17.37.p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47" y="3837805"/>
            <a:ext cx="1316924" cy="83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69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08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Cp et Cv pour quelques gaz</a:t>
            </a:r>
            <a:endParaRPr lang="fr-FR" sz="2800" dirty="0"/>
          </a:p>
        </p:txBody>
      </p:sp>
      <p:pic>
        <p:nvPicPr>
          <p:cNvPr id="4" name="Image 3" descr="WhatsApp Image 2022-06-16 at 15.39.29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87"/>
          <a:stretch/>
        </p:blipFill>
        <p:spPr>
          <a:xfrm>
            <a:off x="1248564" y="1905795"/>
            <a:ext cx="7044921" cy="339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06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Résultats expérimentaux</a:t>
            </a:r>
            <a:endParaRPr lang="fr-FR" sz="2800" dirty="0"/>
          </a:p>
        </p:txBody>
      </p:sp>
      <p:pic>
        <p:nvPicPr>
          <p:cNvPr id="5" name="Image 4" descr="Capture d’écran 2022-06-16 à 16.53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3948"/>
            <a:ext cx="5564426" cy="436393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770753" y="2565621"/>
            <a:ext cx="29160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Dihydrogène :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Aux basses températures : C</a:t>
            </a:r>
            <a:r>
              <a:rPr lang="fr-FR" baseline="-25000" dirty="0" smtClean="0"/>
              <a:t>v </a:t>
            </a:r>
            <a:r>
              <a:rPr lang="fr-FR" dirty="0" smtClean="0"/>
              <a:t>= 3/2 R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Aux hautes températures : C</a:t>
            </a:r>
            <a:r>
              <a:rPr lang="fr-FR" baseline="-25000" dirty="0" smtClean="0"/>
              <a:t>v</a:t>
            </a:r>
            <a:r>
              <a:rPr lang="fr-FR" dirty="0" smtClean="0"/>
              <a:t> = 7R/2 </a:t>
            </a:r>
          </a:p>
        </p:txBody>
      </p:sp>
    </p:spTree>
    <p:extLst>
      <p:ext uri="{BB962C8B-B14F-4D97-AF65-F5344CB8AC3E}">
        <p14:creationId xmlns:p14="http://schemas.microsoft.com/office/powerpoint/2010/main" val="65306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119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Etude statistique des gaz parfaits diatomiques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331776" y="1464678"/>
            <a:ext cx="318001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Contrairement aux gaz parfais monoatomiques qui se comportent comme des points matériels sans structure, une molécule diatomique se modélise de la façon suivante :</a:t>
            </a:r>
            <a:endParaRPr lang="fr-FR" dirty="0"/>
          </a:p>
        </p:txBody>
      </p:sp>
      <p:pic>
        <p:nvPicPr>
          <p:cNvPr id="6" name="Image 5" descr="page_10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73"/>
          <a:stretch/>
        </p:blipFill>
        <p:spPr>
          <a:xfrm>
            <a:off x="3637219" y="1009960"/>
            <a:ext cx="5020347" cy="311522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57200" y="4515814"/>
            <a:ext cx="8200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</a:t>
            </a:r>
            <a:r>
              <a:rPr lang="fr-FR" baseline="-25000" dirty="0" err="1" smtClean="0"/>
              <a:t>electron</a:t>
            </a:r>
            <a:r>
              <a:rPr lang="fr-FR" dirty="0" smtClean="0"/>
              <a:t> ≈ </a:t>
            </a:r>
            <a:r>
              <a:rPr lang="fr-FR" dirty="0" err="1" smtClean="0"/>
              <a:t>m</a:t>
            </a:r>
            <a:r>
              <a:rPr lang="fr-FR" baseline="-25000" dirty="0" err="1" smtClean="0"/>
              <a:t>p</a:t>
            </a:r>
            <a:r>
              <a:rPr lang="fr-FR" baseline="-25000" dirty="0" smtClean="0"/>
              <a:t> </a:t>
            </a:r>
            <a:r>
              <a:rPr lang="fr-FR" dirty="0" smtClean="0"/>
              <a:t>/ 2000 donc pour </a:t>
            </a:r>
            <a:r>
              <a:rPr lang="fr-FR" dirty="0" err="1" smtClean="0"/>
              <a:t>E</a:t>
            </a:r>
            <a:r>
              <a:rPr lang="fr-FR" baseline="-25000" dirty="0" err="1" smtClean="0"/>
              <a:t>coulomb</a:t>
            </a:r>
            <a:r>
              <a:rPr lang="fr-FR" baseline="-25000" dirty="0" smtClean="0"/>
              <a:t> </a:t>
            </a:r>
            <a:r>
              <a:rPr lang="fr-FR" dirty="0" smtClean="0"/>
              <a:t>≈ 10 eV : </a:t>
            </a:r>
            <a:r>
              <a:rPr lang="fr-FR" dirty="0" err="1" smtClean="0"/>
              <a:t>v</a:t>
            </a:r>
            <a:r>
              <a:rPr lang="fr-FR" baseline="-25000" dirty="0" err="1" smtClean="0"/>
              <a:t>e</a:t>
            </a:r>
            <a:r>
              <a:rPr lang="fr-FR" baseline="-25000" dirty="0" smtClean="0"/>
              <a:t> </a:t>
            </a:r>
            <a:r>
              <a:rPr lang="fr-FR" dirty="0" smtClean="0"/>
              <a:t>≈ 1300 km/s et </a:t>
            </a:r>
            <a:r>
              <a:rPr lang="fr-FR" dirty="0" err="1" smtClean="0"/>
              <a:t>v</a:t>
            </a:r>
            <a:r>
              <a:rPr lang="fr-FR" baseline="-25000" dirty="0" err="1" smtClean="0"/>
              <a:t>noyaux</a:t>
            </a:r>
            <a:r>
              <a:rPr lang="fr-FR" dirty="0" smtClean="0"/>
              <a:t> </a:t>
            </a:r>
            <a:r>
              <a:rPr lang="fr-FR" dirty="0" smtClean="0"/>
              <a:t>≈ 5 km/s</a:t>
            </a:r>
          </a:p>
          <a:p>
            <a:endParaRPr lang="fr-FR" dirty="0"/>
          </a:p>
          <a:p>
            <a:r>
              <a:rPr lang="fr-FR" dirty="0" smtClean="0"/>
              <a:t>Nous allons donc faire l’hypothèse que </a:t>
            </a:r>
            <a:r>
              <a:rPr lang="fr-FR" b="1" dirty="0" smtClean="0"/>
              <a:t>les dynamiques des électrons et des noyaux sont découplés.</a:t>
            </a:r>
            <a:endParaRPr lang="fr-FR" b="1" dirty="0"/>
          </a:p>
        </p:txBody>
      </p:sp>
      <p:pic>
        <p:nvPicPr>
          <p:cNvPr id="8" name="Image 7" descr="Capture d’écran 2022-06-16 à 17.49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883" y="5519045"/>
            <a:ext cx="49911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9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22-06-16 à 17.49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106" y="2696044"/>
            <a:ext cx="4991100" cy="10668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57200" y="551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smtClean="0"/>
              <a:t>Etude statistique des gaz parfaits diatomiques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611429" y="1198119"/>
            <a:ext cx="7556636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Dans les coordonnées du centre de masse 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L’</a:t>
            </a:r>
            <a:r>
              <a:rPr lang="fr-FR" dirty="0" err="1" smtClean="0"/>
              <a:t>hamiltonien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Se réécrit : 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	-&gt; </a:t>
            </a:r>
            <a:r>
              <a:rPr lang="fr-FR" b="1" dirty="0" smtClean="0"/>
              <a:t>Découplage</a:t>
            </a:r>
            <a:r>
              <a:rPr lang="fr-FR" dirty="0" smtClean="0"/>
              <a:t> entre les variables du centre de masse (translation) et les variables relatives (rotation et vibration)</a:t>
            </a:r>
          </a:p>
          <a:p>
            <a:endParaRPr lang="fr-FR" dirty="0"/>
          </a:p>
          <a:p>
            <a:r>
              <a:rPr lang="fr-FR" dirty="0" smtClean="0"/>
              <a:t>  </a:t>
            </a:r>
          </a:p>
          <a:p>
            <a:endParaRPr lang="fr-FR" dirty="0"/>
          </a:p>
        </p:txBody>
      </p:sp>
      <p:pic>
        <p:nvPicPr>
          <p:cNvPr id="7" name="Image 6" descr="Capture d’écran 2022-06-16 à 17.51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83" y="1632766"/>
            <a:ext cx="1293644" cy="389484"/>
          </a:xfrm>
          <a:prstGeom prst="rect">
            <a:avLst/>
          </a:prstGeom>
        </p:spPr>
      </p:pic>
      <p:pic>
        <p:nvPicPr>
          <p:cNvPr id="8" name="Image 7" descr="Capture d’écran 2022-06-16 à 17.51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883" y="2075250"/>
            <a:ext cx="2108200" cy="381000"/>
          </a:xfrm>
          <a:prstGeom prst="rect">
            <a:avLst/>
          </a:prstGeom>
        </p:spPr>
      </p:pic>
      <p:pic>
        <p:nvPicPr>
          <p:cNvPr id="9" name="Image 8" descr="Capture d’écran 2022-06-16 à 17.51.4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10" y="1676103"/>
            <a:ext cx="1238894" cy="383467"/>
          </a:xfrm>
          <a:prstGeom prst="rect">
            <a:avLst/>
          </a:prstGeom>
        </p:spPr>
      </p:pic>
      <p:pic>
        <p:nvPicPr>
          <p:cNvPr id="10" name="Image 9" descr="Capture d’écran 2022-06-16 à 17.51.3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940" y="1664126"/>
            <a:ext cx="2524433" cy="389484"/>
          </a:xfrm>
          <a:prstGeom prst="rect">
            <a:avLst/>
          </a:prstGeom>
        </p:spPr>
      </p:pic>
      <p:pic>
        <p:nvPicPr>
          <p:cNvPr id="11" name="Image 10" descr="Capture d’écran 2022-06-16 à 17.52.5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33" y="2059570"/>
            <a:ext cx="1257300" cy="266700"/>
          </a:xfrm>
          <a:prstGeom prst="rect">
            <a:avLst/>
          </a:prstGeom>
        </p:spPr>
      </p:pic>
      <p:pic>
        <p:nvPicPr>
          <p:cNvPr id="12" name="Image 11" descr="Capture d’écran 2022-06-16 à 17.53.0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845" y="2075250"/>
            <a:ext cx="2108200" cy="304800"/>
          </a:xfrm>
          <a:prstGeom prst="rect">
            <a:avLst/>
          </a:prstGeom>
        </p:spPr>
      </p:pic>
      <p:pic>
        <p:nvPicPr>
          <p:cNvPr id="13" name="Image 12" descr="Capture d’écran 2022-06-16 à 17.54.36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530" y="4231234"/>
            <a:ext cx="4326820" cy="91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13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55119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Etude statistique des gaz parfaits diatomiques</a:t>
            </a:r>
            <a:endParaRPr lang="fr-FR" sz="2800" dirty="0"/>
          </a:p>
        </p:txBody>
      </p:sp>
      <p:pic>
        <p:nvPicPr>
          <p:cNvPr id="5" name="Image 4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1551"/>
            <a:ext cx="3903739" cy="390373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001176" y="2101108"/>
            <a:ext cx="36856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</a:t>
            </a:r>
            <a:r>
              <a:rPr lang="fr-FR" baseline="-25000" dirty="0" err="1" smtClean="0"/>
              <a:t>liaison</a:t>
            </a:r>
            <a:r>
              <a:rPr lang="fr-FR" dirty="0" smtClean="0"/>
              <a:t>(r) possède un minimum en r* </a:t>
            </a:r>
          </a:p>
          <a:p>
            <a:endParaRPr lang="fr-FR" dirty="0"/>
          </a:p>
          <a:p>
            <a:r>
              <a:rPr lang="fr-FR" dirty="0" smtClean="0"/>
              <a:t>Au voisinage de r* : </a:t>
            </a:r>
          </a:p>
          <a:p>
            <a:endParaRPr lang="fr-FR" dirty="0"/>
          </a:p>
          <a:p>
            <a:r>
              <a:rPr lang="fr-FR" dirty="0" err="1" smtClean="0"/>
              <a:t>V</a:t>
            </a:r>
            <a:r>
              <a:rPr lang="fr-FR" baseline="-25000" dirty="0" err="1" smtClean="0"/>
              <a:t>liaison</a:t>
            </a:r>
            <a:r>
              <a:rPr lang="fr-FR" dirty="0" smtClean="0"/>
              <a:t>(r) = -V</a:t>
            </a:r>
            <a:r>
              <a:rPr lang="fr-FR" baseline="-25000" dirty="0" smtClean="0"/>
              <a:t>0 </a:t>
            </a:r>
            <a:r>
              <a:rPr lang="fr-FR" dirty="0" smtClean="0"/>
              <a:t>+ ½ m</a:t>
            </a:r>
            <a:r>
              <a:rPr lang="fr-FR" baseline="-25000" dirty="0" smtClean="0"/>
              <a:t>r</a:t>
            </a:r>
            <a:r>
              <a:rPr lang="fr-FR" dirty="0" smtClean="0"/>
              <a:t>ω</a:t>
            </a:r>
            <a:r>
              <a:rPr lang="fr-FR" baseline="30000" dirty="0" smtClean="0"/>
              <a:t>2</a:t>
            </a:r>
            <a:r>
              <a:rPr lang="fr-FR" dirty="0" smtClean="0"/>
              <a:t> (r-r*)</a:t>
            </a:r>
            <a:r>
              <a:rPr lang="fr-FR" baseline="30000" dirty="0" smtClean="0"/>
              <a:t>2</a:t>
            </a:r>
          </a:p>
          <a:p>
            <a:endParaRPr lang="fr-FR" baseline="30000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1847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6479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Quantification des énergies pour la rotation et la vibration</a:t>
            </a:r>
            <a:endParaRPr lang="fr-FR" sz="2800" dirty="0"/>
          </a:p>
        </p:txBody>
      </p:sp>
      <p:pic>
        <p:nvPicPr>
          <p:cNvPr id="4" name="Image 3" descr="Capture d’écran 2022-06-16 à 17.26.3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/>
          <a:stretch/>
        </p:blipFill>
        <p:spPr>
          <a:xfrm>
            <a:off x="107776" y="2410254"/>
            <a:ext cx="9036224" cy="196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040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250</Words>
  <Application>Microsoft Macintosh PowerPoint</Application>
  <PresentationFormat>Présentation à l'écran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Chaleur spécifique, du solide au gaz</vt:lpstr>
      <vt:lpstr>Prérequis</vt:lpstr>
      <vt:lpstr>Présentation PowerPoint</vt:lpstr>
      <vt:lpstr>Cp et Cv pour quelques gaz</vt:lpstr>
      <vt:lpstr>Résultats expérimentaux</vt:lpstr>
      <vt:lpstr>Etude statistique des gaz parfaits diatomiques</vt:lpstr>
      <vt:lpstr>Présentation PowerPoint</vt:lpstr>
      <vt:lpstr>Etude statistique des gaz parfaits diatomiques</vt:lpstr>
      <vt:lpstr>Quantification des énergies pour la rotation et la vibration</vt:lpstr>
      <vt:lpstr>Chaleur spécifique des solides</vt:lpstr>
      <vt:lpstr>Bibliographie des images</vt:lpstr>
      <vt:lpstr>Hamiltonien de la molécule</vt:lpstr>
    </vt:vector>
  </TitlesOfParts>
  <Company>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Chaleur spécifique, du solide au gaz</dc:title>
  <dc:creator>BRAVO S</dc:creator>
  <cp:lastModifiedBy>BRAVO S</cp:lastModifiedBy>
  <cp:revision>22</cp:revision>
  <dcterms:created xsi:type="dcterms:W3CDTF">2022-06-16T11:44:13Z</dcterms:created>
  <dcterms:modified xsi:type="dcterms:W3CDTF">2022-06-16T16:41:02Z</dcterms:modified>
</cp:coreProperties>
</file>