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4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47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56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1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9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40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81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8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43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9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3C91-1164-354E-8388-AA852FDE922F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F192-6722-8346-9491-0BBDA66678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91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eg"/><Relationship Id="rId5" Type="http://schemas.microsoft.com/office/2007/relationships/hdphoto" Target="../media/hdphoto2.wdp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Optimisation d’une synthèse organique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Terminale générale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0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Influence de la concentration des réactifs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62211"/>
              </p:ext>
            </p:extLst>
          </p:nvPr>
        </p:nvGraphicFramePr>
        <p:xfrm>
          <a:off x="457200" y="1625600"/>
          <a:ext cx="3530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500"/>
                <a:gridCol w="11811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n(alcool</a:t>
                      </a:r>
                      <a:r>
                        <a:rPr lang="fr-FR" sz="1600" baseline="0" dirty="0" smtClean="0"/>
                        <a:t> benzylique)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/>
                        <a:t>        </a:t>
                      </a:r>
                      <a:r>
                        <a:rPr lang="fr-FR" sz="1600" dirty="0" smtClean="0"/>
                        <a:t> mol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n(acide</a:t>
                      </a:r>
                      <a:r>
                        <a:rPr lang="fr-FR" sz="1600" baseline="0" dirty="0" smtClean="0"/>
                        <a:t> acétique)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0,05 mol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n(H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baseline="0" dirty="0" smtClean="0"/>
                        <a:t>SO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baseline="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57200" y="118903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 l’état initial :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3265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33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Utilisation d’un appareil de Dean-Stark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18903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 l’état initial : </a:t>
            </a:r>
            <a:endParaRPr lang="fr-FR" sz="1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33407"/>
              </p:ext>
            </p:extLst>
          </p:nvPr>
        </p:nvGraphicFramePr>
        <p:xfrm>
          <a:off x="457200" y="1625600"/>
          <a:ext cx="3530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500"/>
                <a:gridCol w="11811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n(alcool</a:t>
                      </a:r>
                      <a:r>
                        <a:rPr lang="fr-FR" sz="1600" baseline="0" dirty="0" smtClean="0"/>
                        <a:t> benzylique)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/>
                        <a:t>        </a:t>
                      </a:r>
                      <a:r>
                        <a:rPr lang="fr-FR" sz="1600" dirty="0" smtClean="0"/>
                        <a:t> mol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n(acide</a:t>
                      </a:r>
                      <a:r>
                        <a:rPr lang="fr-FR" sz="1600" baseline="0" dirty="0" smtClean="0"/>
                        <a:t> acétique)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0,05 mol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n(H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baseline="0" dirty="0" smtClean="0"/>
                        <a:t>SO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baseline="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651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écran 2022-06-11 à 19.47.2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8"/>
          <a:stretch/>
        </p:blipFill>
        <p:spPr>
          <a:xfrm>
            <a:off x="2228850" y="108844"/>
            <a:ext cx="5124450" cy="6749156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6565900" y="108844"/>
            <a:ext cx="990600" cy="602356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78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Jasmin : </a:t>
            </a:r>
            <a:r>
              <a:rPr lang="fr-FR" dirty="0" err="1" smtClean="0"/>
              <a:t>notretemps.com</a:t>
            </a:r>
            <a:endParaRPr lang="fr-FR" dirty="0" smtClean="0"/>
          </a:p>
          <a:p>
            <a:r>
              <a:rPr lang="fr-FR" dirty="0" smtClean="0"/>
              <a:t>Ar</a:t>
            </a:r>
            <a:r>
              <a:rPr lang="fr-FR" dirty="0" smtClean="0"/>
              <a:t>ôme jasmin : </a:t>
            </a:r>
            <a:r>
              <a:rPr lang="fr-FR" dirty="0" err="1" smtClean="0"/>
              <a:t>amazon.fr</a:t>
            </a:r>
            <a:endParaRPr lang="fr-FR" dirty="0" smtClean="0"/>
          </a:p>
          <a:p>
            <a:r>
              <a:rPr lang="fr-FR" dirty="0" smtClean="0"/>
              <a:t>Titrage : </a:t>
            </a:r>
            <a:r>
              <a:rPr lang="fr-FR" dirty="0" err="1" smtClean="0"/>
              <a:t>schoolmouv.fr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29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Prérequis et positionnement de la leçon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Cours sur la cinétique des réactions chimiques</a:t>
            </a:r>
          </a:p>
          <a:p>
            <a:r>
              <a:rPr lang="fr-FR" dirty="0" smtClean="0"/>
              <a:t>Titrage pH-métrique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83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de difficulté identifiés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4957" y="335783"/>
            <a:ext cx="4656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Synthèse de l’ar</a:t>
            </a:r>
            <a:r>
              <a:rPr lang="fr-FR" dirty="0" smtClean="0"/>
              <a:t>ôme de Jasmin </a:t>
            </a:r>
            <a:endParaRPr lang="fr-FR" dirty="0"/>
          </a:p>
        </p:txBody>
      </p:sp>
      <p:pic>
        <p:nvPicPr>
          <p:cNvPr id="5" name="Image 4" descr="downloa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64"/>
          <a:stretch/>
        </p:blipFill>
        <p:spPr>
          <a:xfrm>
            <a:off x="5751724" y="0"/>
            <a:ext cx="3392276" cy="2133600"/>
          </a:xfrm>
          <a:prstGeom prst="rect">
            <a:avLst/>
          </a:prstGeom>
        </p:spPr>
      </p:pic>
      <p:pic>
        <p:nvPicPr>
          <p:cNvPr id="6" name="Image 5" descr="Capture d’écran 2022-06-11 à 17.18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" y="832158"/>
            <a:ext cx="5724891" cy="1129476"/>
          </a:xfrm>
          <a:prstGeom prst="rect">
            <a:avLst/>
          </a:prstGeom>
        </p:spPr>
      </p:pic>
      <p:pic>
        <p:nvPicPr>
          <p:cNvPr id="7" name="Image 6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1952"/>
            <a:ext cx="2819400" cy="28829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824750" y="2832255"/>
            <a:ext cx="49050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 études expérimentales ont montré que :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A température ambiante, cette réaction d’estérification, en présence d’acide sulfurique, a une cinétique extr</a:t>
            </a:r>
            <a:r>
              <a:rPr lang="fr-FR" dirty="0" smtClean="0"/>
              <a:t>êmement lente (de l’ordre de quelques dizaines de jours)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Dans ces conditions le rendement de cette réaction est assez faible </a:t>
            </a:r>
            <a:r>
              <a:rPr lang="mr-IN" dirty="0" smtClean="0"/>
              <a:t>–</a:t>
            </a:r>
            <a:r>
              <a:rPr lang="fr-FR" dirty="0" smtClean="0"/>
              <a:t> de l’ordre de 20%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1905076" y="5533118"/>
            <a:ext cx="623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Comment optimiser cette synthèse organique ?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2672691" y="1078081"/>
            <a:ext cx="487286" cy="310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54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649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Rappels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56923" y="1198649"/>
            <a:ext cx="77808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réaction chimique est caractérisée par :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Son rendement : 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Sa vitesse de réaction : </a:t>
            </a:r>
          </a:p>
          <a:p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/>
          </a:p>
        </p:txBody>
      </p:sp>
      <p:pic>
        <p:nvPicPr>
          <p:cNvPr id="5" name="Image 4" descr="Capture d’écran 2022-06-11 à 17.33.2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04" y="1912503"/>
            <a:ext cx="6998055" cy="865921"/>
          </a:xfrm>
          <a:prstGeom prst="rect">
            <a:avLst/>
          </a:prstGeom>
        </p:spPr>
      </p:pic>
      <p:pic>
        <p:nvPicPr>
          <p:cNvPr id="6" name="Image 5" descr="Capture d’écran 2022-06-11 à 17.35.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49" y="3055553"/>
            <a:ext cx="1325698" cy="83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49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Protocole de détermination de l’avancement de la réaction de synthèse de l’ar</a:t>
            </a:r>
            <a:r>
              <a:rPr lang="fr-FR" sz="2800" dirty="0" smtClean="0"/>
              <a:t>ôme de jasmin</a:t>
            </a:r>
            <a:endParaRPr lang="fr-FR" sz="2800" dirty="0"/>
          </a:p>
        </p:txBody>
      </p:sp>
      <p:pic>
        <p:nvPicPr>
          <p:cNvPr id="4" name="Image 3" descr="Capture d’écran 2022-06-11 à 19.19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11" y="1274483"/>
            <a:ext cx="8741747" cy="16256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7200" y="4140748"/>
            <a:ext cx="4937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titre 10mL de la phase aqueuse (après l’avoir diluée 100 fois) par de la soude à 0,05 mol/L. </a:t>
            </a:r>
          </a:p>
          <a:p>
            <a:r>
              <a:rPr lang="fr-FR" dirty="0" smtClean="0"/>
              <a:t>Cela permet de remonter à la quantité de matière restante en acide acétique. </a:t>
            </a:r>
          </a:p>
          <a:p>
            <a:endParaRPr lang="fr-FR" dirty="0"/>
          </a:p>
          <a:p>
            <a:r>
              <a:rPr lang="fr-FR" dirty="0" smtClean="0"/>
              <a:t>Réaction de titrage :</a:t>
            </a:r>
          </a:p>
          <a:p>
            <a:endParaRPr lang="fr-FR" dirty="0"/>
          </a:p>
        </p:txBody>
      </p:sp>
      <p:pic>
        <p:nvPicPr>
          <p:cNvPr id="6" name="Image 5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348" y="3246613"/>
            <a:ext cx="2682852" cy="3190771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32546"/>
              </p:ext>
            </p:extLst>
          </p:nvPr>
        </p:nvGraphicFramePr>
        <p:xfrm>
          <a:off x="622300" y="2992229"/>
          <a:ext cx="403225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125"/>
                <a:gridCol w="20161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 l’état initial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0,05 mol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0,05 mol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Image 8" descr="Capture d’écran 2022-06-11 à 19.35.44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50" y="5826695"/>
            <a:ext cx="3054350" cy="446978"/>
          </a:xfrm>
          <a:prstGeom prst="rect">
            <a:avLst/>
          </a:prstGeom>
        </p:spPr>
      </p:pic>
      <p:pic>
        <p:nvPicPr>
          <p:cNvPr id="10" name="Image 9" descr="Capture d’écran 2022-06-11 à 19.37.1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5878564"/>
            <a:ext cx="927100" cy="34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01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Premier résultat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3694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Utilisation d’un montage à reflux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92893"/>
              </p:ext>
            </p:extLst>
          </p:nvPr>
        </p:nvGraphicFramePr>
        <p:xfrm>
          <a:off x="457200" y="1625600"/>
          <a:ext cx="3530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500"/>
                <a:gridCol w="11811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n(alcool</a:t>
                      </a:r>
                      <a:r>
                        <a:rPr lang="fr-FR" sz="1600" baseline="0" dirty="0" smtClean="0"/>
                        <a:t> benzylique)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0,05 mol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n(acide</a:t>
                      </a:r>
                      <a:r>
                        <a:rPr lang="fr-FR" sz="1600" baseline="0" dirty="0" smtClean="0"/>
                        <a:t> acétique)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0,05 mol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57200" y="118903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 l’état initial :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35658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Utilisation d’un montage à reflux et d’un catalyseur acide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41081"/>
              </p:ext>
            </p:extLst>
          </p:nvPr>
        </p:nvGraphicFramePr>
        <p:xfrm>
          <a:off x="457200" y="1625600"/>
          <a:ext cx="3530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500"/>
                <a:gridCol w="11811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n(alcool</a:t>
                      </a:r>
                      <a:r>
                        <a:rPr lang="fr-FR" sz="1600" baseline="0" dirty="0" smtClean="0"/>
                        <a:t> benzylique)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0,05 mol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n(acide</a:t>
                      </a:r>
                      <a:r>
                        <a:rPr lang="fr-FR" sz="1600" baseline="0" dirty="0" smtClean="0"/>
                        <a:t> acétique)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0,05 mol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n(H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baseline="0" dirty="0" smtClean="0"/>
                        <a:t>SO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baseline="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57200" y="118903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 l’état initial :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4343400" y="1188622"/>
            <a:ext cx="462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L’acide sulfurique est toujours présent dans le milieu réactionnel à la fin de la réaction car il est régénéré.</a:t>
            </a:r>
          </a:p>
          <a:p>
            <a:r>
              <a:rPr lang="fr-FR" sz="1600" dirty="0" smtClean="0"/>
              <a:t>Réactions de titrage :  </a:t>
            </a:r>
            <a:endParaRPr lang="fr-FR" sz="1600" dirty="0"/>
          </a:p>
        </p:txBody>
      </p:sp>
      <p:pic>
        <p:nvPicPr>
          <p:cNvPr id="8" name="Image 7" descr="Capture d’écran 2022-06-11 à 19.35.44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19619"/>
            <a:ext cx="3270250" cy="478573"/>
          </a:xfrm>
          <a:prstGeom prst="rect">
            <a:avLst/>
          </a:prstGeom>
        </p:spPr>
      </p:pic>
      <p:pic>
        <p:nvPicPr>
          <p:cNvPr id="9" name="Image 8" descr="Capture d’écran 2022-06-11 à 19.37.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50" y="2041504"/>
            <a:ext cx="1231073" cy="456688"/>
          </a:xfrm>
          <a:prstGeom prst="rect">
            <a:avLst/>
          </a:prstGeom>
        </p:spPr>
      </p:pic>
      <p:pic>
        <p:nvPicPr>
          <p:cNvPr id="10" name="Image 9" descr="Capture d’écran 2022-06-11 à 19.44.0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2498192"/>
            <a:ext cx="2273788" cy="444500"/>
          </a:xfrm>
          <a:prstGeom prst="rect">
            <a:avLst/>
          </a:prstGeom>
        </p:spPr>
      </p:pic>
      <p:pic>
        <p:nvPicPr>
          <p:cNvPr id="11" name="Image 10" descr="Capture d’écran 2022-06-11 à 19.44.2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823" y="2523592"/>
            <a:ext cx="1092200" cy="38227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372100" y="2980792"/>
            <a:ext cx="288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-&gt; 2 sauts de pH successifs</a:t>
            </a:r>
            <a:endParaRPr lang="fr-F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467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327</Words>
  <Application>Microsoft Macintosh PowerPoint</Application>
  <PresentationFormat>Présentation à l'écran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Optimisation d’une synthèse organique</vt:lpstr>
      <vt:lpstr>Prérequis et positionnement de la leçon</vt:lpstr>
      <vt:lpstr>Points de difficulté identifiés</vt:lpstr>
      <vt:lpstr>Présentation PowerPoint</vt:lpstr>
      <vt:lpstr>Rappels</vt:lpstr>
      <vt:lpstr>Protocole de détermination de l’avancement de la réaction de synthèse de l’arôme de jasmin</vt:lpstr>
      <vt:lpstr>Premier résultat</vt:lpstr>
      <vt:lpstr>Utilisation d’un montage à reflux</vt:lpstr>
      <vt:lpstr>Utilisation d’un montage à reflux et d’un catalyseur acide</vt:lpstr>
      <vt:lpstr>Influence de la concentration des réactifs</vt:lpstr>
      <vt:lpstr>Utilisation d’un appareil de Dean-Stark</vt:lpstr>
      <vt:lpstr>Présentation PowerPoint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Optimisation d’une synthèse organique</dc:title>
  <dc:creator>BRAVO S</dc:creator>
  <cp:lastModifiedBy>BRAVO S</cp:lastModifiedBy>
  <cp:revision>27</cp:revision>
  <dcterms:created xsi:type="dcterms:W3CDTF">2022-06-11T15:13:13Z</dcterms:created>
  <dcterms:modified xsi:type="dcterms:W3CDTF">2022-06-11T17:48:26Z</dcterms:modified>
</cp:coreProperties>
</file>