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0" r:id="rId14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7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4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84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470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568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4193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1946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1140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814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98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433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91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F3C91-1164-354E-8388-AA852FDE922F}" type="datetimeFigureOut">
              <a:rPr lang="fr-FR" smtClean="0"/>
              <a:t>11/06/22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F192-6722-8346-9491-0BBDA666783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3915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4" Type="http://schemas.openxmlformats.org/officeDocument/2006/relationships/image" Target="../media/image8.jpeg"/><Relationship Id="rId5" Type="http://schemas.microsoft.com/office/2007/relationships/hdphoto" Target="../media/hdphoto2.wdp"/><Relationship Id="rId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Optimisation d’une synthèse organique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Terminale générale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07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Influence de la concentration des réactifs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1462211"/>
              </p:ext>
            </p:extLst>
          </p:nvPr>
        </p:nvGraphicFramePr>
        <p:xfrm>
          <a:off x="457200" y="1625600"/>
          <a:ext cx="3530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500"/>
                <a:gridCol w="11811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n(alcool</a:t>
                      </a:r>
                      <a:r>
                        <a:rPr lang="fr-FR" sz="1600" baseline="0" dirty="0" smtClean="0"/>
                        <a:t> benzylique)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aseline="0" dirty="0" smtClean="0"/>
                        <a:t>        </a:t>
                      </a:r>
                      <a:r>
                        <a:rPr lang="fr-FR" sz="1600" dirty="0" smtClean="0"/>
                        <a:t> mol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n(acide</a:t>
                      </a:r>
                      <a:r>
                        <a:rPr lang="fr-FR" sz="1600" baseline="0" dirty="0" smtClean="0"/>
                        <a:t> acétique)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0,05 mol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n(H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baseline="0" dirty="0" smtClean="0"/>
                        <a:t>SO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baseline="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57200" y="118903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 l’état initial :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12326538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333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Utilisation d’un appareil de Dean-Stark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118903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 l’état initial : </a:t>
            </a:r>
            <a:endParaRPr lang="fr-FR" sz="16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4733407"/>
              </p:ext>
            </p:extLst>
          </p:nvPr>
        </p:nvGraphicFramePr>
        <p:xfrm>
          <a:off x="457200" y="1625600"/>
          <a:ext cx="3530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500"/>
                <a:gridCol w="11811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n(alcool</a:t>
                      </a:r>
                      <a:r>
                        <a:rPr lang="fr-FR" sz="1600" baseline="0" dirty="0" smtClean="0"/>
                        <a:t> benzylique)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baseline="0" dirty="0" smtClean="0"/>
                        <a:t>        </a:t>
                      </a:r>
                      <a:r>
                        <a:rPr lang="fr-FR" sz="1600" dirty="0" smtClean="0"/>
                        <a:t> mol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n(acide</a:t>
                      </a:r>
                      <a:r>
                        <a:rPr lang="fr-FR" sz="1600" baseline="0" dirty="0" smtClean="0"/>
                        <a:t> acétique)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0,05 mol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n(H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baseline="0" dirty="0" smtClean="0"/>
                        <a:t>SO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baseline="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86518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pture d’écran 2022-06-11 à 19.47.28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888"/>
          <a:stretch/>
        </p:blipFill>
        <p:spPr>
          <a:xfrm>
            <a:off x="2228850" y="108844"/>
            <a:ext cx="5124450" cy="6749156"/>
          </a:xfrm>
          <a:prstGeom prst="rect">
            <a:avLst/>
          </a:prstGeom>
        </p:spPr>
      </p:pic>
      <p:sp>
        <p:nvSpPr>
          <p:cNvPr id="7" name="Ellipse 6"/>
          <p:cNvSpPr/>
          <p:nvPr/>
        </p:nvSpPr>
        <p:spPr>
          <a:xfrm>
            <a:off x="6565900" y="108844"/>
            <a:ext cx="990600" cy="602356"/>
          </a:xfrm>
          <a:prstGeom prst="ellipse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27804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Jasmin : </a:t>
            </a:r>
            <a:r>
              <a:rPr lang="fr-FR" dirty="0" err="1" smtClean="0"/>
              <a:t>notretemps.com</a:t>
            </a:r>
            <a:endParaRPr lang="fr-FR" dirty="0" smtClean="0"/>
          </a:p>
          <a:p>
            <a:r>
              <a:rPr lang="fr-FR" dirty="0" smtClean="0"/>
              <a:t>Ar</a:t>
            </a:r>
            <a:r>
              <a:rPr lang="fr-FR" dirty="0" smtClean="0"/>
              <a:t>ôme jasmin : </a:t>
            </a:r>
            <a:r>
              <a:rPr lang="fr-FR" dirty="0" err="1" smtClean="0"/>
              <a:t>amazon.fr</a:t>
            </a:r>
            <a:endParaRPr lang="fr-FR" dirty="0" smtClean="0"/>
          </a:p>
          <a:p>
            <a:r>
              <a:rPr lang="fr-FR" dirty="0" smtClean="0"/>
              <a:t>Titrage : </a:t>
            </a:r>
            <a:r>
              <a:rPr lang="fr-FR" dirty="0" err="1" smtClean="0"/>
              <a:t>schoolmouv.fr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029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Prérequis et positionnement de la leçon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Cours sur la cinétique des réactions chimiques</a:t>
            </a:r>
          </a:p>
          <a:p>
            <a:r>
              <a:rPr lang="fr-FR" dirty="0" smtClean="0"/>
              <a:t>Titrage pH-métrique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50836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Points de difficulté identifiés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19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64957" y="335783"/>
            <a:ext cx="46568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Synthèse de l’ar</a:t>
            </a:r>
            <a:r>
              <a:rPr lang="fr-FR" dirty="0" smtClean="0"/>
              <a:t>ôme de Jasmin </a:t>
            </a:r>
            <a:endParaRPr lang="fr-FR" dirty="0"/>
          </a:p>
        </p:txBody>
      </p:sp>
      <p:pic>
        <p:nvPicPr>
          <p:cNvPr id="5" name="Image 4" descr="download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964"/>
          <a:stretch/>
        </p:blipFill>
        <p:spPr>
          <a:xfrm>
            <a:off x="5751724" y="0"/>
            <a:ext cx="3392276" cy="2133600"/>
          </a:xfrm>
          <a:prstGeom prst="rect">
            <a:avLst/>
          </a:prstGeom>
        </p:spPr>
      </p:pic>
      <p:pic>
        <p:nvPicPr>
          <p:cNvPr id="6" name="Image 5" descr="Capture d’écran 2022-06-11 à 17.18.1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33" y="832158"/>
            <a:ext cx="5724891" cy="1129476"/>
          </a:xfrm>
          <a:prstGeom prst="rect">
            <a:avLst/>
          </a:prstGeom>
        </p:spPr>
      </p:pic>
      <p:pic>
        <p:nvPicPr>
          <p:cNvPr id="7" name="Image 6" descr="download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441952"/>
            <a:ext cx="2819400" cy="288290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3824750" y="2832255"/>
            <a:ext cx="490502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Des études expérimentales ont montré que : 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A température ambiante, cette réaction d’estérification, en présence d’acide sulfurique, a une cinétique extr</a:t>
            </a:r>
            <a:r>
              <a:rPr lang="fr-FR" dirty="0" smtClean="0"/>
              <a:t>êmement lente (de l’ordre de quelques dizaines de jours)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Dans ces conditions le rendement de cette réaction est assez faible </a:t>
            </a:r>
            <a:r>
              <a:rPr lang="mr-IN" dirty="0" smtClean="0"/>
              <a:t>–</a:t>
            </a:r>
            <a:r>
              <a:rPr lang="fr-FR" dirty="0" smtClean="0"/>
              <a:t> de l’ordre de 20%</a:t>
            </a:r>
            <a:endParaRPr lang="fr-FR" dirty="0" smtClean="0"/>
          </a:p>
        </p:txBody>
      </p:sp>
      <p:sp>
        <p:nvSpPr>
          <p:cNvPr id="9" name="ZoneTexte 8"/>
          <p:cNvSpPr txBox="1"/>
          <p:nvPr/>
        </p:nvSpPr>
        <p:spPr>
          <a:xfrm>
            <a:off x="1905076" y="5533118"/>
            <a:ext cx="62334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Comment optimiser cette synthèse organique ?</a:t>
            </a:r>
            <a:endParaRPr lang="fr-FR" b="1" dirty="0"/>
          </a:p>
        </p:txBody>
      </p:sp>
      <p:sp>
        <p:nvSpPr>
          <p:cNvPr id="10" name="Rectangle 9"/>
          <p:cNvSpPr/>
          <p:nvPr/>
        </p:nvSpPr>
        <p:spPr>
          <a:xfrm>
            <a:off x="2672691" y="1078081"/>
            <a:ext cx="487286" cy="31013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9540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5649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Rappels</a:t>
            </a:r>
            <a:endParaRPr lang="fr-FR" sz="2800" dirty="0"/>
          </a:p>
        </p:txBody>
      </p:sp>
      <p:sp>
        <p:nvSpPr>
          <p:cNvPr id="4" name="ZoneTexte 3"/>
          <p:cNvSpPr txBox="1"/>
          <p:nvPr/>
        </p:nvSpPr>
        <p:spPr>
          <a:xfrm>
            <a:off x="656923" y="1198649"/>
            <a:ext cx="778088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Une réaction chimique est caractérisée par : </a:t>
            </a:r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Son rendement : </a:t>
            </a:r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pPr marL="285750" indent="-285750">
              <a:buFont typeface="Arial"/>
              <a:buChar char="•"/>
            </a:pPr>
            <a:endParaRPr lang="fr-FR" dirty="0" smtClean="0"/>
          </a:p>
          <a:p>
            <a:pPr marL="285750" indent="-285750">
              <a:buFont typeface="Arial"/>
              <a:buChar char="•"/>
            </a:pPr>
            <a:endParaRPr lang="fr-FR" dirty="0"/>
          </a:p>
          <a:p>
            <a:pPr marL="285750" indent="-285750">
              <a:buFont typeface="Arial"/>
              <a:buChar char="•"/>
            </a:pPr>
            <a:endParaRPr lang="fr-FR" dirty="0" smtClean="0"/>
          </a:p>
          <a:p>
            <a:pPr marL="285750" indent="-285750">
              <a:buFont typeface="Arial"/>
              <a:buChar char="•"/>
            </a:pPr>
            <a:r>
              <a:rPr lang="fr-FR" dirty="0" smtClean="0"/>
              <a:t>Sa vitesse de réaction : </a:t>
            </a:r>
          </a:p>
          <a:p>
            <a:endParaRPr lang="fr-FR" dirty="0" smtClean="0"/>
          </a:p>
          <a:p>
            <a:pPr marL="285750" indent="-285750">
              <a:buFont typeface="Arial"/>
              <a:buChar char="•"/>
            </a:pPr>
            <a:endParaRPr lang="fr-FR" dirty="0"/>
          </a:p>
        </p:txBody>
      </p:sp>
      <p:pic>
        <p:nvPicPr>
          <p:cNvPr id="5" name="Image 4" descr="Capture d’écran 2022-06-11 à 17.33.21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004" y="1912503"/>
            <a:ext cx="6998055" cy="865921"/>
          </a:xfrm>
          <a:prstGeom prst="rect">
            <a:avLst/>
          </a:prstGeom>
        </p:spPr>
      </p:pic>
      <p:pic>
        <p:nvPicPr>
          <p:cNvPr id="6" name="Image 5" descr="Capture d’écran 2022-06-11 à 17.35.1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949" y="3055553"/>
            <a:ext cx="1325698" cy="8307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14919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Protocole de détermination de l’avancement de la réaction de synthèse de l’ar</a:t>
            </a:r>
            <a:r>
              <a:rPr lang="fr-FR" sz="2800" dirty="0" smtClean="0"/>
              <a:t>ôme de jasmin</a:t>
            </a:r>
            <a:endParaRPr lang="fr-FR" sz="2800" dirty="0"/>
          </a:p>
        </p:txBody>
      </p:sp>
      <p:pic>
        <p:nvPicPr>
          <p:cNvPr id="4" name="Image 3" descr="Capture d’écran 2022-06-11 à 19.19.3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11" y="1274483"/>
            <a:ext cx="8741747" cy="16256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457200" y="4140748"/>
            <a:ext cx="49371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On titre 10mL de la phase aqueuse (après l’avoir diluée 100 fois) par de la soude à 0,05 mol/L. </a:t>
            </a:r>
          </a:p>
          <a:p>
            <a:r>
              <a:rPr lang="fr-FR" dirty="0" smtClean="0"/>
              <a:t>Cela permet de remonter à la quantité de matière restante en acide acétique. </a:t>
            </a:r>
          </a:p>
          <a:p>
            <a:endParaRPr lang="fr-FR" dirty="0"/>
          </a:p>
          <a:p>
            <a:r>
              <a:rPr lang="fr-FR" dirty="0" smtClean="0"/>
              <a:t>Réaction de titrage :</a:t>
            </a:r>
          </a:p>
          <a:p>
            <a:endParaRPr lang="fr-FR" dirty="0"/>
          </a:p>
        </p:txBody>
      </p:sp>
      <p:pic>
        <p:nvPicPr>
          <p:cNvPr id="6" name="Image 5" descr="downloa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348" y="3246613"/>
            <a:ext cx="2682852" cy="3190771"/>
          </a:xfrm>
          <a:prstGeom prst="rect">
            <a:avLst/>
          </a:prstGeom>
        </p:spPr>
      </p:pic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9432546"/>
              </p:ext>
            </p:extLst>
          </p:nvPr>
        </p:nvGraphicFramePr>
        <p:xfrm>
          <a:off x="622300" y="2992229"/>
          <a:ext cx="403225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16125"/>
                <a:gridCol w="2016125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A l’état initial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dirty="0" smtClean="0"/>
                        <a:t>0,05 mol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0,05 mol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Image 8" descr="Capture d’écran 2022-06-11 à 19.35.44.png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250" y="5826695"/>
            <a:ext cx="3054350" cy="446978"/>
          </a:xfrm>
          <a:prstGeom prst="rect">
            <a:avLst/>
          </a:prstGeom>
        </p:spPr>
      </p:pic>
      <p:pic>
        <p:nvPicPr>
          <p:cNvPr id="10" name="Image 9" descr="Capture d’écran 2022-06-11 à 19.37.1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00" y="5878564"/>
            <a:ext cx="927100" cy="34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301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Premier résultat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036949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Utilisation d’un montage à reflux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292893"/>
              </p:ext>
            </p:extLst>
          </p:nvPr>
        </p:nvGraphicFramePr>
        <p:xfrm>
          <a:off x="457200" y="1625600"/>
          <a:ext cx="3530600" cy="74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500"/>
                <a:gridCol w="11811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n(alcool</a:t>
                      </a:r>
                      <a:r>
                        <a:rPr lang="fr-FR" sz="1600" baseline="0" dirty="0" smtClean="0"/>
                        <a:t> benzylique)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0,05 mol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n(acide</a:t>
                      </a:r>
                      <a:r>
                        <a:rPr lang="fr-FR" sz="1600" baseline="0" dirty="0" smtClean="0"/>
                        <a:t> acétique)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0,05 mol</a:t>
                      </a:r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57200" y="118903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 l’état initial : </a:t>
            </a: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2356581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fr-FR" sz="2800" dirty="0" smtClean="0"/>
              <a:t>Utilisation d’un montage à reflux et d’un catalyseur acide</a:t>
            </a:r>
            <a:endParaRPr lang="fr-FR" sz="2800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941081"/>
              </p:ext>
            </p:extLst>
          </p:nvPr>
        </p:nvGraphicFramePr>
        <p:xfrm>
          <a:off x="457200" y="1625600"/>
          <a:ext cx="3530600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49500"/>
                <a:gridCol w="1181100"/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n(alcool</a:t>
                      </a:r>
                      <a:r>
                        <a:rPr lang="fr-FR" sz="1600" baseline="0" dirty="0" smtClean="0"/>
                        <a:t> benzylique) 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0,05 mol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n(acide</a:t>
                      </a:r>
                      <a:r>
                        <a:rPr lang="fr-FR" sz="1600" baseline="0" dirty="0" smtClean="0"/>
                        <a:t> acétique)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0,05 mol</a:t>
                      </a:r>
                      <a:endParaRPr lang="fr-FR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n(H</a:t>
                      </a:r>
                      <a:r>
                        <a:rPr lang="fr-FR" sz="1600" baseline="-25000" dirty="0" smtClean="0"/>
                        <a:t>2</a:t>
                      </a:r>
                      <a:r>
                        <a:rPr lang="fr-FR" sz="1600" baseline="0" dirty="0" smtClean="0"/>
                        <a:t>SO</a:t>
                      </a:r>
                      <a:r>
                        <a:rPr lang="fr-FR" sz="1600" baseline="-25000" dirty="0" smtClean="0"/>
                        <a:t>4</a:t>
                      </a:r>
                      <a:r>
                        <a:rPr lang="fr-FR" sz="1600" baseline="0" dirty="0" smtClean="0"/>
                        <a:t>)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457200" y="1189038"/>
            <a:ext cx="2743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A l’état initial : </a:t>
            </a:r>
            <a:endParaRPr lang="fr-FR" sz="1600" dirty="0"/>
          </a:p>
        </p:txBody>
      </p:sp>
      <p:sp>
        <p:nvSpPr>
          <p:cNvPr id="6" name="ZoneTexte 5"/>
          <p:cNvSpPr txBox="1"/>
          <p:nvPr/>
        </p:nvSpPr>
        <p:spPr>
          <a:xfrm>
            <a:off x="4343400" y="1188622"/>
            <a:ext cx="4622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/>
              <a:t>L’acide sulfurique est toujours présent dans le milieu réactionnel à la fin de la réaction car il est régénéré.</a:t>
            </a:r>
          </a:p>
          <a:p>
            <a:r>
              <a:rPr lang="fr-FR" sz="1600" dirty="0" smtClean="0"/>
              <a:t>Réactions de titrage :  </a:t>
            </a:r>
            <a:endParaRPr lang="fr-FR" sz="1600" dirty="0"/>
          </a:p>
        </p:txBody>
      </p:sp>
      <p:pic>
        <p:nvPicPr>
          <p:cNvPr id="8" name="Image 7" descr="Capture d’écran 2022-06-11 à 19.35.44.png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2019619"/>
            <a:ext cx="3270250" cy="478573"/>
          </a:xfrm>
          <a:prstGeom prst="rect">
            <a:avLst/>
          </a:prstGeom>
        </p:spPr>
      </p:pic>
      <p:pic>
        <p:nvPicPr>
          <p:cNvPr id="9" name="Image 8" descr="Capture d’écran 2022-06-11 à 19.37.12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3650" y="2041504"/>
            <a:ext cx="1231073" cy="456688"/>
          </a:xfrm>
          <a:prstGeom prst="rect">
            <a:avLst/>
          </a:prstGeom>
        </p:spPr>
      </p:pic>
      <p:pic>
        <p:nvPicPr>
          <p:cNvPr id="10" name="Image 9" descr="Capture d’écran 2022-06-11 à 19.44.04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300" y="2498192"/>
            <a:ext cx="2273788" cy="444500"/>
          </a:xfrm>
          <a:prstGeom prst="rect">
            <a:avLst/>
          </a:prstGeom>
        </p:spPr>
      </p:pic>
      <p:pic>
        <p:nvPicPr>
          <p:cNvPr id="11" name="Image 10" descr="Capture d’écran 2022-06-11 à 19.44.22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39823" y="2523592"/>
            <a:ext cx="1092200" cy="382270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5372100" y="2980792"/>
            <a:ext cx="28829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FF0000"/>
                </a:solidFill>
              </a:rPr>
              <a:t>-&gt; 2 sauts de pH successifs</a:t>
            </a:r>
            <a:endParaRPr lang="fr-FR" sz="1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60467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327</Words>
  <Application>Microsoft Macintosh PowerPoint</Application>
  <PresentationFormat>Présentation à l'écran (4:3)</PresentationFormat>
  <Paragraphs>62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Optimisation d’une synthèse organique</vt:lpstr>
      <vt:lpstr>Prérequis et positionnement de la leçon</vt:lpstr>
      <vt:lpstr>Points de difficulté identifiés</vt:lpstr>
      <vt:lpstr>Présentation PowerPoint</vt:lpstr>
      <vt:lpstr>Rappels</vt:lpstr>
      <vt:lpstr>Protocole de détermination de l’avancement de la réaction de synthèse de l’arôme de jasmin</vt:lpstr>
      <vt:lpstr>Premier résultat</vt:lpstr>
      <vt:lpstr>Utilisation d’un montage à reflux</vt:lpstr>
      <vt:lpstr>Utilisation d’un montage à reflux et d’un catalyseur acide</vt:lpstr>
      <vt:lpstr>Influence de la concentration des réactifs</vt:lpstr>
      <vt:lpstr>Utilisation d’un appareil de Dean-Stark</vt:lpstr>
      <vt:lpstr>Présentation PowerPoint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Optimisation d’une synthèse organique</dc:title>
  <dc:creator>BRAVO S</dc:creator>
  <cp:lastModifiedBy>BRAVO S</cp:lastModifiedBy>
  <cp:revision>27</cp:revision>
  <dcterms:created xsi:type="dcterms:W3CDTF">2022-06-11T15:13:13Z</dcterms:created>
  <dcterms:modified xsi:type="dcterms:W3CDTF">2022-06-11T17:48:26Z</dcterms:modified>
</cp:coreProperties>
</file>