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57" r:id="rId3"/>
    <p:sldId id="260" r:id="rId4"/>
    <p:sldId id="258" r:id="rId5"/>
    <p:sldId id="261" r:id="rId6"/>
    <p:sldId id="262" r:id="rId7"/>
    <p:sldId id="263" r:id="rId8"/>
    <p:sldId id="264" r:id="rId9"/>
    <p:sldId id="265" r:id="rId10"/>
    <p:sldId id="267" r:id="rId11"/>
    <p:sldId id="266" r:id="rId12"/>
    <p:sldId id="259" r:id="rId13"/>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1" d="100"/>
          <a:sy n="101" d="100"/>
        </p:scale>
        <p:origin x="-160"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E78826-5541-4245-BFC5-3658AB1C86FF}" type="datetimeFigureOut">
              <a:rPr lang="fr-FR" smtClean="0"/>
              <a:t>13/06/22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E722FC-4AA4-AB4B-927F-31BAA9377561}" type="slidenum">
              <a:rPr lang="fr-FR" smtClean="0"/>
              <a:t>‹#›</a:t>
            </a:fld>
            <a:endParaRPr lang="fr-FR"/>
          </a:p>
        </p:txBody>
      </p:sp>
    </p:spTree>
    <p:extLst>
      <p:ext uri="{BB962C8B-B14F-4D97-AF65-F5344CB8AC3E}">
        <p14:creationId xmlns:p14="http://schemas.microsoft.com/office/powerpoint/2010/main" val="4538989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CE722FC-4AA4-AB4B-927F-31BAA9377561}" type="slidenum">
              <a:rPr lang="fr-FR" smtClean="0"/>
              <a:t>2</a:t>
            </a:fld>
            <a:endParaRPr lang="fr-FR"/>
          </a:p>
        </p:txBody>
      </p:sp>
    </p:spTree>
    <p:extLst>
      <p:ext uri="{BB962C8B-B14F-4D97-AF65-F5344CB8AC3E}">
        <p14:creationId xmlns:p14="http://schemas.microsoft.com/office/powerpoint/2010/main" val="1612448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B0763D12-73EA-7E4F-A2D4-D21A23B32809}" type="datetimeFigureOut">
              <a:rPr lang="fr-FR" smtClean="0"/>
              <a:t>11/06/22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A435C30-D11C-0C44-8539-D10667AE3C09}" type="slidenum">
              <a:rPr lang="fr-FR" smtClean="0"/>
              <a:t>‹#›</a:t>
            </a:fld>
            <a:endParaRPr lang="fr-FR"/>
          </a:p>
        </p:txBody>
      </p:sp>
    </p:spTree>
    <p:extLst>
      <p:ext uri="{BB962C8B-B14F-4D97-AF65-F5344CB8AC3E}">
        <p14:creationId xmlns:p14="http://schemas.microsoft.com/office/powerpoint/2010/main" val="1901381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0763D12-73EA-7E4F-A2D4-D21A23B32809}" type="datetimeFigureOut">
              <a:rPr lang="fr-FR" smtClean="0"/>
              <a:t>11/06/22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A435C30-D11C-0C44-8539-D10667AE3C09}" type="slidenum">
              <a:rPr lang="fr-FR" smtClean="0"/>
              <a:t>‹#›</a:t>
            </a:fld>
            <a:endParaRPr lang="fr-FR"/>
          </a:p>
        </p:txBody>
      </p:sp>
    </p:spTree>
    <p:extLst>
      <p:ext uri="{BB962C8B-B14F-4D97-AF65-F5344CB8AC3E}">
        <p14:creationId xmlns:p14="http://schemas.microsoft.com/office/powerpoint/2010/main" val="3890288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0763D12-73EA-7E4F-A2D4-D21A23B32809}" type="datetimeFigureOut">
              <a:rPr lang="fr-FR" smtClean="0"/>
              <a:t>11/06/22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A435C30-D11C-0C44-8539-D10667AE3C09}" type="slidenum">
              <a:rPr lang="fr-FR" smtClean="0"/>
              <a:t>‹#›</a:t>
            </a:fld>
            <a:endParaRPr lang="fr-FR"/>
          </a:p>
        </p:txBody>
      </p:sp>
    </p:spTree>
    <p:extLst>
      <p:ext uri="{BB962C8B-B14F-4D97-AF65-F5344CB8AC3E}">
        <p14:creationId xmlns:p14="http://schemas.microsoft.com/office/powerpoint/2010/main" val="1640570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0763D12-73EA-7E4F-A2D4-D21A23B32809}" type="datetimeFigureOut">
              <a:rPr lang="fr-FR" smtClean="0"/>
              <a:t>11/06/22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A435C30-D11C-0C44-8539-D10667AE3C09}" type="slidenum">
              <a:rPr lang="fr-FR" smtClean="0"/>
              <a:t>‹#›</a:t>
            </a:fld>
            <a:endParaRPr lang="fr-FR"/>
          </a:p>
        </p:txBody>
      </p:sp>
    </p:spTree>
    <p:extLst>
      <p:ext uri="{BB962C8B-B14F-4D97-AF65-F5344CB8AC3E}">
        <p14:creationId xmlns:p14="http://schemas.microsoft.com/office/powerpoint/2010/main" val="569762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B0763D12-73EA-7E4F-A2D4-D21A23B32809}" type="datetimeFigureOut">
              <a:rPr lang="fr-FR" smtClean="0"/>
              <a:t>11/06/22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A435C30-D11C-0C44-8539-D10667AE3C09}" type="slidenum">
              <a:rPr lang="fr-FR" smtClean="0"/>
              <a:t>‹#›</a:t>
            </a:fld>
            <a:endParaRPr lang="fr-FR"/>
          </a:p>
        </p:txBody>
      </p:sp>
    </p:spTree>
    <p:extLst>
      <p:ext uri="{BB962C8B-B14F-4D97-AF65-F5344CB8AC3E}">
        <p14:creationId xmlns:p14="http://schemas.microsoft.com/office/powerpoint/2010/main" val="1826827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B0763D12-73EA-7E4F-A2D4-D21A23B32809}" type="datetimeFigureOut">
              <a:rPr lang="fr-FR" smtClean="0"/>
              <a:t>11/06/22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A435C30-D11C-0C44-8539-D10667AE3C09}" type="slidenum">
              <a:rPr lang="fr-FR" smtClean="0"/>
              <a:t>‹#›</a:t>
            </a:fld>
            <a:endParaRPr lang="fr-FR"/>
          </a:p>
        </p:txBody>
      </p:sp>
    </p:spTree>
    <p:extLst>
      <p:ext uri="{BB962C8B-B14F-4D97-AF65-F5344CB8AC3E}">
        <p14:creationId xmlns:p14="http://schemas.microsoft.com/office/powerpoint/2010/main" val="1413360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B0763D12-73EA-7E4F-A2D4-D21A23B32809}" type="datetimeFigureOut">
              <a:rPr lang="fr-FR" smtClean="0"/>
              <a:t>11/06/22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A435C30-D11C-0C44-8539-D10667AE3C09}" type="slidenum">
              <a:rPr lang="fr-FR" smtClean="0"/>
              <a:t>‹#›</a:t>
            </a:fld>
            <a:endParaRPr lang="fr-FR"/>
          </a:p>
        </p:txBody>
      </p:sp>
    </p:spTree>
    <p:extLst>
      <p:ext uri="{BB962C8B-B14F-4D97-AF65-F5344CB8AC3E}">
        <p14:creationId xmlns:p14="http://schemas.microsoft.com/office/powerpoint/2010/main" val="399831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B0763D12-73EA-7E4F-A2D4-D21A23B32809}" type="datetimeFigureOut">
              <a:rPr lang="fr-FR" smtClean="0"/>
              <a:t>11/06/22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A435C30-D11C-0C44-8539-D10667AE3C09}" type="slidenum">
              <a:rPr lang="fr-FR" smtClean="0"/>
              <a:t>‹#›</a:t>
            </a:fld>
            <a:endParaRPr lang="fr-FR"/>
          </a:p>
        </p:txBody>
      </p:sp>
    </p:spTree>
    <p:extLst>
      <p:ext uri="{BB962C8B-B14F-4D97-AF65-F5344CB8AC3E}">
        <p14:creationId xmlns:p14="http://schemas.microsoft.com/office/powerpoint/2010/main" val="2391827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0763D12-73EA-7E4F-A2D4-D21A23B32809}" type="datetimeFigureOut">
              <a:rPr lang="fr-FR" smtClean="0"/>
              <a:t>11/06/22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A435C30-D11C-0C44-8539-D10667AE3C09}" type="slidenum">
              <a:rPr lang="fr-FR" smtClean="0"/>
              <a:t>‹#›</a:t>
            </a:fld>
            <a:endParaRPr lang="fr-FR"/>
          </a:p>
        </p:txBody>
      </p:sp>
    </p:spTree>
    <p:extLst>
      <p:ext uri="{BB962C8B-B14F-4D97-AF65-F5344CB8AC3E}">
        <p14:creationId xmlns:p14="http://schemas.microsoft.com/office/powerpoint/2010/main" val="1535636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0763D12-73EA-7E4F-A2D4-D21A23B32809}" type="datetimeFigureOut">
              <a:rPr lang="fr-FR" smtClean="0"/>
              <a:t>11/06/22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A435C30-D11C-0C44-8539-D10667AE3C09}" type="slidenum">
              <a:rPr lang="fr-FR" smtClean="0"/>
              <a:t>‹#›</a:t>
            </a:fld>
            <a:endParaRPr lang="fr-FR"/>
          </a:p>
        </p:txBody>
      </p:sp>
    </p:spTree>
    <p:extLst>
      <p:ext uri="{BB962C8B-B14F-4D97-AF65-F5344CB8AC3E}">
        <p14:creationId xmlns:p14="http://schemas.microsoft.com/office/powerpoint/2010/main" val="406603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0763D12-73EA-7E4F-A2D4-D21A23B32809}" type="datetimeFigureOut">
              <a:rPr lang="fr-FR" smtClean="0"/>
              <a:t>11/06/22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A435C30-D11C-0C44-8539-D10667AE3C09}" type="slidenum">
              <a:rPr lang="fr-FR" smtClean="0"/>
              <a:t>‹#›</a:t>
            </a:fld>
            <a:endParaRPr lang="fr-FR"/>
          </a:p>
        </p:txBody>
      </p:sp>
    </p:spTree>
    <p:extLst>
      <p:ext uri="{BB962C8B-B14F-4D97-AF65-F5344CB8AC3E}">
        <p14:creationId xmlns:p14="http://schemas.microsoft.com/office/powerpoint/2010/main" val="391124945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763D12-73EA-7E4F-A2D4-D21A23B32809}" type="datetimeFigureOut">
              <a:rPr lang="fr-FR" smtClean="0"/>
              <a:t>11/06/22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435C30-D11C-0C44-8539-D10667AE3C09}" type="slidenum">
              <a:rPr lang="fr-FR" smtClean="0"/>
              <a:t>‹#›</a:t>
            </a:fld>
            <a:endParaRPr lang="fr-FR"/>
          </a:p>
        </p:txBody>
      </p:sp>
    </p:spTree>
    <p:extLst>
      <p:ext uri="{BB962C8B-B14F-4D97-AF65-F5344CB8AC3E}">
        <p14:creationId xmlns:p14="http://schemas.microsoft.com/office/powerpoint/2010/main" val="28976193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4" Type="http://schemas.microsoft.com/office/2007/relationships/hdphoto" Target="../media/hdphoto1.wdp"/><Relationship Id="rId5" Type="http://schemas.openxmlformats.org/officeDocument/2006/relationships/image" Target="../media/image4.jpeg"/><Relationship Id="rId6"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Séparation, purification, contr</a:t>
            </a:r>
            <a:r>
              <a:rPr lang="fr-FR" dirty="0" smtClean="0"/>
              <a:t>ôle de pureté</a:t>
            </a:r>
            <a:endParaRPr lang="fr-FR" dirty="0"/>
          </a:p>
        </p:txBody>
      </p:sp>
      <p:sp>
        <p:nvSpPr>
          <p:cNvPr id="3" name="Sous-titre 2"/>
          <p:cNvSpPr>
            <a:spLocks noGrp="1"/>
          </p:cNvSpPr>
          <p:nvPr>
            <p:ph type="subTitle" idx="1"/>
          </p:nvPr>
        </p:nvSpPr>
        <p:spPr/>
        <p:txBody>
          <a:bodyPr/>
          <a:lstStyle/>
          <a:p>
            <a:r>
              <a:rPr lang="fr-FR" dirty="0" smtClean="0"/>
              <a:t>Niveau : TSTL SPCL</a:t>
            </a:r>
            <a:endParaRPr lang="fr-FR" dirty="0"/>
          </a:p>
        </p:txBody>
      </p:sp>
    </p:spTree>
    <p:extLst>
      <p:ext uri="{BB962C8B-B14F-4D97-AF65-F5344CB8AC3E}">
        <p14:creationId xmlns:p14="http://schemas.microsoft.com/office/powerpoint/2010/main" val="19433920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60866"/>
            <a:ext cx="8229600" cy="1143000"/>
          </a:xfrm>
        </p:spPr>
        <p:txBody>
          <a:bodyPr>
            <a:normAutofit/>
          </a:bodyPr>
          <a:lstStyle/>
          <a:p>
            <a:r>
              <a:rPr lang="fr-FR" sz="2800" dirty="0" smtClean="0"/>
              <a:t>Principe d’une </a:t>
            </a:r>
            <a:r>
              <a:rPr lang="fr-FR" sz="2800" dirty="0" err="1" smtClean="0"/>
              <a:t>hydrodistillation</a:t>
            </a:r>
            <a:endParaRPr lang="fr-FR" sz="2800" dirty="0"/>
          </a:p>
        </p:txBody>
      </p:sp>
      <p:pic>
        <p:nvPicPr>
          <p:cNvPr id="4" name="Image 3" descr="Capture d’écran 2022-06-13 à 15.18.4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36740"/>
            <a:ext cx="8864600" cy="4102100"/>
          </a:xfrm>
          <a:prstGeom prst="rect">
            <a:avLst/>
          </a:prstGeom>
        </p:spPr>
      </p:pic>
    </p:spTree>
    <p:extLst>
      <p:ext uri="{BB962C8B-B14F-4D97-AF65-F5344CB8AC3E}">
        <p14:creationId xmlns:p14="http://schemas.microsoft.com/office/powerpoint/2010/main" val="3319844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3141"/>
            <a:ext cx="8229600" cy="1143000"/>
          </a:xfrm>
        </p:spPr>
        <p:txBody>
          <a:bodyPr>
            <a:normAutofit/>
          </a:bodyPr>
          <a:lstStyle/>
          <a:p>
            <a:r>
              <a:rPr lang="fr-FR" sz="2800" dirty="0" smtClean="0"/>
              <a:t>Réalisation pratique d’une </a:t>
            </a:r>
            <a:r>
              <a:rPr lang="fr-FR" sz="2800" dirty="0" err="1" smtClean="0"/>
              <a:t>hydrodistillation</a:t>
            </a:r>
            <a:endParaRPr lang="fr-FR" sz="2800" dirty="0"/>
          </a:p>
        </p:txBody>
      </p:sp>
      <p:pic>
        <p:nvPicPr>
          <p:cNvPr id="4" name="Image 3">
            <a:extLst>
              <a:ext uri="{FF2B5EF4-FFF2-40B4-BE49-F238E27FC236}">
                <a16:creationId xmlns:a16="http://schemas.microsoft.com/office/drawing/2014/main" xmlns="" id="{3BFD95B3-D2E9-9257-4670-084D23068BDD}"/>
              </a:ext>
            </a:extLst>
          </p:cNvPr>
          <p:cNvPicPr>
            <a:picLocks noChangeAspect="1"/>
          </p:cNvPicPr>
          <p:nvPr/>
        </p:nvPicPr>
        <p:blipFill>
          <a:blip r:embed="rId2"/>
          <a:stretch>
            <a:fillRect/>
          </a:stretch>
        </p:blipFill>
        <p:spPr>
          <a:xfrm>
            <a:off x="0" y="2347742"/>
            <a:ext cx="4660083" cy="4399213"/>
          </a:xfrm>
          <a:prstGeom prst="rect">
            <a:avLst/>
          </a:prstGeom>
        </p:spPr>
      </p:pic>
      <p:sp>
        <p:nvSpPr>
          <p:cNvPr id="5" name="ZoneTexte 4">
            <a:extLst>
              <a:ext uri="{FF2B5EF4-FFF2-40B4-BE49-F238E27FC236}">
                <a16:creationId xmlns:a16="http://schemas.microsoft.com/office/drawing/2014/main" xmlns="" id="{DA3A93C6-CABA-BE7A-44AA-2678762CBE4D}"/>
              </a:ext>
            </a:extLst>
          </p:cNvPr>
          <p:cNvSpPr txBox="1"/>
          <p:nvPr/>
        </p:nvSpPr>
        <p:spPr>
          <a:xfrm>
            <a:off x="818205" y="1754299"/>
            <a:ext cx="2363147" cy="400110"/>
          </a:xfrm>
          <a:prstGeom prst="rect">
            <a:avLst/>
          </a:prstGeom>
          <a:noFill/>
        </p:spPr>
        <p:txBody>
          <a:bodyPr wrap="square" rtlCol="0">
            <a:spAutoFit/>
          </a:bodyPr>
          <a:lstStyle/>
          <a:p>
            <a:r>
              <a:rPr lang="fr-FR" sz="2000" b="1" dirty="0">
                <a:latin typeface="Helvetica" pitchFamily="2" charset="0"/>
              </a:rPr>
              <a:t>Schéma : </a:t>
            </a:r>
            <a:endParaRPr lang="fr-FR" b="1" dirty="0">
              <a:latin typeface="Helvetica" pitchFamily="2" charset="0"/>
            </a:endParaRPr>
          </a:p>
        </p:txBody>
      </p:sp>
      <p:sp>
        <p:nvSpPr>
          <p:cNvPr id="6" name="ZoneTexte 5">
            <a:extLst>
              <a:ext uri="{FF2B5EF4-FFF2-40B4-BE49-F238E27FC236}">
                <a16:creationId xmlns:a16="http://schemas.microsoft.com/office/drawing/2014/main" xmlns="" id="{02B9A2CF-0803-B601-4144-4E9D9F173820}"/>
              </a:ext>
            </a:extLst>
          </p:cNvPr>
          <p:cNvSpPr txBox="1"/>
          <p:nvPr/>
        </p:nvSpPr>
        <p:spPr>
          <a:xfrm>
            <a:off x="5839949" y="1754299"/>
            <a:ext cx="2363147" cy="400110"/>
          </a:xfrm>
          <a:prstGeom prst="rect">
            <a:avLst/>
          </a:prstGeom>
          <a:noFill/>
        </p:spPr>
        <p:txBody>
          <a:bodyPr wrap="square" rtlCol="0">
            <a:spAutoFit/>
          </a:bodyPr>
          <a:lstStyle/>
          <a:p>
            <a:r>
              <a:rPr lang="fr-FR" sz="2000" b="1" dirty="0">
                <a:latin typeface="Helvetica" pitchFamily="2" charset="0"/>
              </a:rPr>
              <a:t>Protocole : </a:t>
            </a:r>
            <a:endParaRPr lang="fr-FR" b="1" dirty="0">
              <a:latin typeface="Helvetica" pitchFamily="2" charset="0"/>
            </a:endParaRPr>
          </a:p>
        </p:txBody>
      </p:sp>
      <p:sp>
        <p:nvSpPr>
          <p:cNvPr id="7" name="ZoneTexte 6">
            <a:extLst>
              <a:ext uri="{FF2B5EF4-FFF2-40B4-BE49-F238E27FC236}">
                <a16:creationId xmlns:a16="http://schemas.microsoft.com/office/drawing/2014/main" xmlns="" id="{5EB8C80D-A4EB-149C-CC8C-EFDE9E2FDD71}"/>
              </a:ext>
            </a:extLst>
          </p:cNvPr>
          <p:cNvSpPr txBox="1"/>
          <p:nvPr/>
        </p:nvSpPr>
        <p:spPr>
          <a:xfrm>
            <a:off x="3181352" y="2390209"/>
            <a:ext cx="5856514" cy="1138773"/>
          </a:xfrm>
          <a:prstGeom prst="rect">
            <a:avLst/>
          </a:prstGeom>
          <a:noFill/>
        </p:spPr>
        <p:txBody>
          <a:bodyPr wrap="square" rtlCol="0">
            <a:spAutoFit/>
          </a:bodyPr>
          <a:lstStyle/>
          <a:p>
            <a:r>
              <a:rPr lang="fr-FR" sz="1400" dirty="0">
                <a:latin typeface="Helvetica" pitchFamily="2" charset="0"/>
              </a:rPr>
              <a:t>Etape 1 </a:t>
            </a:r>
            <a:r>
              <a:rPr lang="fr-FR" sz="1200" dirty="0">
                <a:latin typeface="Helvetica" pitchFamily="2" charset="0"/>
              </a:rPr>
              <a:t>: </a:t>
            </a:r>
            <a:r>
              <a:rPr lang="fr-FR" sz="1400" dirty="0">
                <a:latin typeface="Helvetica" pitchFamily="2" charset="0"/>
              </a:rPr>
              <a:t>Construire le montage, placer le composé à extraire </a:t>
            </a:r>
            <a:r>
              <a:rPr lang="fr-FR" sz="1400" b="1" dirty="0">
                <a:latin typeface="Helvetica" pitchFamily="2" charset="0"/>
              </a:rPr>
              <a:t>(insérer le composé</a:t>
            </a:r>
            <a:r>
              <a:rPr lang="fr-FR" sz="1400" dirty="0">
                <a:latin typeface="Helvetica" pitchFamily="2" charset="0"/>
              </a:rPr>
              <a:t>) avec un </a:t>
            </a:r>
            <a:r>
              <a:rPr lang="fr-FR" sz="1400" b="1" dirty="0" err="1">
                <a:solidFill>
                  <a:srgbClr val="FF0000"/>
                </a:solidFill>
                <a:latin typeface="Helvetica" pitchFamily="2" charset="0"/>
              </a:rPr>
              <a:t>excès</a:t>
            </a:r>
            <a:r>
              <a:rPr lang="fr-FR" sz="1400" dirty="0">
                <a:latin typeface="Helvetica" pitchFamily="2" charset="0"/>
              </a:rPr>
              <a:t> d’eau dans le ballon. </a:t>
            </a:r>
            <a:endParaRPr lang="fr-FR" sz="1400" dirty="0">
              <a:effectLst/>
              <a:latin typeface="Helvetica" pitchFamily="2" charset="0"/>
            </a:endParaRPr>
          </a:p>
          <a:p>
            <a:endParaRPr lang="fr-FR" sz="1400" dirty="0">
              <a:effectLst/>
              <a:latin typeface="Helvetica" pitchFamily="2" charset="0"/>
            </a:endParaRPr>
          </a:p>
          <a:p>
            <a:endParaRPr lang="fr-FR" sz="1200" dirty="0">
              <a:effectLst/>
              <a:latin typeface="Helvetica" pitchFamily="2" charset="0"/>
            </a:endParaRPr>
          </a:p>
          <a:p>
            <a:endParaRPr lang="fr-FR" sz="1400" dirty="0">
              <a:latin typeface="Helvetica" pitchFamily="2" charset="0"/>
            </a:endParaRPr>
          </a:p>
        </p:txBody>
      </p:sp>
      <p:sp>
        <p:nvSpPr>
          <p:cNvPr id="8" name="Rectangle 7">
            <a:extLst>
              <a:ext uri="{FF2B5EF4-FFF2-40B4-BE49-F238E27FC236}">
                <a16:creationId xmlns:a16="http://schemas.microsoft.com/office/drawing/2014/main" xmlns="" id="{DCEBE768-E94A-88D0-FE52-4521588552EE}"/>
              </a:ext>
            </a:extLst>
          </p:cNvPr>
          <p:cNvSpPr/>
          <p:nvPr/>
        </p:nvSpPr>
        <p:spPr>
          <a:xfrm>
            <a:off x="3181352" y="3016869"/>
            <a:ext cx="6096000" cy="523220"/>
          </a:xfrm>
          <a:prstGeom prst="rect">
            <a:avLst/>
          </a:prstGeom>
        </p:spPr>
        <p:txBody>
          <a:bodyPr>
            <a:spAutoFit/>
          </a:bodyPr>
          <a:lstStyle/>
          <a:p>
            <a:r>
              <a:rPr lang="fr-FR" sz="1400" dirty="0">
                <a:latin typeface="Helvetica" pitchFamily="2" charset="0"/>
              </a:rPr>
              <a:t>Etape 2 : Chauffer le ballon de </a:t>
            </a:r>
            <a:r>
              <a:rPr lang="fr-FR" sz="1400" dirty="0" err="1">
                <a:latin typeface="Helvetica" pitchFamily="2" charset="0"/>
              </a:rPr>
              <a:t>manière</a:t>
            </a:r>
            <a:r>
              <a:rPr lang="fr-FR" sz="1400" dirty="0">
                <a:latin typeface="Helvetica" pitchFamily="2" charset="0"/>
              </a:rPr>
              <a:t> à voir des vapeurs monter dans l’allonge. </a:t>
            </a:r>
            <a:endParaRPr lang="fr-FR" sz="1400" dirty="0">
              <a:effectLst/>
              <a:latin typeface="Helvetica" pitchFamily="2" charset="0"/>
            </a:endParaRPr>
          </a:p>
        </p:txBody>
      </p:sp>
      <p:sp>
        <p:nvSpPr>
          <p:cNvPr id="9" name="Rectangle 8">
            <a:extLst>
              <a:ext uri="{FF2B5EF4-FFF2-40B4-BE49-F238E27FC236}">
                <a16:creationId xmlns:a16="http://schemas.microsoft.com/office/drawing/2014/main" xmlns="" id="{E1DE9D5C-642A-7D47-CA27-4A01648A6FD3}"/>
              </a:ext>
            </a:extLst>
          </p:cNvPr>
          <p:cNvSpPr/>
          <p:nvPr/>
        </p:nvSpPr>
        <p:spPr>
          <a:xfrm>
            <a:off x="3897751" y="3672759"/>
            <a:ext cx="4698426" cy="954107"/>
          </a:xfrm>
          <a:prstGeom prst="rect">
            <a:avLst/>
          </a:prstGeom>
        </p:spPr>
        <p:txBody>
          <a:bodyPr wrap="square">
            <a:spAutoFit/>
          </a:bodyPr>
          <a:lstStyle/>
          <a:p>
            <a:r>
              <a:rPr lang="fr-FR" sz="1400" dirty="0">
                <a:latin typeface="Helvetica" pitchFamily="2" charset="0"/>
              </a:rPr>
              <a:t>Etape 3 : Si du liquide commence à distiller alors que la </a:t>
            </a:r>
            <a:r>
              <a:rPr lang="fr-FR" sz="1400" dirty="0" err="1">
                <a:latin typeface="Helvetica" pitchFamily="2" charset="0"/>
              </a:rPr>
              <a:t>température</a:t>
            </a:r>
            <a:r>
              <a:rPr lang="fr-FR" sz="1400" dirty="0">
                <a:latin typeface="Helvetica" pitchFamily="2" charset="0"/>
              </a:rPr>
              <a:t> </a:t>
            </a:r>
            <a:r>
              <a:rPr lang="fr-FR" sz="1400" dirty="0" err="1">
                <a:latin typeface="Helvetica" pitchFamily="2" charset="0"/>
              </a:rPr>
              <a:t>indiquée</a:t>
            </a:r>
            <a:r>
              <a:rPr lang="fr-FR" sz="1400" dirty="0">
                <a:latin typeface="Helvetica" pitchFamily="2" charset="0"/>
              </a:rPr>
              <a:t> par le </a:t>
            </a:r>
            <a:r>
              <a:rPr lang="fr-FR" sz="1400" dirty="0" err="1">
                <a:latin typeface="Helvetica" pitchFamily="2" charset="0"/>
              </a:rPr>
              <a:t>thermomètre</a:t>
            </a:r>
            <a:r>
              <a:rPr lang="fr-FR" sz="1400" dirty="0">
                <a:latin typeface="Helvetica" pitchFamily="2" charset="0"/>
              </a:rPr>
              <a:t> n’est pas stable, le </a:t>
            </a:r>
            <a:r>
              <a:rPr lang="fr-FR" sz="1400" dirty="0" err="1">
                <a:latin typeface="Helvetica" pitchFamily="2" charset="0"/>
              </a:rPr>
              <a:t>récolter</a:t>
            </a:r>
            <a:r>
              <a:rPr lang="fr-FR" sz="1400" dirty="0">
                <a:latin typeface="Helvetica" pitchFamily="2" charset="0"/>
              </a:rPr>
              <a:t> dans un </a:t>
            </a:r>
            <a:r>
              <a:rPr lang="fr-FR" sz="1400" dirty="0" err="1">
                <a:latin typeface="Helvetica" pitchFamily="2" charset="0"/>
              </a:rPr>
              <a:t>récipient</a:t>
            </a:r>
            <a:r>
              <a:rPr lang="fr-FR" sz="1400" dirty="0">
                <a:latin typeface="Helvetica" pitchFamily="2" charset="0"/>
              </a:rPr>
              <a:t> poubelle. Il s’agit d’</a:t>
            </a:r>
            <a:r>
              <a:rPr lang="fr-FR" sz="1400" dirty="0" err="1">
                <a:latin typeface="Helvetica" pitchFamily="2" charset="0"/>
              </a:rPr>
              <a:t>impuretés</a:t>
            </a:r>
            <a:r>
              <a:rPr lang="fr-FR" sz="1400" dirty="0">
                <a:latin typeface="Helvetica" pitchFamily="2" charset="0"/>
              </a:rPr>
              <a:t> volatiles. </a:t>
            </a:r>
            <a:endParaRPr lang="fr-FR" sz="1400" dirty="0">
              <a:effectLst/>
              <a:latin typeface="Helvetica" pitchFamily="2" charset="0"/>
            </a:endParaRPr>
          </a:p>
        </p:txBody>
      </p:sp>
      <p:sp>
        <p:nvSpPr>
          <p:cNvPr id="10" name="Rectangle 9">
            <a:extLst>
              <a:ext uri="{FF2B5EF4-FFF2-40B4-BE49-F238E27FC236}">
                <a16:creationId xmlns:a16="http://schemas.microsoft.com/office/drawing/2014/main" xmlns="" id="{01891817-BF53-CBE9-C7E5-CBE79A00425A}"/>
              </a:ext>
            </a:extLst>
          </p:cNvPr>
          <p:cNvSpPr/>
          <p:nvPr/>
        </p:nvSpPr>
        <p:spPr>
          <a:xfrm>
            <a:off x="3897750" y="4750623"/>
            <a:ext cx="5140115" cy="954107"/>
          </a:xfrm>
          <a:prstGeom prst="rect">
            <a:avLst/>
          </a:prstGeom>
        </p:spPr>
        <p:txBody>
          <a:bodyPr wrap="square">
            <a:spAutoFit/>
          </a:bodyPr>
          <a:lstStyle/>
          <a:p>
            <a:r>
              <a:rPr lang="fr-FR" sz="1400" dirty="0">
                <a:latin typeface="Helvetica" pitchFamily="2" charset="0"/>
              </a:rPr>
              <a:t>Etape 4 : Lorsque la </a:t>
            </a:r>
            <a:r>
              <a:rPr lang="fr-FR" sz="1400" dirty="0" err="1">
                <a:latin typeface="Helvetica" pitchFamily="2" charset="0"/>
              </a:rPr>
              <a:t>température</a:t>
            </a:r>
            <a:r>
              <a:rPr lang="fr-FR" sz="1400" dirty="0">
                <a:latin typeface="Helvetica" pitchFamily="2" charset="0"/>
              </a:rPr>
              <a:t> du </a:t>
            </a:r>
            <a:r>
              <a:rPr lang="fr-FR" sz="1400" dirty="0" err="1">
                <a:latin typeface="Helvetica" pitchFamily="2" charset="0"/>
              </a:rPr>
              <a:t>thermomètre</a:t>
            </a:r>
            <a:r>
              <a:rPr lang="fr-FR" sz="1400" dirty="0">
                <a:latin typeface="Helvetica" pitchFamily="2" charset="0"/>
              </a:rPr>
              <a:t> atteint un plateau (la </a:t>
            </a:r>
            <a:r>
              <a:rPr lang="fr-FR" sz="1400" dirty="0" err="1">
                <a:latin typeface="Helvetica" pitchFamily="2" charset="0"/>
              </a:rPr>
              <a:t>température</a:t>
            </a:r>
            <a:r>
              <a:rPr lang="fr-FR" sz="1400" dirty="0">
                <a:latin typeface="Helvetica" pitchFamily="2" charset="0"/>
              </a:rPr>
              <a:t> de l’</a:t>
            </a:r>
            <a:r>
              <a:rPr lang="fr-FR" sz="1400" dirty="0" err="1">
                <a:latin typeface="Helvetica" pitchFamily="2" charset="0"/>
              </a:rPr>
              <a:t>hétéroazéotrope</a:t>
            </a:r>
            <a:r>
              <a:rPr lang="fr-FR" sz="1400" dirty="0">
                <a:latin typeface="Helvetica" pitchFamily="2" charset="0"/>
              </a:rPr>
              <a:t>) commencer à </a:t>
            </a:r>
            <a:r>
              <a:rPr lang="fr-FR" sz="1400" dirty="0" err="1">
                <a:latin typeface="Helvetica" pitchFamily="2" charset="0"/>
              </a:rPr>
              <a:t>récolter</a:t>
            </a:r>
            <a:r>
              <a:rPr lang="fr-FR" sz="1400" dirty="0">
                <a:latin typeface="Helvetica" pitchFamily="2" charset="0"/>
              </a:rPr>
              <a:t>. </a:t>
            </a:r>
            <a:r>
              <a:rPr lang="fr-FR" sz="1400" dirty="0" err="1">
                <a:latin typeface="Helvetica" pitchFamily="2" charset="0"/>
              </a:rPr>
              <a:t>Arrêter</a:t>
            </a:r>
            <a:r>
              <a:rPr lang="fr-FR" sz="1400" dirty="0">
                <a:latin typeface="Helvetica" pitchFamily="2" charset="0"/>
              </a:rPr>
              <a:t> la </a:t>
            </a:r>
            <a:r>
              <a:rPr lang="fr-FR" sz="1400" dirty="0" err="1">
                <a:latin typeface="Helvetica" pitchFamily="2" charset="0"/>
              </a:rPr>
              <a:t>récolte</a:t>
            </a:r>
            <a:r>
              <a:rPr lang="fr-FR" sz="1400" dirty="0">
                <a:latin typeface="Helvetica" pitchFamily="2" charset="0"/>
              </a:rPr>
              <a:t> (et repasser au </a:t>
            </a:r>
            <a:r>
              <a:rPr lang="fr-FR" sz="1400" dirty="0" err="1">
                <a:latin typeface="Helvetica" pitchFamily="2" charset="0"/>
              </a:rPr>
              <a:t>récipient</a:t>
            </a:r>
            <a:r>
              <a:rPr lang="fr-FR" sz="1400" dirty="0">
                <a:latin typeface="Helvetica" pitchFamily="2" charset="0"/>
              </a:rPr>
              <a:t> poubelle) </a:t>
            </a:r>
            <a:r>
              <a:rPr lang="fr-FR" sz="1400" dirty="0" err="1">
                <a:latin typeface="Helvetica" pitchFamily="2" charset="0"/>
              </a:rPr>
              <a:t>dès</a:t>
            </a:r>
            <a:r>
              <a:rPr lang="fr-FR" sz="1400" dirty="0">
                <a:latin typeface="Helvetica" pitchFamily="2" charset="0"/>
              </a:rPr>
              <a:t> que la </a:t>
            </a:r>
            <a:r>
              <a:rPr lang="fr-FR" sz="1400" dirty="0" err="1">
                <a:latin typeface="Helvetica" pitchFamily="2" charset="0"/>
              </a:rPr>
              <a:t>température</a:t>
            </a:r>
            <a:r>
              <a:rPr lang="fr-FR" sz="1400" dirty="0">
                <a:latin typeface="Helvetica" pitchFamily="2" charset="0"/>
              </a:rPr>
              <a:t> recommence à varier. </a:t>
            </a:r>
            <a:endParaRPr lang="fr-FR" sz="1400" dirty="0">
              <a:effectLst/>
              <a:latin typeface="Helvetica" pitchFamily="2" charset="0"/>
            </a:endParaRPr>
          </a:p>
        </p:txBody>
      </p:sp>
    </p:spTree>
    <p:extLst>
      <p:ext uri="{BB962C8B-B14F-4D97-AF65-F5344CB8AC3E}">
        <p14:creationId xmlns:p14="http://schemas.microsoft.com/office/powerpoint/2010/main" val="3530325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Bibliographie des images</a:t>
            </a:r>
            <a:endParaRPr lang="fr-FR" dirty="0"/>
          </a:p>
        </p:txBody>
      </p:sp>
      <p:sp>
        <p:nvSpPr>
          <p:cNvPr id="3" name="Espace réservé du contenu 2"/>
          <p:cNvSpPr>
            <a:spLocks noGrp="1"/>
          </p:cNvSpPr>
          <p:nvPr>
            <p:ph idx="1"/>
          </p:nvPr>
        </p:nvSpPr>
        <p:spPr/>
        <p:txBody>
          <a:bodyPr/>
          <a:lstStyle/>
          <a:p>
            <a:r>
              <a:rPr lang="fr-FR" dirty="0" smtClean="0"/>
              <a:t>Intro : pour la science</a:t>
            </a:r>
          </a:p>
          <a:p>
            <a:r>
              <a:rPr lang="fr-FR" dirty="0" smtClean="0"/>
              <a:t>Principe de l’extraction liquide-liquide : </a:t>
            </a:r>
            <a:r>
              <a:rPr lang="fr-FR" dirty="0" err="1" smtClean="0"/>
              <a:t>spcl.ac-montepellier.fr</a:t>
            </a:r>
            <a:endParaRPr lang="fr-FR" dirty="0" smtClean="0"/>
          </a:p>
          <a:p>
            <a:r>
              <a:rPr lang="fr-FR" dirty="0" smtClean="0"/>
              <a:t>Principe de la distillation </a:t>
            </a:r>
            <a:r>
              <a:rPr lang="fr-FR" dirty="0" err="1" smtClean="0"/>
              <a:t>fratcionnée</a:t>
            </a:r>
            <a:r>
              <a:rPr lang="fr-FR" dirty="0" smtClean="0"/>
              <a:t> : </a:t>
            </a:r>
            <a:r>
              <a:rPr lang="fr-FR" dirty="0" err="1" smtClean="0"/>
              <a:t>spcl.ac-montepellier.fr</a:t>
            </a:r>
            <a:endParaRPr lang="fr-FR" dirty="0" smtClean="0"/>
          </a:p>
          <a:p>
            <a:endParaRPr lang="fr-FR" dirty="0"/>
          </a:p>
        </p:txBody>
      </p:sp>
    </p:spTree>
    <p:extLst>
      <p:ext uri="{BB962C8B-B14F-4D97-AF65-F5344CB8AC3E}">
        <p14:creationId xmlns:p14="http://schemas.microsoft.com/office/powerpoint/2010/main" val="4237618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5649"/>
            <a:ext cx="8229600" cy="1143000"/>
          </a:xfrm>
        </p:spPr>
        <p:txBody>
          <a:bodyPr>
            <a:normAutofit/>
          </a:bodyPr>
          <a:lstStyle/>
          <a:p>
            <a:r>
              <a:rPr lang="fr-FR" sz="2800" dirty="0" smtClean="0"/>
              <a:t>Prérequis, positionnement de la leçon</a:t>
            </a:r>
            <a:endParaRPr lang="fr-FR" sz="2800" dirty="0"/>
          </a:p>
        </p:txBody>
      </p:sp>
      <p:sp>
        <p:nvSpPr>
          <p:cNvPr id="4" name="ZoneTexte 3"/>
          <p:cNvSpPr txBox="1"/>
          <p:nvPr/>
        </p:nvSpPr>
        <p:spPr>
          <a:xfrm>
            <a:off x="457200" y="1220004"/>
            <a:ext cx="4569520" cy="369332"/>
          </a:xfrm>
          <a:prstGeom prst="rect">
            <a:avLst/>
          </a:prstGeom>
          <a:noFill/>
        </p:spPr>
        <p:txBody>
          <a:bodyPr wrap="square" rtlCol="0">
            <a:spAutoFit/>
          </a:bodyPr>
          <a:lstStyle/>
          <a:p>
            <a:r>
              <a:rPr lang="fr-FR" b="1" dirty="0" smtClean="0">
                <a:solidFill>
                  <a:schemeClr val="accent1"/>
                </a:solidFill>
              </a:rPr>
              <a:t>En classe de Première STL SPCL / PCM</a:t>
            </a:r>
            <a:endParaRPr lang="fr-FR" b="1" dirty="0">
              <a:solidFill>
                <a:schemeClr val="accent1"/>
              </a:solidFill>
            </a:endParaRPr>
          </a:p>
        </p:txBody>
      </p:sp>
      <p:graphicFrame>
        <p:nvGraphicFramePr>
          <p:cNvPr id="5" name="Tableau 4"/>
          <p:cNvGraphicFramePr>
            <a:graphicFrameLocks noGrp="1"/>
          </p:cNvGraphicFramePr>
          <p:nvPr>
            <p:extLst>
              <p:ext uri="{D42A27DB-BD31-4B8C-83A1-F6EECF244321}">
                <p14:modId xmlns:p14="http://schemas.microsoft.com/office/powerpoint/2010/main" val="851112274"/>
              </p:ext>
            </p:extLst>
          </p:nvPr>
        </p:nvGraphicFramePr>
        <p:xfrm>
          <a:off x="298904" y="1637677"/>
          <a:ext cx="8387896" cy="1529079"/>
        </p:xfrm>
        <a:graphic>
          <a:graphicData uri="http://schemas.openxmlformats.org/drawingml/2006/table">
            <a:tbl>
              <a:tblPr firstRow="1" bandRow="1">
                <a:tableStyleId>{5940675A-B579-460E-94D1-54222C63F5DA}</a:tableStyleId>
              </a:tblPr>
              <a:tblGrid>
                <a:gridCol w="4337056"/>
                <a:gridCol w="4050840"/>
              </a:tblGrid>
              <a:tr h="370840">
                <a:tc>
                  <a:txBody>
                    <a:bodyPr/>
                    <a:lstStyle/>
                    <a:p>
                      <a:r>
                        <a:rPr lang="fr-FR" sz="1400" b="1" dirty="0" smtClean="0"/>
                        <a:t>Notions abordées </a:t>
                      </a:r>
                      <a:endParaRPr lang="fr-FR" sz="1400" b="1" dirty="0"/>
                    </a:p>
                  </a:txBody>
                  <a:tcPr/>
                </a:tc>
                <a:tc>
                  <a:txBody>
                    <a:bodyPr/>
                    <a:lstStyle/>
                    <a:p>
                      <a:r>
                        <a:rPr lang="fr-FR" sz="1400" b="1" dirty="0" smtClean="0"/>
                        <a:t>Capacités expérimentales</a:t>
                      </a:r>
                      <a:endParaRPr lang="fr-FR" sz="1400" b="1"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400" dirty="0" smtClean="0"/>
                        <a:t>Les grandes étapes d’une synthèse organique</a:t>
                      </a:r>
                    </a:p>
                    <a:p>
                      <a:r>
                        <a:rPr lang="fr-FR" sz="1400" dirty="0" smtClean="0"/>
                        <a:t>Contrôle </a:t>
                      </a:r>
                      <a:r>
                        <a:rPr lang="fr-FR" sz="1400" dirty="0" smtClean="0"/>
                        <a:t>de </a:t>
                      </a:r>
                      <a:r>
                        <a:rPr lang="fr-FR" sz="1400" dirty="0" smtClean="0"/>
                        <a:t>pureté</a:t>
                      </a:r>
                    </a:p>
                    <a:p>
                      <a:r>
                        <a:rPr lang="fr-FR" sz="1400" dirty="0" smtClean="0"/>
                        <a:t>Purification</a:t>
                      </a:r>
                    </a:p>
                    <a:p>
                      <a:r>
                        <a:rPr lang="fr-FR" sz="1400" dirty="0" smtClean="0"/>
                        <a:t>Séparation </a:t>
                      </a:r>
                      <a:endParaRPr lang="fr-FR" sz="1400" dirty="0" smtClean="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140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fr-FR" sz="1400" baseline="0" dirty="0" smtClean="0"/>
                        <a:t>CCM, mesure de l’indice de réfraction d’un liquide</a:t>
                      </a:r>
                      <a:endParaRPr lang="fr-FR" sz="1400" dirty="0" smtClean="0"/>
                    </a:p>
                    <a:p>
                      <a:r>
                        <a:rPr lang="fr-FR" sz="1400" dirty="0" smtClean="0"/>
                        <a:t>Distillation</a:t>
                      </a:r>
                      <a:r>
                        <a:rPr lang="fr-FR" sz="1400" baseline="0" dirty="0" smtClean="0"/>
                        <a:t> </a:t>
                      </a:r>
                      <a:r>
                        <a:rPr lang="fr-FR" sz="1400" baseline="0" dirty="0" smtClean="0"/>
                        <a:t>simple, </a:t>
                      </a:r>
                      <a:r>
                        <a:rPr lang="fr-FR" sz="1400" baseline="0" dirty="0" smtClean="0"/>
                        <a:t>recristallisation</a:t>
                      </a:r>
                    </a:p>
                    <a:p>
                      <a:r>
                        <a:rPr lang="fr-FR" sz="1400" baseline="0" dirty="0" smtClean="0"/>
                        <a:t>Filtration sous vide avec un entonnoir B</a:t>
                      </a:r>
                      <a:r>
                        <a:rPr lang="fr-FR" sz="1400" baseline="0" dirty="0" smtClean="0"/>
                        <a:t>üchner, filtration sur coton par gravité</a:t>
                      </a:r>
                      <a:endParaRPr lang="fr-FR" sz="1400" baseline="0" dirty="0" smtClean="0"/>
                    </a:p>
                  </a:txBody>
                  <a:tcPr/>
                </a:tc>
              </a:tr>
            </a:tbl>
          </a:graphicData>
        </a:graphic>
      </p:graphicFrame>
      <p:sp>
        <p:nvSpPr>
          <p:cNvPr id="6" name="ZoneTexte 5"/>
          <p:cNvSpPr txBox="1"/>
          <p:nvPr/>
        </p:nvSpPr>
        <p:spPr>
          <a:xfrm>
            <a:off x="457200" y="3373419"/>
            <a:ext cx="8586342" cy="646331"/>
          </a:xfrm>
          <a:prstGeom prst="rect">
            <a:avLst/>
          </a:prstGeom>
          <a:noFill/>
        </p:spPr>
        <p:txBody>
          <a:bodyPr wrap="square" rtlCol="0">
            <a:spAutoFit/>
          </a:bodyPr>
          <a:lstStyle/>
          <a:p>
            <a:r>
              <a:rPr lang="fr-FR" b="1" dirty="0" smtClean="0">
                <a:solidFill>
                  <a:schemeClr val="accent1"/>
                </a:solidFill>
              </a:rPr>
              <a:t>En classe de Terminale STL SPCL </a:t>
            </a:r>
            <a:r>
              <a:rPr lang="mr-IN" b="1" dirty="0" smtClean="0">
                <a:solidFill>
                  <a:schemeClr val="accent1"/>
                </a:solidFill>
              </a:rPr>
              <a:t>–</a:t>
            </a:r>
            <a:r>
              <a:rPr lang="fr-FR" b="1" dirty="0" smtClean="0">
                <a:solidFill>
                  <a:schemeClr val="accent1"/>
                </a:solidFill>
              </a:rPr>
              <a:t> chapitres précédents : « </a:t>
            </a:r>
            <a:r>
              <a:rPr lang="fr-FR" b="1" dirty="0" smtClean="0">
                <a:solidFill>
                  <a:schemeClr val="accent1"/>
                </a:solidFill>
              </a:rPr>
              <a:t>Synthèses</a:t>
            </a:r>
            <a:r>
              <a:rPr lang="fr-FR" b="1" dirty="0" smtClean="0">
                <a:solidFill>
                  <a:schemeClr val="accent1"/>
                </a:solidFill>
              </a:rPr>
              <a:t> chimiques</a:t>
            </a:r>
            <a:r>
              <a:rPr lang="fr-FR" b="1" dirty="0" smtClean="0">
                <a:solidFill>
                  <a:schemeClr val="accent1"/>
                </a:solidFill>
              </a:rPr>
              <a:t> </a:t>
            </a:r>
            <a:r>
              <a:rPr lang="fr-FR" b="1" dirty="0" smtClean="0">
                <a:solidFill>
                  <a:schemeClr val="accent1"/>
                </a:solidFill>
              </a:rPr>
              <a:t>», « Mécanismes réactionnels »</a:t>
            </a:r>
            <a:endParaRPr lang="fr-FR" b="1" dirty="0">
              <a:solidFill>
                <a:schemeClr val="accent1"/>
              </a:solidFill>
            </a:endParaRPr>
          </a:p>
        </p:txBody>
      </p:sp>
      <p:graphicFrame>
        <p:nvGraphicFramePr>
          <p:cNvPr id="7" name="Tableau 6"/>
          <p:cNvGraphicFramePr>
            <a:graphicFrameLocks noGrp="1"/>
          </p:cNvGraphicFramePr>
          <p:nvPr>
            <p:extLst>
              <p:ext uri="{D42A27DB-BD31-4B8C-83A1-F6EECF244321}">
                <p14:modId xmlns:p14="http://schemas.microsoft.com/office/powerpoint/2010/main" val="1703988074"/>
              </p:ext>
            </p:extLst>
          </p:nvPr>
        </p:nvGraphicFramePr>
        <p:xfrm>
          <a:off x="298904" y="4058703"/>
          <a:ext cx="8501782" cy="888999"/>
        </p:xfrm>
        <a:graphic>
          <a:graphicData uri="http://schemas.openxmlformats.org/drawingml/2006/table">
            <a:tbl>
              <a:tblPr firstRow="1" bandRow="1">
                <a:tableStyleId>{5940675A-B579-460E-94D1-54222C63F5DA}</a:tableStyleId>
              </a:tblPr>
              <a:tblGrid>
                <a:gridCol w="4250891"/>
                <a:gridCol w="4250891"/>
              </a:tblGrid>
              <a:tr h="370840">
                <a:tc>
                  <a:txBody>
                    <a:bodyPr/>
                    <a:lstStyle/>
                    <a:p>
                      <a:r>
                        <a:rPr lang="fr-FR" sz="1400" b="1" dirty="0" smtClean="0"/>
                        <a:t>Notions abordées</a:t>
                      </a:r>
                      <a:endParaRPr lang="fr-FR" sz="1400" b="1" dirty="0"/>
                    </a:p>
                  </a:txBody>
                  <a:tcPr/>
                </a:tc>
                <a:tc>
                  <a:txBody>
                    <a:bodyPr/>
                    <a:lstStyle/>
                    <a:p>
                      <a:r>
                        <a:rPr lang="fr-FR" sz="1400" b="1" dirty="0" smtClean="0"/>
                        <a:t>Capacités </a:t>
                      </a:r>
                      <a:endParaRPr lang="fr-FR" sz="1400" b="1" dirty="0"/>
                    </a:p>
                  </a:txBody>
                  <a:tcPr/>
                </a:tc>
              </a:tr>
              <a:tr h="370840">
                <a:tc>
                  <a:txBody>
                    <a:bodyPr/>
                    <a:lstStyle/>
                    <a:p>
                      <a:r>
                        <a:rPr lang="fr-FR" sz="1400" dirty="0" smtClean="0"/>
                        <a:t>Nomenclature </a:t>
                      </a:r>
                      <a:endParaRPr lang="fr-FR" sz="1400" dirty="0" smtClean="0"/>
                    </a:p>
                    <a:p>
                      <a:endParaRPr lang="fr-FR" sz="1400" dirty="0" smtClean="0"/>
                    </a:p>
                  </a:txBody>
                  <a:tcPr/>
                </a:tc>
                <a:tc>
                  <a:txBody>
                    <a:bodyPr/>
                    <a:lstStyle/>
                    <a:p>
                      <a:endParaRPr lang="fr-FR" sz="1400" dirty="0" smtClean="0"/>
                    </a:p>
                  </a:txBody>
                  <a:tcPr/>
                </a:tc>
              </a:tr>
            </a:tbl>
          </a:graphicData>
        </a:graphic>
      </p:graphicFrame>
    </p:spTree>
    <p:extLst>
      <p:ext uri="{BB962C8B-B14F-4D97-AF65-F5344CB8AC3E}">
        <p14:creationId xmlns:p14="http://schemas.microsoft.com/office/powerpoint/2010/main" val="1360507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1050"/>
            <a:ext cx="8229600" cy="1143000"/>
          </a:xfrm>
        </p:spPr>
        <p:txBody>
          <a:bodyPr>
            <a:normAutofit/>
          </a:bodyPr>
          <a:lstStyle/>
          <a:p>
            <a:r>
              <a:rPr lang="fr-FR" sz="2800" dirty="0" smtClean="0"/>
              <a:t>Points de difficulté identifiés</a:t>
            </a:r>
            <a:endParaRPr lang="fr-FR" sz="2800" dirty="0"/>
          </a:p>
        </p:txBody>
      </p:sp>
      <p:sp>
        <p:nvSpPr>
          <p:cNvPr id="3" name="Espace réservé du contenu 2"/>
          <p:cNvSpPr>
            <a:spLocks noGrp="1"/>
          </p:cNvSpPr>
          <p:nvPr>
            <p:ph idx="1"/>
          </p:nvPr>
        </p:nvSpPr>
        <p:spPr/>
        <p:txBody>
          <a:bodyPr/>
          <a:lstStyle/>
          <a:p>
            <a:endParaRPr lang="fr-FR"/>
          </a:p>
        </p:txBody>
      </p:sp>
    </p:spTree>
    <p:extLst>
      <p:ext uri="{BB962C8B-B14F-4D97-AF65-F5344CB8AC3E}">
        <p14:creationId xmlns:p14="http://schemas.microsoft.com/office/powerpoint/2010/main" val="1172581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481743" y="1284734"/>
            <a:ext cx="3868546" cy="3970318"/>
          </a:xfrm>
          <a:prstGeom prst="rect">
            <a:avLst/>
          </a:prstGeom>
          <a:noFill/>
        </p:spPr>
        <p:txBody>
          <a:bodyPr wrap="square" rtlCol="0">
            <a:spAutoFit/>
          </a:bodyPr>
          <a:lstStyle/>
          <a:p>
            <a:r>
              <a:rPr lang="fr-FR" b="1" dirty="0" smtClean="0"/>
              <a:t>Séparation, purification, contr</a:t>
            </a:r>
            <a:r>
              <a:rPr lang="fr-FR" b="1" dirty="0" smtClean="0"/>
              <a:t>ôle de pureté : </a:t>
            </a:r>
            <a:r>
              <a:rPr lang="fr-FR" dirty="0" smtClean="0"/>
              <a:t>ces étapes interviennent après l’arrêt de la réaction. </a:t>
            </a:r>
          </a:p>
          <a:p>
            <a:endParaRPr lang="fr-FR" dirty="0" smtClean="0"/>
          </a:p>
          <a:p>
            <a:r>
              <a:rPr lang="fr-FR" dirty="0" smtClean="0"/>
              <a:t>Après l’arrêt de la réaction le milieu réactionnel contient les produits synthétisés, le solvant, le catalyseur éventuel, éventuellement les réactifs en excès et des impuretés. </a:t>
            </a:r>
            <a:r>
              <a:rPr lang="fr-FR" b="1" dirty="0" smtClean="0"/>
              <a:t>(brut réactionnel)</a:t>
            </a:r>
          </a:p>
          <a:p>
            <a:endParaRPr lang="fr-FR" b="1" dirty="0"/>
          </a:p>
          <a:p>
            <a:r>
              <a:rPr lang="fr-FR" dirty="0" smtClean="0"/>
              <a:t>Il faut alors extraire les produits, les caractériser et éventuellement les purifier. </a:t>
            </a:r>
            <a:endParaRPr lang="fr-FR" dirty="0"/>
          </a:p>
        </p:txBody>
      </p:sp>
      <p:pic>
        <p:nvPicPr>
          <p:cNvPr id="7" name="Image 6" descr="image.jpg"/>
          <p:cNvPicPr>
            <a:picLocks noChangeAspect="1"/>
          </p:cNvPicPr>
          <p:nvPr/>
        </p:nvPicPr>
        <p:blipFill rotWithShape="1">
          <a:blip r:embed="rId2">
            <a:extLst>
              <a:ext uri="{28A0092B-C50C-407E-A947-70E740481C1C}">
                <a14:useLocalDpi xmlns:a14="http://schemas.microsoft.com/office/drawing/2010/main" val="0"/>
              </a:ext>
            </a:extLst>
          </a:blip>
          <a:srcRect r="53542"/>
          <a:stretch/>
        </p:blipFill>
        <p:spPr>
          <a:xfrm>
            <a:off x="4642254" y="682310"/>
            <a:ext cx="4248101" cy="5205046"/>
          </a:xfrm>
          <a:prstGeom prst="rect">
            <a:avLst/>
          </a:prstGeom>
        </p:spPr>
      </p:pic>
    </p:spTree>
    <p:extLst>
      <p:ext uri="{BB962C8B-B14F-4D97-AF65-F5344CB8AC3E}">
        <p14:creationId xmlns:p14="http://schemas.microsoft.com/office/powerpoint/2010/main" val="3648150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8207"/>
            <a:ext cx="8229600" cy="1143000"/>
          </a:xfrm>
        </p:spPr>
        <p:txBody>
          <a:bodyPr>
            <a:normAutofit/>
          </a:bodyPr>
          <a:lstStyle/>
          <a:p>
            <a:r>
              <a:rPr lang="fr-FR" sz="2800" dirty="0" smtClean="0"/>
              <a:t>Principe de l’extraction liquide - liquide</a:t>
            </a:r>
            <a:endParaRPr lang="fr-FR" sz="2800" dirty="0"/>
          </a:p>
        </p:txBody>
      </p:sp>
      <p:pic>
        <p:nvPicPr>
          <p:cNvPr id="5" name="Image 4" descr="Capture d’écran 2022-06-13 à 14.01.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8889"/>
            <a:ext cx="7803694" cy="4224465"/>
          </a:xfrm>
          <a:prstGeom prst="rect">
            <a:avLst/>
          </a:prstGeom>
        </p:spPr>
      </p:pic>
      <p:sp>
        <p:nvSpPr>
          <p:cNvPr id="6" name="ZoneTexte 5"/>
          <p:cNvSpPr txBox="1"/>
          <p:nvPr/>
        </p:nvSpPr>
        <p:spPr>
          <a:xfrm>
            <a:off x="5842431" y="3165852"/>
            <a:ext cx="3023737" cy="2677656"/>
          </a:xfrm>
          <a:prstGeom prst="rect">
            <a:avLst/>
          </a:prstGeom>
          <a:noFill/>
        </p:spPr>
        <p:txBody>
          <a:bodyPr wrap="square" rtlCol="0">
            <a:spAutoFit/>
          </a:bodyPr>
          <a:lstStyle/>
          <a:p>
            <a:r>
              <a:rPr lang="fr-FR" sz="1400" dirty="0" smtClean="0"/>
              <a:t>Le produit à extraire, A,  se répartit entre les 2 phases suivant l’équilibre de partage : </a:t>
            </a:r>
          </a:p>
          <a:p>
            <a:endParaRPr lang="fr-FR" sz="1400" dirty="0"/>
          </a:p>
          <a:p>
            <a:endParaRPr lang="fr-FR" sz="1400" dirty="0" smtClean="0"/>
          </a:p>
          <a:p>
            <a:endParaRPr lang="fr-FR" sz="1400" dirty="0" smtClean="0"/>
          </a:p>
          <a:p>
            <a:endParaRPr lang="fr-FR" sz="1400" dirty="0"/>
          </a:p>
          <a:p>
            <a:endParaRPr lang="fr-FR" sz="1400" dirty="0" smtClean="0"/>
          </a:p>
          <a:p>
            <a:r>
              <a:rPr lang="fr-FR" sz="1400" dirty="0" smtClean="0"/>
              <a:t>Il s’agit donc d’optimiser le choix du solvant 2 de façon à déplacer l’équilibre le plus possible vers la droite. </a:t>
            </a:r>
          </a:p>
        </p:txBody>
      </p:sp>
      <p:pic>
        <p:nvPicPr>
          <p:cNvPr id="7" name="Image 6" descr="Capture d’écran 2022-06-13 à 14.12.03.png"/>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6762000" y="3921068"/>
            <a:ext cx="1594889" cy="364546"/>
          </a:xfrm>
          <a:prstGeom prst="rect">
            <a:avLst/>
          </a:prstGeom>
        </p:spPr>
      </p:pic>
      <p:pic>
        <p:nvPicPr>
          <p:cNvPr id="8" name="Image 7" descr="Capture d’écran 2022-06-13 à 14.14.17.png"/>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tretch>
            <a:fillRect/>
          </a:stretch>
        </p:blipFill>
        <p:spPr>
          <a:xfrm>
            <a:off x="7042171" y="4285614"/>
            <a:ext cx="1181100" cy="546100"/>
          </a:xfrm>
          <a:prstGeom prst="rect">
            <a:avLst/>
          </a:prstGeom>
        </p:spPr>
      </p:pic>
      <p:sp>
        <p:nvSpPr>
          <p:cNvPr id="9" name="ZoneTexte 8"/>
          <p:cNvSpPr txBox="1"/>
          <p:nvPr/>
        </p:nvSpPr>
        <p:spPr>
          <a:xfrm>
            <a:off x="3773616" y="5843508"/>
            <a:ext cx="5370383" cy="738664"/>
          </a:xfrm>
          <a:prstGeom prst="rect">
            <a:avLst/>
          </a:prstGeom>
          <a:noFill/>
        </p:spPr>
        <p:txBody>
          <a:bodyPr wrap="square" rtlCol="0">
            <a:spAutoFit/>
          </a:bodyPr>
          <a:lstStyle/>
          <a:p>
            <a:r>
              <a:rPr lang="fr-FR" sz="1400" dirty="0" smtClean="0"/>
              <a:t>Les 2 solvants sont non miscibles et n’ont pas la m</a:t>
            </a:r>
            <a:r>
              <a:rPr lang="fr-FR" sz="1400" dirty="0" smtClean="0"/>
              <a:t>ême densité : les 2 phases vont donc pouvoir être séparées. La position relative des phases dans l’ampoule dépend de la densité relative des solvants.</a:t>
            </a:r>
            <a:endParaRPr lang="fr-FR" sz="1400" dirty="0"/>
          </a:p>
        </p:txBody>
      </p:sp>
    </p:spTree>
    <p:extLst>
      <p:ext uri="{BB962C8B-B14F-4D97-AF65-F5344CB8AC3E}">
        <p14:creationId xmlns:p14="http://schemas.microsoft.com/office/powerpoint/2010/main" val="1949723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2629"/>
            <a:ext cx="8229600" cy="1143000"/>
          </a:xfrm>
        </p:spPr>
        <p:txBody>
          <a:bodyPr>
            <a:normAutofit/>
          </a:bodyPr>
          <a:lstStyle/>
          <a:p>
            <a:r>
              <a:rPr lang="fr-FR" sz="2800" dirty="0" smtClean="0"/>
              <a:t>Mise en œuvre pratique d’une extraction liquide-liquide</a:t>
            </a:r>
            <a:endParaRPr lang="fr-FR" sz="2800" dirty="0"/>
          </a:p>
        </p:txBody>
      </p:sp>
      <p:sp>
        <p:nvSpPr>
          <p:cNvPr id="4" name="ZoneTexte 3">
            <a:extLst>
              <a:ext uri="{FF2B5EF4-FFF2-40B4-BE49-F238E27FC236}">
                <a16:creationId xmlns:a16="http://schemas.microsoft.com/office/drawing/2014/main" xmlns="" id="{DA3A93C6-CABA-BE7A-44AA-2678762CBE4D}"/>
              </a:ext>
            </a:extLst>
          </p:cNvPr>
          <p:cNvSpPr txBox="1"/>
          <p:nvPr/>
        </p:nvSpPr>
        <p:spPr>
          <a:xfrm>
            <a:off x="818205" y="1754299"/>
            <a:ext cx="2363147" cy="400110"/>
          </a:xfrm>
          <a:prstGeom prst="rect">
            <a:avLst/>
          </a:prstGeom>
          <a:noFill/>
        </p:spPr>
        <p:txBody>
          <a:bodyPr wrap="square" rtlCol="0">
            <a:spAutoFit/>
          </a:bodyPr>
          <a:lstStyle/>
          <a:p>
            <a:r>
              <a:rPr lang="fr-FR" sz="2000" b="1" dirty="0">
                <a:latin typeface="Helvetica" pitchFamily="2" charset="0"/>
              </a:rPr>
              <a:t>Schéma : </a:t>
            </a:r>
            <a:endParaRPr lang="fr-FR" b="1" dirty="0">
              <a:latin typeface="Helvetica" pitchFamily="2" charset="0"/>
            </a:endParaRPr>
          </a:p>
        </p:txBody>
      </p:sp>
      <p:pic>
        <p:nvPicPr>
          <p:cNvPr id="5" name="Image 4">
            <a:extLst>
              <a:ext uri="{FF2B5EF4-FFF2-40B4-BE49-F238E27FC236}">
                <a16:creationId xmlns:a16="http://schemas.microsoft.com/office/drawing/2014/main" xmlns="" id="{85DEC4C1-21E0-FFD2-B5C6-D733AFC17C19}"/>
              </a:ext>
            </a:extLst>
          </p:cNvPr>
          <p:cNvPicPr>
            <a:picLocks noChangeAspect="1"/>
          </p:cNvPicPr>
          <p:nvPr/>
        </p:nvPicPr>
        <p:blipFill>
          <a:blip r:embed="rId2"/>
          <a:stretch>
            <a:fillRect/>
          </a:stretch>
        </p:blipFill>
        <p:spPr>
          <a:xfrm>
            <a:off x="11239" y="2269622"/>
            <a:ext cx="4643660" cy="4588378"/>
          </a:xfrm>
          <a:prstGeom prst="rect">
            <a:avLst/>
          </a:prstGeom>
        </p:spPr>
      </p:pic>
      <p:sp>
        <p:nvSpPr>
          <p:cNvPr id="6" name="ZoneTexte 5">
            <a:extLst>
              <a:ext uri="{FF2B5EF4-FFF2-40B4-BE49-F238E27FC236}">
                <a16:creationId xmlns:a16="http://schemas.microsoft.com/office/drawing/2014/main" xmlns="" id="{02B9A2CF-0803-B601-4144-4E9D9F173820}"/>
              </a:ext>
            </a:extLst>
          </p:cNvPr>
          <p:cNvSpPr txBox="1"/>
          <p:nvPr/>
        </p:nvSpPr>
        <p:spPr>
          <a:xfrm>
            <a:off x="5839949" y="1754299"/>
            <a:ext cx="2363147" cy="400110"/>
          </a:xfrm>
          <a:prstGeom prst="rect">
            <a:avLst/>
          </a:prstGeom>
          <a:noFill/>
        </p:spPr>
        <p:txBody>
          <a:bodyPr wrap="square" rtlCol="0">
            <a:spAutoFit/>
          </a:bodyPr>
          <a:lstStyle/>
          <a:p>
            <a:r>
              <a:rPr lang="fr-FR" sz="2000" b="1" dirty="0">
                <a:latin typeface="Helvetica" pitchFamily="2" charset="0"/>
              </a:rPr>
              <a:t>Protocole : </a:t>
            </a:r>
            <a:endParaRPr lang="fr-FR" b="1" dirty="0">
              <a:latin typeface="Helvetica" pitchFamily="2" charset="0"/>
            </a:endParaRPr>
          </a:p>
        </p:txBody>
      </p:sp>
      <p:sp>
        <p:nvSpPr>
          <p:cNvPr id="7" name="ZoneTexte 6">
            <a:extLst>
              <a:ext uri="{FF2B5EF4-FFF2-40B4-BE49-F238E27FC236}">
                <a16:creationId xmlns:a16="http://schemas.microsoft.com/office/drawing/2014/main" xmlns="" id="{5EB8C80D-A4EB-149C-CC8C-EFDE9E2FDD71}"/>
              </a:ext>
            </a:extLst>
          </p:cNvPr>
          <p:cNvSpPr txBox="1"/>
          <p:nvPr/>
        </p:nvSpPr>
        <p:spPr>
          <a:xfrm>
            <a:off x="4431510" y="2218020"/>
            <a:ext cx="4712490" cy="1431161"/>
          </a:xfrm>
          <a:prstGeom prst="rect">
            <a:avLst/>
          </a:prstGeom>
          <a:noFill/>
        </p:spPr>
        <p:txBody>
          <a:bodyPr wrap="square" rtlCol="0">
            <a:spAutoFit/>
          </a:bodyPr>
          <a:lstStyle/>
          <a:p>
            <a:r>
              <a:rPr lang="fr-FR" sz="1400" dirty="0">
                <a:latin typeface="Helvetica" pitchFamily="2" charset="0"/>
              </a:rPr>
              <a:t>Etape 1 </a:t>
            </a:r>
            <a:r>
              <a:rPr lang="fr-FR" sz="1100" dirty="0">
                <a:latin typeface="Helvetica" pitchFamily="2" charset="0"/>
              </a:rPr>
              <a:t>Introduire le mélange des deux phases dans l’ampoule à décanter </a:t>
            </a:r>
            <a:r>
              <a:rPr lang="fr-FR" sz="1100" b="1" dirty="0">
                <a:solidFill>
                  <a:srgbClr val="FF0000"/>
                </a:solidFill>
                <a:latin typeface="Helvetica" pitchFamily="2" charset="0"/>
              </a:rPr>
              <a:t>en utilisant un entonnoir à liquide </a:t>
            </a:r>
            <a:r>
              <a:rPr lang="fr-FR" sz="1100" dirty="0">
                <a:latin typeface="Helvetica" pitchFamily="2" charset="0"/>
              </a:rPr>
              <a:t>pour ne pas salir le rodage. </a:t>
            </a:r>
            <a:r>
              <a:rPr lang="fr-FR" sz="1100" b="1" dirty="0">
                <a:solidFill>
                  <a:srgbClr val="FF0000"/>
                </a:solidFill>
                <a:latin typeface="Helvetica" pitchFamily="2" charset="0"/>
              </a:rPr>
              <a:t>Toujours placer un </a:t>
            </a:r>
            <a:r>
              <a:rPr lang="fr-FR" sz="1100" b="1" dirty="0" err="1">
                <a:solidFill>
                  <a:srgbClr val="FF0000"/>
                </a:solidFill>
                <a:latin typeface="Helvetica" pitchFamily="2" charset="0"/>
              </a:rPr>
              <a:t>récipient</a:t>
            </a:r>
            <a:r>
              <a:rPr lang="fr-FR" sz="1100" b="1" dirty="0">
                <a:solidFill>
                  <a:srgbClr val="FF0000"/>
                </a:solidFill>
                <a:latin typeface="Helvetica" pitchFamily="2" charset="0"/>
              </a:rPr>
              <a:t> sous l’ampoule</a:t>
            </a:r>
            <a:r>
              <a:rPr lang="fr-FR" sz="1100" dirty="0">
                <a:latin typeface="Helvetica" pitchFamily="2" charset="0"/>
              </a:rPr>
              <a:t>, il est </a:t>
            </a:r>
            <a:r>
              <a:rPr lang="fr-FR" sz="1100" dirty="0" err="1">
                <a:latin typeface="Helvetica" pitchFamily="2" charset="0"/>
              </a:rPr>
              <a:t>très</a:t>
            </a:r>
            <a:r>
              <a:rPr lang="fr-FR" sz="1100" dirty="0">
                <a:latin typeface="Helvetica" pitchFamily="2" charset="0"/>
              </a:rPr>
              <a:t> courant d’avoir une fuite du robinet. </a:t>
            </a:r>
          </a:p>
          <a:p>
            <a:endParaRPr lang="fr-FR" sz="1400" dirty="0">
              <a:effectLst/>
              <a:latin typeface="Helvetica" pitchFamily="2" charset="0"/>
            </a:endParaRPr>
          </a:p>
          <a:p>
            <a:endParaRPr lang="fr-FR" sz="1200" dirty="0">
              <a:effectLst/>
              <a:latin typeface="Helvetica" pitchFamily="2" charset="0"/>
            </a:endParaRPr>
          </a:p>
          <a:p>
            <a:endParaRPr lang="fr-FR" sz="1400" dirty="0">
              <a:latin typeface="Helvetica" pitchFamily="2" charset="0"/>
            </a:endParaRPr>
          </a:p>
        </p:txBody>
      </p:sp>
      <p:sp>
        <p:nvSpPr>
          <p:cNvPr id="8" name="Rectangle 7">
            <a:extLst>
              <a:ext uri="{FF2B5EF4-FFF2-40B4-BE49-F238E27FC236}">
                <a16:creationId xmlns:a16="http://schemas.microsoft.com/office/drawing/2014/main" xmlns="" id="{9B3DFCA2-E1C7-D56F-2545-E4CCB342AA83}"/>
              </a:ext>
            </a:extLst>
          </p:cNvPr>
          <p:cNvSpPr/>
          <p:nvPr/>
        </p:nvSpPr>
        <p:spPr>
          <a:xfrm>
            <a:off x="4431511" y="3044868"/>
            <a:ext cx="4712490" cy="461665"/>
          </a:xfrm>
          <a:prstGeom prst="rect">
            <a:avLst/>
          </a:prstGeom>
        </p:spPr>
        <p:txBody>
          <a:bodyPr wrap="square">
            <a:spAutoFit/>
          </a:bodyPr>
          <a:lstStyle/>
          <a:p>
            <a:r>
              <a:rPr lang="fr-FR" sz="1200" dirty="0">
                <a:latin typeface="Helvetica" pitchFamily="2" charset="0"/>
              </a:rPr>
              <a:t>Etape 2 : </a:t>
            </a:r>
            <a:r>
              <a:rPr lang="fr-FR" sz="1100" dirty="0">
                <a:latin typeface="Helvetica" pitchFamily="2" charset="0"/>
              </a:rPr>
              <a:t>Boucher l’ampoule avec un bouchon en plastique ou en verre qui correspond au bon rodage. </a:t>
            </a:r>
            <a:endParaRPr lang="fr-FR" sz="1200" dirty="0">
              <a:latin typeface="Helvetica" pitchFamily="2" charset="0"/>
            </a:endParaRPr>
          </a:p>
        </p:txBody>
      </p:sp>
      <p:sp>
        <p:nvSpPr>
          <p:cNvPr id="9" name="Rectangle 8">
            <a:extLst>
              <a:ext uri="{FF2B5EF4-FFF2-40B4-BE49-F238E27FC236}">
                <a16:creationId xmlns:a16="http://schemas.microsoft.com/office/drawing/2014/main" xmlns="" id="{5531B7D7-C3B7-5A78-D1D8-A40CF68B2B0E}"/>
              </a:ext>
            </a:extLst>
          </p:cNvPr>
          <p:cNvSpPr/>
          <p:nvPr/>
        </p:nvSpPr>
        <p:spPr>
          <a:xfrm>
            <a:off x="4431510" y="3514491"/>
            <a:ext cx="4712489" cy="615553"/>
          </a:xfrm>
          <a:prstGeom prst="rect">
            <a:avLst/>
          </a:prstGeom>
        </p:spPr>
        <p:txBody>
          <a:bodyPr wrap="square">
            <a:spAutoFit/>
          </a:bodyPr>
          <a:lstStyle/>
          <a:p>
            <a:r>
              <a:rPr lang="fr-FR" sz="1200" dirty="0">
                <a:latin typeface="Helvetica" pitchFamily="2" charset="0"/>
              </a:rPr>
              <a:t>Etape 3 : </a:t>
            </a:r>
            <a:r>
              <a:rPr lang="fr-FR" sz="1100" dirty="0">
                <a:latin typeface="Helvetica" pitchFamily="2" charset="0"/>
              </a:rPr>
              <a:t>En maintenant fermement le bouchon, retourner l’ampoule et ouvrir le robinet </a:t>
            </a:r>
            <a:r>
              <a:rPr lang="fr-FR" sz="1100" b="1" dirty="0">
                <a:solidFill>
                  <a:srgbClr val="FF0000"/>
                </a:solidFill>
                <a:latin typeface="Helvetica" pitchFamily="2" charset="0"/>
              </a:rPr>
              <a:t>en orientant l’ampoule vers le fond de la paillasse, </a:t>
            </a:r>
            <a:r>
              <a:rPr lang="fr-FR" sz="1100" dirty="0">
                <a:latin typeface="Helvetica" pitchFamily="2" charset="0"/>
              </a:rPr>
              <a:t>afin d’évacuer la surpression (dégazer). Refermer le robinet. </a:t>
            </a:r>
            <a:endParaRPr lang="fr-FR" sz="1200" dirty="0">
              <a:effectLst/>
              <a:latin typeface="Helvetica" pitchFamily="2" charset="0"/>
            </a:endParaRPr>
          </a:p>
        </p:txBody>
      </p:sp>
      <p:sp>
        <p:nvSpPr>
          <p:cNvPr id="10" name="Rectangle 9">
            <a:extLst>
              <a:ext uri="{FF2B5EF4-FFF2-40B4-BE49-F238E27FC236}">
                <a16:creationId xmlns:a16="http://schemas.microsoft.com/office/drawing/2014/main" xmlns="" id="{AFC58C88-D618-9966-2EA0-2EDF9EA50DEE}"/>
              </a:ext>
            </a:extLst>
          </p:cNvPr>
          <p:cNvSpPr/>
          <p:nvPr/>
        </p:nvSpPr>
        <p:spPr>
          <a:xfrm>
            <a:off x="4431511" y="4141642"/>
            <a:ext cx="4712488" cy="615553"/>
          </a:xfrm>
          <a:prstGeom prst="rect">
            <a:avLst/>
          </a:prstGeom>
        </p:spPr>
        <p:txBody>
          <a:bodyPr wrap="square">
            <a:spAutoFit/>
          </a:bodyPr>
          <a:lstStyle/>
          <a:p>
            <a:r>
              <a:rPr lang="fr-FR" sz="1200" dirty="0">
                <a:latin typeface="Helvetica" pitchFamily="2" charset="0"/>
              </a:rPr>
              <a:t>Etape 4 : </a:t>
            </a:r>
            <a:r>
              <a:rPr lang="fr-FR" sz="1100" dirty="0">
                <a:latin typeface="Helvetica" pitchFamily="2" charset="0"/>
              </a:rPr>
              <a:t>En maintenant fermement l’ampoule (une main au niveau du bouchon et une main au niveau du robinet) agiter fortement l’ampoule quelques seconde pour bien mettre les deux phases en contact. </a:t>
            </a:r>
            <a:endParaRPr lang="fr-FR" sz="1200" dirty="0">
              <a:effectLst/>
              <a:latin typeface="Helvetica" pitchFamily="2" charset="0"/>
            </a:endParaRPr>
          </a:p>
        </p:txBody>
      </p:sp>
      <p:sp>
        <p:nvSpPr>
          <p:cNvPr id="11" name="Rectangle 10">
            <a:extLst>
              <a:ext uri="{FF2B5EF4-FFF2-40B4-BE49-F238E27FC236}">
                <a16:creationId xmlns:a16="http://schemas.microsoft.com/office/drawing/2014/main" xmlns="" id="{64DB30D7-7B50-33B7-9323-13301573F48B}"/>
              </a:ext>
            </a:extLst>
          </p:cNvPr>
          <p:cNvSpPr/>
          <p:nvPr/>
        </p:nvSpPr>
        <p:spPr>
          <a:xfrm>
            <a:off x="4431511" y="4793060"/>
            <a:ext cx="4390946" cy="276999"/>
          </a:xfrm>
          <a:prstGeom prst="rect">
            <a:avLst/>
          </a:prstGeom>
        </p:spPr>
        <p:txBody>
          <a:bodyPr wrap="none">
            <a:spAutoFit/>
          </a:bodyPr>
          <a:lstStyle/>
          <a:p>
            <a:r>
              <a:rPr lang="fr-FR" sz="1200" dirty="0">
                <a:latin typeface="Helvetica" pitchFamily="2" charset="0"/>
              </a:rPr>
              <a:t>Etape 5 : </a:t>
            </a:r>
            <a:r>
              <a:rPr lang="fr-FR" sz="1100" dirty="0">
                <a:latin typeface="Helvetica" pitchFamily="2" charset="0"/>
              </a:rPr>
              <a:t>Arrêter l’agitation et dégazer vers le fond de la paillasse. </a:t>
            </a:r>
            <a:endParaRPr lang="fr-FR" sz="1200" dirty="0">
              <a:effectLst/>
              <a:latin typeface="Helvetica" pitchFamily="2" charset="0"/>
            </a:endParaRPr>
          </a:p>
        </p:txBody>
      </p:sp>
      <p:sp>
        <p:nvSpPr>
          <p:cNvPr id="12" name="Rectangle 11">
            <a:extLst>
              <a:ext uri="{FF2B5EF4-FFF2-40B4-BE49-F238E27FC236}">
                <a16:creationId xmlns:a16="http://schemas.microsoft.com/office/drawing/2014/main" xmlns="" id="{25083056-13E9-8ADB-FC0E-00900A199AE8}"/>
              </a:ext>
            </a:extLst>
          </p:cNvPr>
          <p:cNvSpPr/>
          <p:nvPr/>
        </p:nvSpPr>
        <p:spPr>
          <a:xfrm>
            <a:off x="4431510" y="5070059"/>
            <a:ext cx="4558465" cy="446276"/>
          </a:xfrm>
          <a:prstGeom prst="rect">
            <a:avLst/>
          </a:prstGeom>
        </p:spPr>
        <p:txBody>
          <a:bodyPr wrap="square">
            <a:spAutoFit/>
          </a:bodyPr>
          <a:lstStyle/>
          <a:p>
            <a:r>
              <a:rPr lang="fr-FR" sz="1200" dirty="0">
                <a:latin typeface="Helvetica" pitchFamily="2" charset="0"/>
              </a:rPr>
              <a:t>Etape 6 : </a:t>
            </a:r>
            <a:r>
              <a:rPr lang="fr-FR" sz="1100" dirty="0">
                <a:latin typeface="Helvetica" pitchFamily="2" charset="0"/>
              </a:rPr>
              <a:t>Recommencer les deux étapes précédentes (3 agitations/dégazages minimum). </a:t>
            </a:r>
            <a:endParaRPr lang="fr-FR" sz="1200" dirty="0">
              <a:effectLst/>
              <a:latin typeface="Helvetica" pitchFamily="2" charset="0"/>
            </a:endParaRPr>
          </a:p>
        </p:txBody>
      </p:sp>
      <p:sp>
        <p:nvSpPr>
          <p:cNvPr id="13" name="Rectangle 12">
            <a:extLst>
              <a:ext uri="{FF2B5EF4-FFF2-40B4-BE49-F238E27FC236}">
                <a16:creationId xmlns:a16="http://schemas.microsoft.com/office/drawing/2014/main" xmlns="" id="{29033B2F-3120-C562-9E68-7A201CECEFA5}"/>
              </a:ext>
            </a:extLst>
          </p:cNvPr>
          <p:cNvSpPr/>
          <p:nvPr/>
        </p:nvSpPr>
        <p:spPr>
          <a:xfrm>
            <a:off x="3922809" y="5516335"/>
            <a:ext cx="5221192" cy="615553"/>
          </a:xfrm>
          <a:prstGeom prst="rect">
            <a:avLst/>
          </a:prstGeom>
        </p:spPr>
        <p:txBody>
          <a:bodyPr wrap="square">
            <a:spAutoFit/>
          </a:bodyPr>
          <a:lstStyle/>
          <a:p>
            <a:r>
              <a:rPr lang="fr-FR" sz="1200" dirty="0">
                <a:latin typeface="Helvetica" pitchFamily="2" charset="0"/>
              </a:rPr>
              <a:t>Etape 7 : </a:t>
            </a:r>
            <a:r>
              <a:rPr lang="fr-FR" sz="1100" dirty="0">
                <a:latin typeface="Helvetica" pitchFamily="2" charset="0"/>
              </a:rPr>
              <a:t>Replacer l’ampoule verticale sur son support et </a:t>
            </a:r>
            <a:r>
              <a:rPr lang="fr-FR" sz="1100" b="1" dirty="0">
                <a:solidFill>
                  <a:srgbClr val="FF0000"/>
                </a:solidFill>
                <a:latin typeface="Helvetica" pitchFamily="2" charset="0"/>
              </a:rPr>
              <a:t>RETIRER LE BOUCHON </a:t>
            </a:r>
            <a:r>
              <a:rPr lang="fr-FR" sz="1100" dirty="0">
                <a:latin typeface="Helvetica" pitchFamily="2" charset="0"/>
              </a:rPr>
              <a:t>pour éviter qu’il soit expulsé par une éventuelle surpression et tombe sur la paillasse. </a:t>
            </a:r>
            <a:endParaRPr lang="fr-FR" sz="1200" dirty="0">
              <a:effectLst/>
              <a:latin typeface="Helvetica" pitchFamily="2" charset="0"/>
            </a:endParaRPr>
          </a:p>
        </p:txBody>
      </p:sp>
      <p:sp>
        <p:nvSpPr>
          <p:cNvPr id="14" name="Rectangle 13">
            <a:extLst>
              <a:ext uri="{FF2B5EF4-FFF2-40B4-BE49-F238E27FC236}">
                <a16:creationId xmlns:a16="http://schemas.microsoft.com/office/drawing/2014/main" xmlns="" id="{132ECFD6-ECAE-DEDE-AEBB-5EA9D99664B6}"/>
              </a:ext>
            </a:extLst>
          </p:cNvPr>
          <p:cNvSpPr/>
          <p:nvPr/>
        </p:nvSpPr>
        <p:spPr>
          <a:xfrm>
            <a:off x="3922809" y="6077898"/>
            <a:ext cx="5067166" cy="446276"/>
          </a:xfrm>
          <a:prstGeom prst="rect">
            <a:avLst/>
          </a:prstGeom>
        </p:spPr>
        <p:txBody>
          <a:bodyPr wrap="square">
            <a:spAutoFit/>
          </a:bodyPr>
          <a:lstStyle/>
          <a:p>
            <a:r>
              <a:rPr lang="fr-FR" sz="1200" dirty="0">
                <a:latin typeface="Helvetica" pitchFamily="2" charset="0"/>
              </a:rPr>
              <a:t>Etape 8 </a:t>
            </a:r>
            <a:r>
              <a:rPr lang="fr-FR" sz="1100" dirty="0">
                <a:latin typeface="Helvetica" pitchFamily="2" charset="0"/>
              </a:rPr>
              <a:t>: Laisser le mélange décanter quelques instants et faire couler la phase de lavage ou d’extraction. </a:t>
            </a:r>
            <a:endParaRPr lang="fr-FR" sz="1200" dirty="0">
              <a:effectLst/>
              <a:latin typeface="Helvetica" pitchFamily="2" charset="0"/>
            </a:endParaRPr>
          </a:p>
        </p:txBody>
      </p:sp>
      <p:sp>
        <p:nvSpPr>
          <p:cNvPr id="15" name="ZoneTexte 14">
            <a:extLst>
              <a:ext uri="{FF2B5EF4-FFF2-40B4-BE49-F238E27FC236}">
                <a16:creationId xmlns:a16="http://schemas.microsoft.com/office/drawing/2014/main" xmlns="" id="{08EB7E90-38D6-BA4F-44B9-F812F52A0210}"/>
              </a:ext>
            </a:extLst>
          </p:cNvPr>
          <p:cNvSpPr txBox="1"/>
          <p:nvPr/>
        </p:nvSpPr>
        <p:spPr>
          <a:xfrm>
            <a:off x="5510211" y="6596390"/>
            <a:ext cx="3633788" cy="261610"/>
          </a:xfrm>
          <a:prstGeom prst="rect">
            <a:avLst/>
          </a:prstGeom>
          <a:noFill/>
        </p:spPr>
        <p:txBody>
          <a:bodyPr wrap="square" rtlCol="0">
            <a:spAutoFit/>
          </a:bodyPr>
          <a:lstStyle/>
          <a:p>
            <a:r>
              <a:rPr lang="fr-FR" sz="1100" i="1" dirty="0"/>
              <a:t>Source : D’après Techniques Expérimentales </a:t>
            </a:r>
            <a:r>
              <a:rPr lang="fr-FR" sz="1100" i="1" dirty="0" err="1"/>
              <a:t>Chapellet</a:t>
            </a:r>
            <a:r>
              <a:rPr lang="fr-FR" sz="1100" i="1" dirty="0"/>
              <a:t>, L.-L.</a:t>
            </a:r>
          </a:p>
        </p:txBody>
      </p:sp>
    </p:spTree>
    <p:extLst>
      <p:ext uri="{BB962C8B-B14F-4D97-AF65-F5344CB8AC3E}">
        <p14:creationId xmlns:p14="http://schemas.microsoft.com/office/powerpoint/2010/main" val="95722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143000"/>
          </a:xfrm>
        </p:spPr>
        <p:txBody>
          <a:bodyPr/>
          <a:lstStyle/>
          <a:p>
            <a:r>
              <a:rPr lang="fr-FR" dirty="0" smtClean="0"/>
              <a:t>La recristallisation</a:t>
            </a:r>
            <a:endParaRPr lang="fr-FR" dirty="0"/>
          </a:p>
        </p:txBody>
      </p:sp>
      <p:sp>
        <p:nvSpPr>
          <p:cNvPr id="4" name="ZoneTexte 3">
            <a:extLst>
              <a:ext uri="{FF2B5EF4-FFF2-40B4-BE49-F238E27FC236}">
                <a16:creationId xmlns:a16="http://schemas.microsoft.com/office/drawing/2014/main" xmlns="" id="{DA3A93C6-CABA-BE7A-44AA-2678762CBE4D}"/>
              </a:ext>
            </a:extLst>
          </p:cNvPr>
          <p:cNvSpPr txBox="1"/>
          <p:nvPr/>
        </p:nvSpPr>
        <p:spPr>
          <a:xfrm>
            <a:off x="818205" y="1754299"/>
            <a:ext cx="2363147" cy="400110"/>
          </a:xfrm>
          <a:prstGeom prst="rect">
            <a:avLst/>
          </a:prstGeom>
          <a:noFill/>
        </p:spPr>
        <p:txBody>
          <a:bodyPr wrap="square" rtlCol="0">
            <a:spAutoFit/>
          </a:bodyPr>
          <a:lstStyle/>
          <a:p>
            <a:r>
              <a:rPr lang="fr-FR" sz="2000" b="1" dirty="0">
                <a:latin typeface="Helvetica" pitchFamily="2" charset="0"/>
              </a:rPr>
              <a:t>Schéma : </a:t>
            </a:r>
            <a:endParaRPr lang="fr-FR" b="1" dirty="0">
              <a:latin typeface="Helvetica" pitchFamily="2" charset="0"/>
            </a:endParaRPr>
          </a:p>
        </p:txBody>
      </p:sp>
      <p:pic>
        <p:nvPicPr>
          <p:cNvPr id="5" name="Image 4">
            <a:extLst>
              <a:ext uri="{FF2B5EF4-FFF2-40B4-BE49-F238E27FC236}">
                <a16:creationId xmlns:a16="http://schemas.microsoft.com/office/drawing/2014/main" xmlns="" id="{2C2B5CEE-A84D-AC51-5D55-D8487BD75FA7}"/>
              </a:ext>
            </a:extLst>
          </p:cNvPr>
          <p:cNvPicPr>
            <a:picLocks noChangeAspect="1"/>
          </p:cNvPicPr>
          <p:nvPr/>
        </p:nvPicPr>
        <p:blipFill>
          <a:blip r:embed="rId2"/>
          <a:stretch>
            <a:fillRect/>
          </a:stretch>
        </p:blipFill>
        <p:spPr>
          <a:xfrm>
            <a:off x="465139" y="2284856"/>
            <a:ext cx="2716213" cy="4208019"/>
          </a:xfrm>
          <a:prstGeom prst="rect">
            <a:avLst/>
          </a:prstGeom>
        </p:spPr>
      </p:pic>
      <p:sp>
        <p:nvSpPr>
          <p:cNvPr id="6" name="ZoneTexte 5">
            <a:extLst>
              <a:ext uri="{FF2B5EF4-FFF2-40B4-BE49-F238E27FC236}">
                <a16:creationId xmlns:a16="http://schemas.microsoft.com/office/drawing/2014/main" xmlns="" id="{02B9A2CF-0803-B601-4144-4E9D9F173820}"/>
              </a:ext>
            </a:extLst>
          </p:cNvPr>
          <p:cNvSpPr txBox="1"/>
          <p:nvPr/>
        </p:nvSpPr>
        <p:spPr>
          <a:xfrm>
            <a:off x="5839949" y="1754299"/>
            <a:ext cx="2363147" cy="400110"/>
          </a:xfrm>
          <a:prstGeom prst="rect">
            <a:avLst/>
          </a:prstGeom>
          <a:noFill/>
        </p:spPr>
        <p:txBody>
          <a:bodyPr wrap="square" rtlCol="0">
            <a:spAutoFit/>
          </a:bodyPr>
          <a:lstStyle/>
          <a:p>
            <a:r>
              <a:rPr lang="fr-FR" sz="2000" b="1" dirty="0">
                <a:latin typeface="Helvetica" pitchFamily="2" charset="0"/>
              </a:rPr>
              <a:t>Protocole : </a:t>
            </a:r>
            <a:endParaRPr lang="fr-FR" b="1" dirty="0">
              <a:latin typeface="Helvetica" pitchFamily="2" charset="0"/>
            </a:endParaRPr>
          </a:p>
        </p:txBody>
      </p:sp>
      <p:sp>
        <p:nvSpPr>
          <p:cNvPr id="7" name="ZoneTexte 6">
            <a:extLst>
              <a:ext uri="{FF2B5EF4-FFF2-40B4-BE49-F238E27FC236}">
                <a16:creationId xmlns:a16="http://schemas.microsoft.com/office/drawing/2014/main" xmlns="" id="{DD714049-B4AA-1D92-48B9-7B42B5F0804E}"/>
              </a:ext>
            </a:extLst>
          </p:cNvPr>
          <p:cNvSpPr txBox="1"/>
          <p:nvPr/>
        </p:nvSpPr>
        <p:spPr>
          <a:xfrm>
            <a:off x="3287486" y="2184324"/>
            <a:ext cx="5856514" cy="707886"/>
          </a:xfrm>
          <a:prstGeom prst="rect">
            <a:avLst/>
          </a:prstGeom>
          <a:noFill/>
        </p:spPr>
        <p:txBody>
          <a:bodyPr wrap="square" rtlCol="0">
            <a:spAutoFit/>
          </a:bodyPr>
          <a:lstStyle/>
          <a:p>
            <a:r>
              <a:rPr lang="fr-FR" sz="1400" b="1" dirty="0">
                <a:latin typeface="Helvetica" pitchFamily="2" charset="0"/>
              </a:rPr>
              <a:t>Etape 1 </a:t>
            </a:r>
            <a:r>
              <a:rPr lang="fr-FR" sz="1400" dirty="0">
                <a:latin typeface="Helvetica" pitchFamily="2" charset="0"/>
              </a:rPr>
              <a:t>: </a:t>
            </a:r>
            <a:r>
              <a:rPr lang="fr-FR" sz="1200" dirty="0">
                <a:latin typeface="Helvetica" pitchFamily="2" charset="0"/>
              </a:rPr>
              <a:t>Introduire le solide dans le ballon à l’aide d’un entonnoir à solide. </a:t>
            </a:r>
            <a:endParaRPr lang="fr-FR" sz="1200" dirty="0">
              <a:effectLst/>
              <a:latin typeface="Helvetica" pitchFamily="2" charset="0"/>
            </a:endParaRPr>
          </a:p>
          <a:p>
            <a:endParaRPr lang="fr-FR" sz="1200" dirty="0">
              <a:effectLst/>
              <a:latin typeface="Helvetica" pitchFamily="2" charset="0"/>
            </a:endParaRPr>
          </a:p>
          <a:p>
            <a:endParaRPr lang="fr-FR" sz="1400" dirty="0">
              <a:latin typeface="Helvetica" pitchFamily="2" charset="0"/>
            </a:endParaRPr>
          </a:p>
        </p:txBody>
      </p:sp>
      <p:sp>
        <p:nvSpPr>
          <p:cNvPr id="8" name="Rectangle 7">
            <a:extLst>
              <a:ext uri="{FF2B5EF4-FFF2-40B4-BE49-F238E27FC236}">
                <a16:creationId xmlns:a16="http://schemas.microsoft.com/office/drawing/2014/main" xmlns="" id="{9EB5574E-DD2D-0749-9E16-C9D77F5D8E64}"/>
              </a:ext>
            </a:extLst>
          </p:cNvPr>
          <p:cNvSpPr/>
          <p:nvPr/>
        </p:nvSpPr>
        <p:spPr>
          <a:xfrm>
            <a:off x="3287486" y="2543364"/>
            <a:ext cx="6096000" cy="492443"/>
          </a:xfrm>
          <a:prstGeom prst="rect">
            <a:avLst/>
          </a:prstGeom>
        </p:spPr>
        <p:txBody>
          <a:bodyPr>
            <a:spAutoFit/>
          </a:bodyPr>
          <a:lstStyle/>
          <a:p>
            <a:r>
              <a:rPr lang="fr-FR" sz="1400" b="1" dirty="0">
                <a:latin typeface="Helvetica" pitchFamily="2" charset="0"/>
              </a:rPr>
              <a:t>Etape 2 </a:t>
            </a:r>
            <a:r>
              <a:rPr lang="fr-FR" sz="1400" dirty="0">
                <a:latin typeface="Helvetica" pitchFamily="2" charset="0"/>
              </a:rPr>
              <a:t>: </a:t>
            </a:r>
            <a:r>
              <a:rPr lang="fr-FR" sz="1200" dirty="0">
                <a:latin typeface="Helvetica" pitchFamily="2" charset="0"/>
              </a:rPr>
              <a:t>Remplir l’ampoule de coulée avec le mélange de solvants choisi pour la recristallisation. Utiliser un entonnoir à liquide pour remplir l’ampoule. </a:t>
            </a:r>
            <a:endParaRPr lang="fr-FR" sz="1200" dirty="0">
              <a:effectLst/>
              <a:latin typeface="Helvetica" pitchFamily="2" charset="0"/>
            </a:endParaRPr>
          </a:p>
        </p:txBody>
      </p:sp>
      <p:sp>
        <p:nvSpPr>
          <p:cNvPr id="9" name="Rectangle 8">
            <a:extLst>
              <a:ext uri="{FF2B5EF4-FFF2-40B4-BE49-F238E27FC236}">
                <a16:creationId xmlns:a16="http://schemas.microsoft.com/office/drawing/2014/main" xmlns="" id="{852D53DD-FE33-7FC0-69C2-181FA103013C}"/>
              </a:ext>
            </a:extLst>
          </p:cNvPr>
          <p:cNvSpPr/>
          <p:nvPr/>
        </p:nvSpPr>
        <p:spPr>
          <a:xfrm>
            <a:off x="3287486" y="3070630"/>
            <a:ext cx="6096000" cy="307777"/>
          </a:xfrm>
          <a:prstGeom prst="rect">
            <a:avLst/>
          </a:prstGeom>
        </p:spPr>
        <p:txBody>
          <a:bodyPr>
            <a:spAutoFit/>
          </a:bodyPr>
          <a:lstStyle/>
          <a:p>
            <a:r>
              <a:rPr lang="fr-FR" sz="1400" b="1" dirty="0">
                <a:latin typeface="Helvetica" pitchFamily="2" charset="0"/>
              </a:rPr>
              <a:t>Etape 3</a:t>
            </a:r>
            <a:r>
              <a:rPr lang="fr-FR" sz="1400" dirty="0">
                <a:latin typeface="Helvetica" pitchFamily="2" charset="0"/>
              </a:rPr>
              <a:t> : </a:t>
            </a:r>
            <a:r>
              <a:rPr lang="fr-FR" sz="1200" dirty="0">
                <a:latin typeface="Helvetica" pitchFamily="2" charset="0"/>
              </a:rPr>
              <a:t>Recouvrir le solide de solvant (</a:t>
            </a:r>
            <a:r>
              <a:rPr lang="fr-FR" sz="1200" b="1" dirty="0">
                <a:solidFill>
                  <a:srgbClr val="FF0000"/>
                </a:solidFill>
                <a:latin typeface="Helvetica" pitchFamily="2" charset="0"/>
              </a:rPr>
              <a:t>ATTENTION</a:t>
            </a:r>
            <a:r>
              <a:rPr lang="fr-FR" sz="1200" dirty="0">
                <a:latin typeface="Helvetica" pitchFamily="2" charset="0"/>
              </a:rPr>
              <a:t> à ne pas en mettre trop). </a:t>
            </a:r>
            <a:endParaRPr lang="fr-FR" sz="1200" dirty="0">
              <a:effectLst/>
              <a:latin typeface="Helvetica" pitchFamily="2" charset="0"/>
            </a:endParaRPr>
          </a:p>
        </p:txBody>
      </p:sp>
      <p:sp>
        <p:nvSpPr>
          <p:cNvPr id="10" name="Rectangle 9">
            <a:extLst>
              <a:ext uri="{FF2B5EF4-FFF2-40B4-BE49-F238E27FC236}">
                <a16:creationId xmlns:a16="http://schemas.microsoft.com/office/drawing/2014/main" xmlns="" id="{39D134FA-7575-AFF3-E369-AB41B4F50AA6}"/>
              </a:ext>
            </a:extLst>
          </p:cNvPr>
          <p:cNvSpPr/>
          <p:nvPr/>
        </p:nvSpPr>
        <p:spPr>
          <a:xfrm>
            <a:off x="3287486" y="3426796"/>
            <a:ext cx="6096000" cy="492443"/>
          </a:xfrm>
          <a:prstGeom prst="rect">
            <a:avLst/>
          </a:prstGeom>
        </p:spPr>
        <p:txBody>
          <a:bodyPr>
            <a:spAutoFit/>
          </a:bodyPr>
          <a:lstStyle/>
          <a:p>
            <a:r>
              <a:rPr lang="fr-FR" sz="1400" b="1" dirty="0">
                <a:latin typeface="Helvetica" pitchFamily="2" charset="0"/>
              </a:rPr>
              <a:t>Etape 4 </a:t>
            </a:r>
            <a:r>
              <a:rPr lang="fr-FR" sz="1400" dirty="0">
                <a:latin typeface="Helvetica" pitchFamily="2" charset="0"/>
              </a:rPr>
              <a:t>: </a:t>
            </a:r>
            <a:r>
              <a:rPr lang="fr-FR" sz="1200" dirty="0">
                <a:latin typeface="Helvetica" pitchFamily="2" charset="0"/>
              </a:rPr>
              <a:t>Chauffer jusqu’à voir le reflux. Il doit normalement rester du solide non dissous, sinon c’est qu’il y avait trop de solvant initialement. </a:t>
            </a:r>
            <a:endParaRPr lang="fr-FR" sz="1400" dirty="0">
              <a:effectLst/>
              <a:latin typeface="Helvetica" pitchFamily="2" charset="0"/>
            </a:endParaRPr>
          </a:p>
        </p:txBody>
      </p:sp>
      <p:sp>
        <p:nvSpPr>
          <p:cNvPr id="11" name="Rectangle 10">
            <a:extLst>
              <a:ext uri="{FF2B5EF4-FFF2-40B4-BE49-F238E27FC236}">
                <a16:creationId xmlns:a16="http://schemas.microsoft.com/office/drawing/2014/main" xmlns="" id="{4D363B77-E238-F639-D5EA-6A4AC9C3977C}"/>
              </a:ext>
            </a:extLst>
          </p:cNvPr>
          <p:cNvSpPr/>
          <p:nvPr/>
        </p:nvSpPr>
        <p:spPr>
          <a:xfrm>
            <a:off x="3287486" y="4027040"/>
            <a:ext cx="6096000" cy="492443"/>
          </a:xfrm>
          <a:prstGeom prst="rect">
            <a:avLst/>
          </a:prstGeom>
        </p:spPr>
        <p:txBody>
          <a:bodyPr>
            <a:spAutoFit/>
          </a:bodyPr>
          <a:lstStyle/>
          <a:p>
            <a:r>
              <a:rPr lang="fr-FR" sz="1400" b="1" dirty="0">
                <a:latin typeface="Helvetica" pitchFamily="2" charset="0"/>
              </a:rPr>
              <a:t>Etape 5 </a:t>
            </a:r>
            <a:r>
              <a:rPr lang="fr-FR" sz="1400" dirty="0">
                <a:latin typeface="Helvetica" pitchFamily="2" charset="0"/>
              </a:rPr>
              <a:t>: </a:t>
            </a:r>
            <a:r>
              <a:rPr lang="fr-FR" sz="1200" dirty="0">
                <a:latin typeface="Helvetica" pitchFamily="2" charset="0"/>
              </a:rPr>
              <a:t>Faire couler quelques gouttes de solvant en ouvrant légèrement le robinet de l’ampoule. </a:t>
            </a:r>
            <a:endParaRPr lang="fr-FR" sz="1400" dirty="0">
              <a:effectLst/>
              <a:latin typeface="Helvetica" pitchFamily="2" charset="0"/>
            </a:endParaRPr>
          </a:p>
        </p:txBody>
      </p:sp>
      <p:sp>
        <p:nvSpPr>
          <p:cNvPr id="12" name="Rectangle 11">
            <a:extLst>
              <a:ext uri="{FF2B5EF4-FFF2-40B4-BE49-F238E27FC236}">
                <a16:creationId xmlns:a16="http://schemas.microsoft.com/office/drawing/2014/main" xmlns="" id="{2B33BF66-D848-8FA1-9696-96CDEA94163C}"/>
              </a:ext>
            </a:extLst>
          </p:cNvPr>
          <p:cNvSpPr/>
          <p:nvPr/>
        </p:nvSpPr>
        <p:spPr>
          <a:xfrm>
            <a:off x="3287486" y="4528991"/>
            <a:ext cx="6096000" cy="492443"/>
          </a:xfrm>
          <a:prstGeom prst="rect">
            <a:avLst/>
          </a:prstGeom>
        </p:spPr>
        <p:txBody>
          <a:bodyPr>
            <a:spAutoFit/>
          </a:bodyPr>
          <a:lstStyle/>
          <a:p>
            <a:r>
              <a:rPr lang="fr-FR" sz="1400" b="1" dirty="0">
                <a:latin typeface="Helvetica" pitchFamily="2" charset="0"/>
              </a:rPr>
              <a:t>Etape 6 </a:t>
            </a:r>
            <a:r>
              <a:rPr lang="fr-FR" sz="1400" dirty="0">
                <a:latin typeface="Helvetica" pitchFamily="2" charset="0"/>
              </a:rPr>
              <a:t>: </a:t>
            </a:r>
            <a:r>
              <a:rPr lang="fr-FR" sz="1200" dirty="0">
                <a:latin typeface="Helvetica" pitchFamily="2" charset="0"/>
              </a:rPr>
              <a:t>Chauffer de nouveau pour atteindre le reflux. S’il reste encore du solide, reprendre les </a:t>
            </a:r>
            <a:r>
              <a:rPr lang="fr-FR" sz="1200" dirty="0" err="1">
                <a:latin typeface="Helvetica" pitchFamily="2" charset="0"/>
              </a:rPr>
              <a:t>étapes</a:t>
            </a:r>
            <a:r>
              <a:rPr lang="fr-FR" sz="1200" dirty="0">
                <a:latin typeface="Helvetica" pitchFamily="2" charset="0"/>
              </a:rPr>
              <a:t> </a:t>
            </a:r>
            <a:r>
              <a:rPr lang="fr-FR" sz="1200" b="1" dirty="0">
                <a:latin typeface="Helvetica" pitchFamily="2" charset="0"/>
              </a:rPr>
              <a:t>5 </a:t>
            </a:r>
            <a:r>
              <a:rPr lang="fr-FR" sz="1200" dirty="0">
                <a:latin typeface="Helvetica" pitchFamily="2" charset="0"/>
              </a:rPr>
              <a:t>et </a:t>
            </a:r>
            <a:r>
              <a:rPr lang="fr-FR" sz="1200" b="1" dirty="0">
                <a:latin typeface="Helvetica" pitchFamily="2" charset="0"/>
              </a:rPr>
              <a:t>6 </a:t>
            </a:r>
            <a:r>
              <a:rPr lang="fr-FR" sz="1200" dirty="0">
                <a:latin typeface="Helvetica" pitchFamily="2" charset="0"/>
              </a:rPr>
              <a:t>jusqu’à ce que tout soit dissous au reflux. </a:t>
            </a:r>
            <a:endParaRPr lang="fr-FR" sz="1400" dirty="0">
              <a:effectLst/>
              <a:latin typeface="Helvetica" pitchFamily="2" charset="0"/>
            </a:endParaRPr>
          </a:p>
        </p:txBody>
      </p:sp>
      <p:sp>
        <p:nvSpPr>
          <p:cNvPr id="13" name="Rectangle 12">
            <a:extLst>
              <a:ext uri="{FF2B5EF4-FFF2-40B4-BE49-F238E27FC236}">
                <a16:creationId xmlns:a16="http://schemas.microsoft.com/office/drawing/2014/main" xmlns="" id="{AB41145A-40DD-27B3-2E7E-98C48003271B}"/>
              </a:ext>
            </a:extLst>
          </p:cNvPr>
          <p:cNvSpPr/>
          <p:nvPr/>
        </p:nvSpPr>
        <p:spPr>
          <a:xfrm>
            <a:off x="3287486" y="5080424"/>
            <a:ext cx="5856514" cy="492443"/>
          </a:xfrm>
          <a:prstGeom prst="rect">
            <a:avLst/>
          </a:prstGeom>
        </p:spPr>
        <p:txBody>
          <a:bodyPr wrap="square">
            <a:spAutoFit/>
          </a:bodyPr>
          <a:lstStyle/>
          <a:p>
            <a:r>
              <a:rPr lang="fr-FR" sz="1400" b="1" dirty="0">
                <a:latin typeface="Helvetica" pitchFamily="2" charset="0"/>
              </a:rPr>
              <a:t>Etape 7 </a:t>
            </a:r>
            <a:r>
              <a:rPr lang="fr-FR" sz="1400" dirty="0">
                <a:latin typeface="Helvetica" pitchFamily="2" charset="0"/>
              </a:rPr>
              <a:t>: </a:t>
            </a:r>
            <a:r>
              <a:rPr lang="fr-FR" sz="1200" dirty="0">
                <a:latin typeface="Helvetica" pitchFamily="2" charset="0"/>
              </a:rPr>
              <a:t>Couper l’agitation et le chauffage. Retirer le barreau aimanté avec la canne </a:t>
            </a:r>
            <a:r>
              <a:rPr lang="fr-FR" sz="1200" dirty="0" err="1">
                <a:latin typeface="Helvetica" pitchFamily="2" charset="0"/>
              </a:rPr>
              <a:t>magnétique</a:t>
            </a:r>
            <a:r>
              <a:rPr lang="fr-FR" sz="1200" dirty="0">
                <a:latin typeface="Helvetica" pitchFamily="2" charset="0"/>
              </a:rPr>
              <a:t>. Eloigner la source de chaleur et laisser refroidir doucement. </a:t>
            </a:r>
            <a:endParaRPr lang="fr-FR" sz="1400" dirty="0">
              <a:effectLst/>
              <a:latin typeface="Helvetica" pitchFamily="2" charset="0"/>
            </a:endParaRPr>
          </a:p>
        </p:txBody>
      </p:sp>
      <p:sp>
        <p:nvSpPr>
          <p:cNvPr id="14" name="Rectangle 13">
            <a:extLst>
              <a:ext uri="{FF2B5EF4-FFF2-40B4-BE49-F238E27FC236}">
                <a16:creationId xmlns:a16="http://schemas.microsoft.com/office/drawing/2014/main" xmlns="" id="{1602CBDA-2113-7037-B972-93C3A3372B30}"/>
              </a:ext>
            </a:extLst>
          </p:cNvPr>
          <p:cNvSpPr/>
          <p:nvPr/>
        </p:nvSpPr>
        <p:spPr>
          <a:xfrm>
            <a:off x="3287486" y="5588601"/>
            <a:ext cx="5692942" cy="492443"/>
          </a:xfrm>
          <a:prstGeom prst="rect">
            <a:avLst/>
          </a:prstGeom>
        </p:spPr>
        <p:txBody>
          <a:bodyPr wrap="square">
            <a:spAutoFit/>
          </a:bodyPr>
          <a:lstStyle/>
          <a:p>
            <a:r>
              <a:rPr lang="fr-FR" sz="1400" b="1" dirty="0">
                <a:latin typeface="Helvetica" pitchFamily="2" charset="0"/>
              </a:rPr>
              <a:t>Etape 8 </a:t>
            </a:r>
            <a:r>
              <a:rPr lang="fr-FR" sz="1400" dirty="0">
                <a:latin typeface="Helvetica" pitchFamily="2" charset="0"/>
              </a:rPr>
              <a:t>: </a:t>
            </a:r>
            <a:r>
              <a:rPr lang="fr-FR" sz="1200" dirty="0">
                <a:latin typeface="Helvetica" pitchFamily="2" charset="0"/>
              </a:rPr>
              <a:t>Une fois le </a:t>
            </a:r>
            <a:r>
              <a:rPr lang="fr-FR" sz="1200" dirty="0" err="1">
                <a:latin typeface="Helvetica" pitchFamily="2" charset="0"/>
              </a:rPr>
              <a:t>mélange</a:t>
            </a:r>
            <a:r>
              <a:rPr lang="fr-FR" sz="1200" dirty="0">
                <a:latin typeface="Helvetica" pitchFamily="2" charset="0"/>
              </a:rPr>
              <a:t> refroidi et les cristaux </a:t>
            </a:r>
            <a:r>
              <a:rPr lang="fr-FR" sz="1200" dirty="0" err="1">
                <a:latin typeface="Helvetica" pitchFamily="2" charset="0"/>
              </a:rPr>
              <a:t>formés</a:t>
            </a:r>
            <a:r>
              <a:rPr lang="fr-FR" sz="1200" dirty="0">
                <a:latin typeface="Helvetica" pitchFamily="2" charset="0"/>
              </a:rPr>
              <a:t>, essorer les cristaux avec un filtre Buchner. </a:t>
            </a:r>
            <a:endParaRPr lang="fr-FR" sz="1400" dirty="0">
              <a:effectLst/>
              <a:latin typeface="Helvetica" pitchFamily="2" charset="0"/>
            </a:endParaRPr>
          </a:p>
        </p:txBody>
      </p:sp>
    </p:spTree>
    <p:extLst>
      <p:ext uri="{BB962C8B-B14F-4D97-AF65-F5344CB8AC3E}">
        <p14:creationId xmlns:p14="http://schemas.microsoft.com/office/powerpoint/2010/main" val="2237734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2716"/>
            <a:ext cx="8229600" cy="1143000"/>
          </a:xfrm>
        </p:spPr>
        <p:txBody>
          <a:bodyPr>
            <a:normAutofit/>
          </a:bodyPr>
          <a:lstStyle/>
          <a:p>
            <a:r>
              <a:rPr lang="fr-FR" sz="2800" dirty="0" smtClean="0"/>
              <a:t>Principe de la distillation fractionnée</a:t>
            </a:r>
            <a:endParaRPr lang="fr-FR" sz="2800" dirty="0"/>
          </a:p>
        </p:txBody>
      </p:sp>
      <p:pic>
        <p:nvPicPr>
          <p:cNvPr id="4" name="Image 3" descr="Capture d’écran 2022-06-13 à 15.14.0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345" y="965186"/>
            <a:ext cx="8293100" cy="5245100"/>
          </a:xfrm>
          <a:prstGeom prst="rect">
            <a:avLst/>
          </a:prstGeom>
        </p:spPr>
      </p:pic>
    </p:spTree>
    <p:extLst>
      <p:ext uri="{BB962C8B-B14F-4D97-AF65-F5344CB8AC3E}">
        <p14:creationId xmlns:p14="http://schemas.microsoft.com/office/powerpoint/2010/main" val="874651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5729"/>
            <a:ext cx="8229600" cy="1143000"/>
          </a:xfrm>
        </p:spPr>
        <p:txBody>
          <a:bodyPr>
            <a:normAutofit/>
          </a:bodyPr>
          <a:lstStyle/>
          <a:p>
            <a:r>
              <a:rPr lang="fr-FR" sz="2800" dirty="0" smtClean="0"/>
              <a:t>Réalisation pratique d’une distillation fractionnée</a:t>
            </a:r>
            <a:endParaRPr lang="fr-FR" sz="2800" dirty="0"/>
          </a:p>
        </p:txBody>
      </p:sp>
      <p:pic>
        <p:nvPicPr>
          <p:cNvPr id="4" name="Image 3">
            <a:extLst>
              <a:ext uri="{FF2B5EF4-FFF2-40B4-BE49-F238E27FC236}">
                <a16:creationId xmlns:a16="http://schemas.microsoft.com/office/drawing/2014/main" xmlns="" id="{5C670FE2-8365-F78F-1BB2-EE566D97FA2C}"/>
              </a:ext>
            </a:extLst>
          </p:cNvPr>
          <p:cNvPicPr>
            <a:picLocks noChangeAspect="1"/>
          </p:cNvPicPr>
          <p:nvPr/>
        </p:nvPicPr>
        <p:blipFill>
          <a:blip r:embed="rId2"/>
          <a:stretch>
            <a:fillRect/>
          </a:stretch>
        </p:blipFill>
        <p:spPr>
          <a:xfrm>
            <a:off x="0" y="2218020"/>
            <a:ext cx="4990841" cy="4274855"/>
          </a:xfrm>
          <a:prstGeom prst="rect">
            <a:avLst/>
          </a:prstGeom>
        </p:spPr>
      </p:pic>
      <p:sp>
        <p:nvSpPr>
          <p:cNvPr id="5" name="ZoneTexte 4">
            <a:extLst>
              <a:ext uri="{FF2B5EF4-FFF2-40B4-BE49-F238E27FC236}">
                <a16:creationId xmlns:a16="http://schemas.microsoft.com/office/drawing/2014/main" xmlns="" id="{DA3A93C6-CABA-BE7A-44AA-2678762CBE4D}"/>
              </a:ext>
            </a:extLst>
          </p:cNvPr>
          <p:cNvSpPr txBox="1"/>
          <p:nvPr/>
        </p:nvSpPr>
        <p:spPr>
          <a:xfrm>
            <a:off x="818205" y="1754299"/>
            <a:ext cx="2363147" cy="400110"/>
          </a:xfrm>
          <a:prstGeom prst="rect">
            <a:avLst/>
          </a:prstGeom>
          <a:noFill/>
        </p:spPr>
        <p:txBody>
          <a:bodyPr wrap="square" rtlCol="0">
            <a:spAutoFit/>
          </a:bodyPr>
          <a:lstStyle/>
          <a:p>
            <a:r>
              <a:rPr lang="fr-FR" sz="2000" b="1" dirty="0">
                <a:latin typeface="Helvetica" pitchFamily="2" charset="0"/>
              </a:rPr>
              <a:t>Schéma : </a:t>
            </a:r>
            <a:endParaRPr lang="fr-FR" b="1" dirty="0">
              <a:latin typeface="Helvetica" pitchFamily="2" charset="0"/>
            </a:endParaRPr>
          </a:p>
        </p:txBody>
      </p:sp>
      <p:sp>
        <p:nvSpPr>
          <p:cNvPr id="6" name="ZoneTexte 5">
            <a:extLst>
              <a:ext uri="{FF2B5EF4-FFF2-40B4-BE49-F238E27FC236}">
                <a16:creationId xmlns:a16="http://schemas.microsoft.com/office/drawing/2014/main" xmlns="" id="{02B9A2CF-0803-B601-4144-4E9D9F173820}"/>
              </a:ext>
            </a:extLst>
          </p:cNvPr>
          <p:cNvSpPr txBox="1"/>
          <p:nvPr/>
        </p:nvSpPr>
        <p:spPr>
          <a:xfrm>
            <a:off x="5839949" y="1754299"/>
            <a:ext cx="2363147" cy="400110"/>
          </a:xfrm>
          <a:prstGeom prst="rect">
            <a:avLst/>
          </a:prstGeom>
          <a:noFill/>
        </p:spPr>
        <p:txBody>
          <a:bodyPr wrap="square" rtlCol="0">
            <a:spAutoFit/>
          </a:bodyPr>
          <a:lstStyle/>
          <a:p>
            <a:r>
              <a:rPr lang="fr-FR" sz="2000" b="1" dirty="0">
                <a:latin typeface="Helvetica" pitchFamily="2" charset="0"/>
              </a:rPr>
              <a:t>Protocole : </a:t>
            </a:r>
            <a:endParaRPr lang="fr-FR" b="1" dirty="0">
              <a:latin typeface="Helvetica" pitchFamily="2" charset="0"/>
            </a:endParaRPr>
          </a:p>
        </p:txBody>
      </p:sp>
      <p:sp>
        <p:nvSpPr>
          <p:cNvPr id="7" name="ZoneTexte 6">
            <a:extLst>
              <a:ext uri="{FF2B5EF4-FFF2-40B4-BE49-F238E27FC236}">
                <a16:creationId xmlns:a16="http://schemas.microsoft.com/office/drawing/2014/main" xmlns="" id="{DD714049-B4AA-1D92-48B9-7B42B5F0804E}"/>
              </a:ext>
            </a:extLst>
          </p:cNvPr>
          <p:cNvSpPr txBox="1"/>
          <p:nvPr/>
        </p:nvSpPr>
        <p:spPr>
          <a:xfrm>
            <a:off x="3287486" y="2156135"/>
            <a:ext cx="5856514" cy="892552"/>
          </a:xfrm>
          <a:prstGeom prst="rect">
            <a:avLst/>
          </a:prstGeom>
          <a:noFill/>
        </p:spPr>
        <p:txBody>
          <a:bodyPr wrap="square" rtlCol="0">
            <a:spAutoFit/>
          </a:bodyPr>
          <a:lstStyle/>
          <a:p>
            <a:r>
              <a:rPr lang="fr-FR" sz="1400" dirty="0">
                <a:latin typeface="Helvetica" pitchFamily="2" charset="0"/>
              </a:rPr>
              <a:t>Etape 1 : </a:t>
            </a:r>
            <a:r>
              <a:rPr lang="fr-FR" sz="1200" dirty="0">
                <a:latin typeface="Helvetica" pitchFamily="2" charset="0"/>
              </a:rPr>
              <a:t>Construire le montage, en sortie on peut placer soit un ballon, soit un erlenmeyer, soit un séparateur avec plusieurs ballons. </a:t>
            </a:r>
            <a:endParaRPr lang="fr-FR" sz="1200" dirty="0">
              <a:effectLst/>
              <a:latin typeface="Helvetica" pitchFamily="2" charset="0"/>
            </a:endParaRPr>
          </a:p>
          <a:p>
            <a:endParaRPr lang="fr-FR" sz="1200" dirty="0">
              <a:effectLst/>
              <a:latin typeface="Helvetica" pitchFamily="2" charset="0"/>
            </a:endParaRPr>
          </a:p>
          <a:p>
            <a:endParaRPr lang="fr-FR" sz="1400" dirty="0">
              <a:latin typeface="Helvetica" pitchFamily="2" charset="0"/>
            </a:endParaRPr>
          </a:p>
        </p:txBody>
      </p:sp>
      <p:sp>
        <p:nvSpPr>
          <p:cNvPr id="8" name="Rectangle 7">
            <a:extLst>
              <a:ext uri="{FF2B5EF4-FFF2-40B4-BE49-F238E27FC236}">
                <a16:creationId xmlns:a16="http://schemas.microsoft.com/office/drawing/2014/main" xmlns="" id="{40CDD45F-D5EA-6724-8D03-53C0C812A8EC}"/>
              </a:ext>
            </a:extLst>
          </p:cNvPr>
          <p:cNvSpPr/>
          <p:nvPr/>
        </p:nvSpPr>
        <p:spPr>
          <a:xfrm>
            <a:off x="3300059" y="2652885"/>
            <a:ext cx="6096000" cy="307777"/>
          </a:xfrm>
          <a:prstGeom prst="rect">
            <a:avLst/>
          </a:prstGeom>
        </p:spPr>
        <p:txBody>
          <a:bodyPr>
            <a:spAutoFit/>
          </a:bodyPr>
          <a:lstStyle/>
          <a:p>
            <a:r>
              <a:rPr lang="fr-FR" sz="1400" dirty="0">
                <a:latin typeface="Helvetica" pitchFamily="2" charset="0"/>
              </a:rPr>
              <a:t>Etape 2 : </a:t>
            </a:r>
            <a:r>
              <a:rPr lang="fr-FR" sz="1200" dirty="0">
                <a:latin typeface="Helvetica" pitchFamily="2" charset="0"/>
              </a:rPr>
              <a:t>Chauffer le dispositif et surveiller la température lue au thermomètre. </a:t>
            </a:r>
            <a:endParaRPr lang="fr-FR" sz="1400" dirty="0">
              <a:effectLst/>
              <a:latin typeface="Helvetica" pitchFamily="2" charset="0"/>
            </a:endParaRPr>
          </a:p>
        </p:txBody>
      </p:sp>
      <p:sp>
        <p:nvSpPr>
          <p:cNvPr id="9" name="Rectangle 8">
            <a:extLst>
              <a:ext uri="{FF2B5EF4-FFF2-40B4-BE49-F238E27FC236}">
                <a16:creationId xmlns:a16="http://schemas.microsoft.com/office/drawing/2014/main" xmlns="" id="{F3753861-7B30-BA9C-7021-D06F3C43ABD3}"/>
              </a:ext>
            </a:extLst>
          </p:cNvPr>
          <p:cNvSpPr/>
          <p:nvPr/>
        </p:nvSpPr>
        <p:spPr>
          <a:xfrm>
            <a:off x="3305956" y="3018686"/>
            <a:ext cx="5601903" cy="861774"/>
          </a:xfrm>
          <a:prstGeom prst="rect">
            <a:avLst/>
          </a:prstGeom>
        </p:spPr>
        <p:txBody>
          <a:bodyPr wrap="square">
            <a:spAutoFit/>
          </a:bodyPr>
          <a:lstStyle/>
          <a:p>
            <a:r>
              <a:rPr lang="fr-FR" sz="1400" dirty="0">
                <a:latin typeface="Helvetica" pitchFamily="2" charset="0"/>
              </a:rPr>
              <a:t>Etape 3 : </a:t>
            </a:r>
            <a:r>
              <a:rPr lang="fr-FR" sz="1200" dirty="0">
                <a:latin typeface="Helvetica" pitchFamily="2" charset="0"/>
              </a:rPr>
              <a:t>Si du liquide commence à sortir alors que la température sur le thermomètre n’est pas stable et ne correspond pas du tout à la température d’</a:t>
            </a:r>
            <a:r>
              <a:rPr lang="fr-FR" sz="1200" dirty="0" err="1">
                <a:latin typeface="Helvetica" pitchFamily="2" charset="0"/>
              </a:rPr>
              <a:t>ébullition</a:t>
            </a:r>
            <a:r>
              <a:rPr lang="fr-FR" sz="1200" dirty="0">
                <a:latin typeface="Helvetica" pitchFamily="2" charset="0"/>
              </a:rPr>
              <a:t> du produit le plus volatil, le récolter dans un récipient poubelle. Il s’agit d’</a:t>
            </a:r>
            <a:r>
              <a:rPr lang="fr-FR" sz="1200" dirty="0" err="1">
                <a:latin typeface="Helvetica" pitchFamily="2" charset="0"/>
              </a:rPr>
              <a:t>impuretés</a:t>
            </a:r>
            <a:r>
              <a:rPr lang="fr-FR" sz="1200" dirty="0">
                <a:latin typeface="Helvetica" pitchFamily="2" charset="0"/>
              </a:rPr>
              <a:t> volatiles ou de reste de solvant. </a:t>
            </a:r>
            <a:endParaRPr lang="fr-FR" sz="1400" dirty="0">
              <a:effectLst/>
              <a:latin typeface="Helvetica" pitchFamily="2" charset="0"/>
            </a:endParaRPr>
          </a:p>
        </p:txBody>
      </p:sp>
      <p:sp>
        <p:nvSpPr>
          <p:cNvPr id="10" name="Rectangle 9">
            <a:extLst>
              <a:ext uri="{FF2B5EF4-FFF2-40B4-BE49-F238E27FC236}">
                <a16:creationId xmlns:a16="http://schemas.microsoft.com/office/drawing/2014/main" xmlns="" id="{CBF64AE6-B62D-DCF1-EC39-25C4D3CBF568}"/>
              </a:ext>
            </a:extLst>
          </p:cNvPr>
          <p:cNvSpPr/>
          <p:nvPr/>
        </p:nvSpPr>
        <p:spPr>
          <a:xfrm>
            <a:off x="4572438" y="3938174"/>
            <a:ext cx="4455257" cy="1046440"/>
          </a:xfrm>
          <a:prstGeom prst="rect">
            <a:avLst/>
          </a:prstGeom>
        </p:spPr>
        <p:txBody>
          <a:bodyPr wrap="square">
            <a:spAutoFit/>
          </a:bodyPr>
          <a:lstStyle/>
          <a:p>
            <a:r>
              <a:rPr lang="fr-FR" sz="1400" dirty="0">
                <a:latin typeface="Helvetica" pitchFamily="2" charset="0"/>
              </a:rPr>
              <a:t>Etape 4 </a:t>
            </a:r>
            <a:r>
              <a:rPr lang="fr-FR" sz="1200" dirty="0">
                <a:latin typeface="Helvetica" pitchFamily="2" charset="0"/>
              </a:rPr>
              <a:t>: Lorsque la température du thermomètre atteint la température d’</a:t>
            </a:r>
            <a:r>
              <a:rPr lang="fr-FR" sz="1200" dirty="0" err="1">
                <a:latin typeface="Helvetica" pitchFamily="2" charset="0"/>
              </a:rPr>
              <a:t>ébullition</a:t>
            </a:r>
            <a:r>
              <a:rPr lang="fr-FR" sz="1200" dirty="0">
                <a:latin typeface="Helvetica" pitchFamily="2" charset="0"/>
              </a:rPr>
              <a:t> du produit le plus volatil, laisser passer quelques gouttes dans le récipient poubelle, puis commencer à récolter. Arrêter la récolte (et repasser au récipient poubelle) dès que la température recommence à varier. </a:t>
            </a:r>
            <a:endParaRPr lang="fr-FR" sz="1400" dirty="0">
              <a:effectLst/>
              <a:latin typeface="Helvetica" pitchFamily="2" charset="0"/>
            </a:endParaRPr>
          </a:p>
        </p:txBody>
      </p:sp>
      <p:sp>
        <p:nvSpPr>
          <p:cNvPr id="11" name="Rectangle 10">
            <a:extLst>
              <a:ext uri="{FF2B5EF4-FFF2-40B4-BE49-F238E27FC236}">
                <a16:creationId xmlns:a16="http://schemas.microsoft.com/office/drawing/2014/main" xmlns="" id="{5237B7B3-AB97-9505-BE28-713BDB270CBA}"/>
              </a:ext>
            </a:extLst>
          </p:cNvPr>
          <p:cNvSpPr/>
          <p:nvPr/>
        </p:nvSpPr>
        <p:spPr>
          <a:xfrm>
            <a:off x="3819658" y="4984614"/>
            <a:ext cx="5088201" cy="492443"/>
          </a:xfrm>
          <a:prstGeom prst="rect">
            <a:avLst/>
          </a:prstGeom>
        </p:spPr>
        <p:txBody>
          <a:bodyPr wrap="square">
            <a:spAutoFit/>
          </a:bodyPr>
          <a:lstStyle/>
          <a:p>
            <a:r>
              <a:rPr lang="fr-FR" sz="1400" dirty="0">
                <a:latin typeface="Helvetica" pitchFamily="2" charset="0"/>
              </a:rPr>
              <a:t>Etape 5 : </a:t>
            </a:r>
            <a:r>
              <a:rPr lang="fr-FR" sz="1200" dirty="0">
                <a:latin typeface="Helvetica" pitchFamily="2" charset="0"/>
              </a:rPr>
              <a:t>Procéder de la même manière pour les produits suivants du mélange. </a:t>
            </a:r>
            <a:endParaRPr lang="fr-FR" sz="1200" dirty="0">
              <a:effectLst/>
              <a:latin typeface="Helvetica" pitchFamily="2" charset="0"/>
            </a:endParaRPr>
          </a:p>
        </p:txBody>
      </p:sp>
      <p:sp>
        <p:nvSpPr>
          <p:cNvPr id="12" name="Rectangle 11">
            <a:extLst>
              <a:ext uri="{FF2B5EF4-FFF2-40B4-BE49-F238E27FC236}">
                <a16:creationId xmlns:a16="http://schemas.microsoft.com/office/drawing/2014/main" xmlns="" id="{14DFE5AD-49EF-86B8-CD5B-3E89F3BB907C}"/>
              </a:ext>
            </a:extLst>
          </p:cNvPr>
          <p:cNvSpPr/>
          <p:nvPr/>
        </p:nvSpPr>
        <p:spPr>
          <a:xfrm>
            <a:off x="3181352" y="5503862"/>
            <a:ext cx="6096000" cy="677108"/>
          </a:xfrm>
          <a:prstGeom prst="rect">
            <a:avLst/>
          </a:prstGeom>
        </p:spPr>
        <p:txBody>
          <a:bodyPr>
            <a:spAutoFit/>
          </a:bodyPr>
          <a:lstStyle/>
          <a:p>
            <a:r>
              <a:rPr lang="fr-FR" sz="1400" dirty="0">
                <a:latin typeface="Helvetica" pitchFamily="2" charset="0"/>
              </a:rPr>
              <a:t>Etape 6 : </a:t>
            </a:r>
            <a:r>
              <a:rPr lang="fr-FR" sz="1200" dirty="0">
                <a:latin typeface="Helvetica" pitchFamily="2" charset="0"/>
              </a:rPr>
              <a:t>Lorsque le dernier produit est en train d’</a:t>
            </a:r>
            <a:r>
              <a:rPr lang="fr-FR" sz="1200" dirty="0" err="1">
                <a:latin typeface="Helvetica" pitchFamily="2" charset="0"/>
              </a:rPr>
              <a:t>être</a:t>
            </a:r>
            <a:r>
              <a:rPr lang="fr-FR" sz="1200" dirty="0">
                <a:latin typeface="Helvetica" pitchFamily="2" charset="0"/>
              </a:rPr>
              <a:t> </a:t>
            </a:r>
            <a:r>
              <a:rPr lang="fr-FR" sz="1200" dirty="0" err="1">
                <a:latin typeface="Helvetica" pitchFamily="2" charset="0"/>
              </a:rPr>
              <a:t>récolte</a:t>
            </a:r>
            <a:r>
              <a:rPr lang="fr-FR" sz="1200" dirty="0">
                <a:latin typeface="Helvetica" pitchFamily="2" charset="0"/>
              </a:rPr>
              <a:t>́, il faut surveiller le ballon et s’</a:t>
            </a:r>
            <a:r>
              <a:rPr lang="fr-FR" sz="1200" dirty="0" err="1">
                <a:latin typeface="Helvetica" pitchFamily="2" charset="0"/>
              </a:rPr>
              <a:t>arrêter</a:t>
            </a:r>
            <a:r>
              <a:rPr lang="fr-FR" sz="1200" dirty="0">
                <a:latin typeface="Helvetica" pitchFamily="2" charset="0"/>
              </a:rPr>
              <a:t> de chauffer </a:t>
            </a:r>
            <a:r>
              <a:rPr lang="fr-FR" sz="1200" dirty="0" err="1">
                <a:latin typeface="Helvetica" pitchFamily="2" charset="0"/>
              </a:rPr>
              <a:t>dès</a:t>
            </a:r>
            <a:r>
              <a:rPr lang="fr-FR" sz="1200" dirty="0">
                <a:latin typeface="Helvetica" pitchFamily="2" charset="0"/>
              </a:rPr>
              <a:t> que celui-ci est vide. Il est en effet dangereux de chauffer le ballon à sec. </a:t>
            </a:r>
            <a:endParaRPr lang="fr-FR" sz="1400" dirty="0">
              <a:latin typeface="Helvetica" pitchFamily="2" charset="0"/>
            </a:endParaRPr>
          </a:p>
        </p:txBody>
      </p:sp>
      <p:sp>
        <p:nvSpPr>
          <p:cNvPr id="13" name="ZoneTexte 12">
            <a:extLst>
              <a:ext uri="{FF2B5EF4-FFF2-40B4-BE49-F238E27FC236}">
                <a16:creationId xmlns:a16="http://schemas.microsoft.com/office/drawing/2014/main" xmlns="" id="{08EB7E90-38D6-BA4F-44B9-F812F52A0210}"/>
              </a:ext>
            </a:extLst>
          </p:cNvPr>
          <p:cNvSpPr txBox="1"/>
          <p:nvPr/>
        </p:nvSpPr>
        <p:spPr>
          <a:xfrm>
            <a:off x="5510211" y="6592602"/>
            <a:ext cx="3633788" cy="261610"/>
          </a:xfrm>
          <a:prstGeom prst="rect">
            <a:avLst/>
          </a:prstGeom>
          <a:noFill/>
        </p:spPr>
        <p:txBody>
          <a:bodyPr wrap="square" rtlCol="0">
            <a:spAutoFit/>
          </a:bodyPr>
          <a:lstStyle/>
          <a:p>
            <a:r>
              <a:rPr lang="fr-FR" sz="1100" i="1" dirty="0"/>
              <a:t>Source : D’après Techniques Expérimentales </a:t>
            </a:r>
            <a:r>
              <a:rPr lang="fr-FR" sz="1100" i="1" dirty="0" err="1"/>
              <a:t>Chapellet</a:t>
            </a:r>
            <a:r>
              <a:rPr lang="fr-FR" sz="1100" i="1" dirty="0"/>
              <a:t>, L.-L.</a:t>
            </a:r>
          </a:p>
        </p:txBody>
      </p:sp>
    </p:spTree>
    <p:extLst>
      <p:ext uri="{BB962C8B-B14F-4D97-AF65-F5344CB8AC3E}">
        <p14:creationId xmlns:p14="http://schemas.microsoft.com/office/powerpoint/2010/main" val="847989753"/>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2567</TotalTime>
  <Words>1003</Words>
  <Application>Microsoft Macintosh PowerPoint</Application>
  <PresentationFormat>Présentation à l'écran (4:3)</PresentationFormat>
  <Paragraphs>82</Paragraphs>
  <Slides>12</Slides>
  <Notes>1</Notes>
  <HiddenSlides>0</HiddenSlides>
  <MMClips>0</MMClips>
  <ScaleCrop>false</ScaleCrop>
  <HeadingPairs>
    <vt:vector size="4" baseType="variant">
      <vt:variant>
        <vt:lpstr>Thème</vt:lpstr>
      </vt:variant>
      <vt:variant>
        <vt:i4>1</vt:i4>
      </vt:variant>
      <vt:variant>
        <vt:lpstr>Titres des diapositives</vt:lpstr>
      </vt:variant>
      <vt:variant>
        <vt:i4>12</vt:i4>
      </vt:variant>
    </vt:vector>
  </HeadingPairs>
  <TitlesOfParts>
    <vt:vector size="13" baseType="lpstr">
      <vt:lpstr>Thème Office</vt:lpstr>
      <vt:lpstr>Séparation, purification, contrôle de pureté</vt:lpstr>
      <vt:lpstr>Prérequis, positionnement de la leçon</vt:lpstr>
      <vt:lpstr>Points de difficulté identifiés</vt:lpstr>
      <vt:lpstr>Présentation PowerPoint</vt:lpstr>
      <vt:lpstr>Principe de l’extraction liquide - liquide</vt:lpstr>
      <vt:lpstr>Mise en œuvre pratique d’une extraction liquide-liquide</vt:lpstr>
      <vt:lpstr>La recristallisation</vt:lpstr>
      <vt:lpstr>Principe de la distillation fractionnée</vt:lpstr>
      <vt:lpstr>Réalisation pratique d’une distillation fractionnée</vt:lpstr>
      <vt:lpstr>Principe d’une hydrodistillation</vt:lpstr>
      <vt:lpstr>Réalisation pratique d’une hydrodistillation</vt:lpstr>
      <vt:lpstr>Bibliographie des images</vt:lpstr>
    </vt:vector>
  </TitlesOfParts>
  <Company>SB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Séparation, purification, contrôle de pureté</dc:title>
  <dc:creator>BRAVO S</dc:creator>
  <cp:lastModifiedBy>BRAVO S</cp:lastModifiedBy>
  <cp:revision>15</cp:revision>
  <dcterms:created xsi:type="dcterms:W3CDTF">2022-06-11T18:32:16Z</dcterms:created>
  <dcterms:modified xsi:type="dcterms:W3CDTF">2022-06-13T13:20:08Z</dcterms:modified>
</cp:coreProperties>
</file>