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52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42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39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84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47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08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37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68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41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44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4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2D96-23DE-024A-9AC3-14959BADA774}" type="datetimeFigureOut">
              <a:rPr lang="fr-FR" smtClean="0"/>
              <a:t>01/06/22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9F14-A330-814F-AADA-85B9B1BC01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17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Conductimétrie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TSTL SPCL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51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apture d’écran 2022-06-01 à 21.32.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462"/>
            <a:ext cx="5803547" cy="360952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01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Dosage par étalonnage d’une solution de chlorure de sodium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5129311" y="2034529"/>
            <a:ext cx="40146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Dissolution du chlorure de sodium dans l’eau distillée : </a:t>
            </a:r>
          </a:p>
          <a:p>
            <a:pPr algn="ctr"/>
            <a:endParaRPr lang="fr-FR" dirty="0"/>
          </a:p>
          <a:p>
            <a:pPr algn="ctr"/>
            <a:r>
              <a:rPr lang="fr-FR" dirty="0" err="1" smtClean="0"/>
              <a:t>NaCl</a:t>
            </a:r>
            <a:r>
              <a:rPr lang="fr-FR" baseline="-25000" dirty="0" smtClean="0"/>
              <a:t>(s)</a:t>
            </a:r>
            <a:r>
              <a:rPr lang="fr-FR" dirty="0" smtClean="0"/>
              <a:t> -&gt; Na</a:t>
            </a:r>
            <a:r>
              <a:rPr lang="fr-FR" baseline="30000" dirty="0" smtClean="0"/>
              <a:t>+</a:t>
            </a:r>
            <a:r>
              <a:rPr lang="fr-FR" baseline="-25000" dirty="0" smtClean="0"/>
              <a:t>(</a:t>
            </a:r>
            <a:r>
              <a:rPr lang="fr-FR" baseline="-25000" dirty="0" err="1" smtClean="0"/>
              <a:t>aq</a:t>
            </a:r>
            <a:r>
              <a:rPr lang="fr-FR" baseline="-25000" dirty="0" smtClean="0"/>
              <a:t>) </a:t>
            </a:r>
            <a:r>
              <a:rPr lang="fr-FR" dirty="0" smtClean="0"/>
              <a:t>+ Cl</a:t>
            </a:r>
            <a:r>
              <a:rPr lang="fr-FR" baseline="30000" dirty="0" smtClean="0"/>
              <a:t>-</a:t>
            </a:r>
            <a:r>
              <a:rPr lang="fr-FR" baseline="-25000" dirty="0" smtClean="0"/>
              <a:t>(</a:t>
            </a:r>
            <a:r>
              <a:rPr lang="fr-FR" baseline="-25000" dirty="0" err="1" smtClean="0"/>
              <a:t>aq</a:t>
            </a:r>
            <a:r>
              <a:rPr lang="fr-FR" baseline="-25000" dirty="0" smtClean="0"/>
              <a:t>)</a:t>
            </a:r>
          </a:p>
          <a:p>
            <a:endParaRPr lang="fr-FR" baseline="-25000" dirty="0"/>
          </a:p>
          <a:p>
            <a:r>
              <a:rPr lang="fr-FR" dirty="0" smtClean="0"/>
              <a:t>Où [</a:t>
            </a:r>
            <a:r>
              <a:rPr lang="fr-FR" dirty="0" smtClean="0"/>
              <a:t>Na</a:t>
            </a:r>
            <a:r>
              <a:rPr lang="fr-FR" baseline="30000" dirty="0" smtClean="0"/>
              <a:t>+</a:t>
            </a:r>
            <a:r>
              <a:rPr lang="fr-FR" dirty="0" smtClean="0"/>
              <a:t>] = [Cl</a:t>
            </a:r>
            <a:r>
              <a:rPr lang="fr-FR" baseline="30000" dirty="0" smtClean="0"/>
              <a:t>-</a:t>
            </a:r>
            <a:r>
              <a:rPr lang="fr-FR" dirty="0" smtClean="0"/>
              <a:t>] = c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74365" y="4901985"/>
            <a:ext cx="68959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loi de Kohlrausch devient :</a:t>
            </a:r>
          </a:p>
          <a:p>
            <a:endParaRPr lang="fr-FR" dirty="0" smtClean="0"/>
          </a:p>
          <a:p>
            <a:r>
              <a:rPr lang="fr-FR" dirty="0" smtClean="0"/>
              <a:t>		</a:t>
            </a:r>
            <a:r>
              <a:rPr lang="fr-FR" dirty="0" err="1" smtClean="0"/>
              <a:t>σ</a:t>
            </a:r>
            <a:r>
              <a:rPr lang="fr-FR" dirty="0" smtClean="0"/>
              <a:t> = (</a:t>
            </a:r>
            <a:r>
              <a:rPr lang="fr-FR" dirty="0" err="1" smtClean="0"/>
              <a:t>λ</a:t>
            </a:r>
            <a:r>
              <a:rPr lang="fr-FR" baseline="-25000" dirty="0" err="1" smtClean="0"/>
              <a:t>Na</a:t>
            </a:r>
            <a:r>
              <a:rPr lang="fr-FR" baseline="-25000" dirty="0" smtClean="0"/>
              <a:t>+</a:t>
            </a:r>
            <a:r>
              <a:rPr lang="fr-FR" dirty="0" smtClean="0"/>
              <a:t>+ </a:t>
            </a:r>
            <a:r>
              <a:rPr lang="fr-FR" dirty="0" err="1" smtClean="0"/>
              <a:t>λ</a:t>
            </a:r>
            <a:r>
              <a:rPr lang="fr-FR" baseline="-25000" dirty="0" err="1" smtClean="0"/>
              <a:t>Cl</a:t>
            </a:r>
            <a:r>
              <a:rPr lang="fr-FR" baseline="-25000" dirty="0" smtClean="0"/>
              <a:t>-</a:t>
            </a:r>
            <a:r>
              <a:rPr lang="fr-FR" dirty="0" smtClean="0"/>
              <a:t>)c + λ</a:t>
            </a:r>
            <a:r>
              <a:rPr lang="fr-FR" baseline="-25000" dirty="0" smtClean="0"/>
              <a:t>H3O+ </a:t>
            </a:r>
            <a:r>
              <a:rPr lang="fr-FR" dirty="0" smtClean="0"/>
              <a:t>[H</a:t>
            </a:r>
            <a:r>
              <a:rPr lang="fr-FR" baseline="-25000" dirty="0" smtClean="0"/>
              <a:t>3</a:t>
            </a:r>
            <a:r>
              <a:rPr lang="fr-FR" dirty="0" smtClean="0"/>
              <a:t>O</a:t>
            </a:r>
            <a:r>
              <a:rPr lang="fr-FR" baseline="30000" dirty="0" smtClean="0"/>
              <a:t>+</a:t>
            </a:r>
            <a:r>
              <a:rPr lang="fr-FR" dirty="0" smtClean="0"/>
              <a:t>] + </a:t>
            </a:r>
            <a:r>
              <a:rPr lang="fr-FR" dirty="0" err="1" smtClean="0"/>
              <a:t>λ</a:t>
            </a:r>
            <a:r>
              <a:rPr lang="fr-FR" baseline="-25000" dirty="0" err="1" smtClean="0"/>
              <a:t>OH</a:t>
            </a:r>
            <a:r>
              <a:rPr lang="fr-FR" baseline="-25000" dirty="0" smtClean="0"/>
              <a:t>- </a:t>
            </a:r>
            <a:r>
              <a:rPr lang="fr-FR" dirty="0" smtClean="0"/>
              <a:t>[OH</a:t>
            </a:r>
            <a:r>
              <a:rPr lang="fr-FR" baseline="30000" dirty="0" smtClean="0"/>
              <a:t>-</a:t>
            </a:r>
            <a:r>
              <a:rPr lang="fr-FR" dirty="0" smtClean="0"/>
              <a:t>]</a:t>
            </a:r>
          </a:p>
          <a:p>
            <a:r>
              <a:rPr lang="fr-FR" dirty="0"/>
              <a:t>	</a:t>
            </a:r>
            <a:r>
              <a:rPr lang="fr-FR" dirty="0" smtClean="0"/>
              <a:t>	   </a:t>
            </a:r>
            <a:r>
              <a:rPr lang="fr-FR" dirty="0" smtClean="0"/>
              <a:t>= (</a:t>
            </a:r>
            <a:r>
              <a:rPr lang="fr-FR" dirty="0" err="1" smtClean="0"/>
              <a:t>λ</a:t>
            </a:r>
            <a:r>
              <a:rPr lang="fr-FR" baseline="-25000" dirty="0" err="1" smtClean="0"/>
              <a:t>Na</a:t>
            </a:r>
            <a:r>
              <a:rPr lang="fr-FR" baseline="-25000" dirty="0" smtClean="0"/>
              <a:t>+</a:t>
            </a:r>
            <a:r>
              <a:rPr lang="fr-FR" dirty="0" smtClean="0"/>
              <a:t>+ </a:t>
            </a:r>
            <a:r>
              <a:rPr lang="fr-FR" dirty="0" err="1" smtClean="0"/>
              <a:t>λ</a:t>
            </a:r>
            <a:r>
              <a:rPr lang="fr-FR" baseline="-25000" dirty="0" err="1" smtClean="0"/>
              <a:t>Cl</a:t>
            </a:r>
            <a:r>
              <a:rPr lang="fr-FR" baseline="-25000" dirty="0" smtClean="0"/>
              <a:t>-</a:t>
            </a:r>
            <a:r>
              <a:rPr lang="fr-FR" dirty="0" smtClean="0"/>
              <a:t>)c + σ</a:t>
            </a:r>
            <a:r>
              <a:rPr lang="fr-FR" baseline="-25000" dirty="0" smtClean="0"/>
              <a:t>0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6972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Eau : </a:t>
            </a:r>
            <a:r>
              <a:rPr lang="fr-FR" dirty="0" err="1" smtClean="0"/>
              <a:t>quechoisir.org</a:t>
            </a:r>
            <a:endParaRPr lang="fr-FR" dirty="0" smtClean="0"/>
          </a:p>
          <a:p>
            <a:r>
              <a:rPr lang="fr-FR" dirty="0" smtClean="0"/>
              <a:t>Conductivités ioniques molaires : Chimie disséquée à l’usage des Bio, 2</a:t>
            </a:r>
            <a:r>
              <a:rPr lang="fr-FR" baseline="30000" dirty="0" smtClean="0"/>
              <a:t>e</a:t>
            </a:r>
            <a:r>
              <a:rPr lang="fr-FR" dirty="0" smtClean="0"/>
              <a:t> année BCPST, Ellipses</a:t>
            </a:r>
          </a:p>
          <a:p>
            <a:r>
              <a:rPr lang="fr-FR" dirty="0" smtClean="0"/>
              <a:t>Cellule </a:t>
            </a:r>
            <a:r>
              <a:rPr lang="fr-FR" dirty="0" err="1" smtClean="0"/>
              <a:t>conductimétrique</a:t>
            </a:r>
            <a:r>
              <a:rPr lang="fr-FR" dirty="0" smtClean="0"/>
              <a:t> : </a:t>
            </a:r>
            <a:r>
              <a:rPr lang="fr-FR" dirty="0" err="1" smtClean="0"/>
              <a:t>lyceeadulte.fr</a:t>
            </a:r>
            <a:endParaRPr lang="fr-FR" dirty="0" smtClean="0"/>
          </a:p>
          <a:p>
            <a:r>
              <a:rPr lang="fr-FR" dirty="0" smtClean="0"/>
              <a:t>Conductimètre : </a:t>
            </a:r>
            <a:r>
              <a:rPr lang="fr-FR" dirty="0" err="1" smtClean="0"/>
              <a:t>sonodis.fr</a:t>
            </a:r>
            <a:endParaRPr lang="fr-FR" dirty="0" smtClean="0"/>
          </a:p>
          <a:p>
            <a:r>
              <a:rPr lang="fr-FR" dirty="0" smtClean="0"/>
              <a:t>Dosage par étalonnage d’une solution de chlorure de sodium : </a:t>
            </a:r>
            <a:r>
              <a:rPr lang="fr-FR" dirty="0" err="1" smtClean="0"/>
              <a:t>spcl.ac-montpellier.fr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706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59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de difficulté identifiés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97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464" y="413933"/>
            <a:ext cx="54171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Eau potable : </a:t>
            </a:r>
            <a:r>
              <a:rPr lang="fr-FR" dirty="0" smtClean="0"/>
              <a:t>les principaux critères de potabilité de l’eau sont les suivants :</a:t>
            </a:r>
          </a:p>
          <a:p>
            <a:pPr marL="742950" lvl="1" indent="-285750">
              <a:buFont typeface="Arial"/>
              <a:buChar char="•"/>
            </a:pPr>
            <a:r>
              <a:rPr lang="fr-FR" b="1" dirty="0" smtClean="0"/>
              <a:t> </a:t>
            </a:r>
            <a:r>
              <a:rPr lang="fr-FR" dirty="0" smtClean="0"/>
              <a:t>teneur en sulfates inférieure à 250 mg/L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smtClean="0"/>
              <a:t>Teneur en chlorures inférieure à 200mg/L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smtClean="0"/>
              <a:t>Teneur en potassium inférieure à 12 mg/L 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smtClean="0"/>
              <a:t>Teneur en calcium supérieure à 60mg/L et teneur en magnésium supérieure à 36mg/L (dureté de l’eau)</a:t>
            </a:r>
            <a:endParaRPr lang="fr-FR" dirty="0"/>
          </a:p>
        </p:txBody>
      </p:sp>
      <p:pic>
        <p:nvPicPr>
          <p:cNvPr id="5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033" y="-1"/>
            <a:ext cx="3385968" cy="3125509"/>
          </a:xfrm>
          <a:prstGeom prst="rect">
            <a:avLst/>
          </a:prstGeom>
        </p:spPr>
      </p:pic>
      <p:pic>
        <p:nvPicPr>
          <p:cNvPr id="6" name="Image 5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5508"/>
            <a:ext cx="3732491" cy="373249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101447" y="3581762"/>
            <a:ext cx="48164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pK</a:t>
            </a:r>
            <a:r>
              <a:rPr lang="fr-FR" baseline="-25000" dirty="0" err="1" smtClean="0"/>
              <a:t>a</a:t>
            </a:r>
            <a:r>
              <a:rPr lang="fr-FR" dirty="0" smtClean="0"/>
              <a:t>(HSO</a:t>
            </a:r>
            <a:r>
              <a:rPr lang="fr-FR" baseline="-25000" dirty="0" smtClean="0"/>
              <a:t>4</a:t>
            </a:r>
            <a:r>
              <a:rPr lang="fr-FR" baseline="30000" dirty="0" smtClean="0"/>
              <a:t>-</a:t>
            </a:r>
            <a:r>
              <a:rPr lang="fr-FR" dirty="0" smtClean="0"/>
              <a:t>/SO</a:t>
            </a:r>
            <a:r>
              <a:rPr lang="fr-FR" baseline="-25000" dirty="0" smtClean="0"/>
              <a:t>4</a:t>
            </a:r>
            <a:r>
              <a:rPr lang="fr-FR" baseline="30000" dirty="0" smtClean="0"/>
              <a:t>2-</a:t>
            </a:r>
            <a:r>
              <a:rPr lang="fr-FR" dirty="0" smtClean="0"/>
              <a:t>) = 1,8 </a:t>
            </a:r>
          </a:p>
          <a:p>
            <a:endParaRPr lang="fr-FR" b="1" dirty="0"/>
          </a:p>
          <a:p>
            <a:r>
              <a:rPr lang="fr-FR" dirty="0" smtClean="0"/>
              <a:t>La réaction de titrage des ions sulfate par un acide fort n’est donc pas quantitative (K = 10</a:t>
            </a:r>
            <a:r>
              <a:rPr lang="fr-FR" baseline="30000" dirty="0" smtClean="0"/>
              <a:t>1,8</a:t>
            </a:r>
            <a:r>
              <a:rPr lang="fr-FR" dirty="0" smtClean="0"/>
              <a:t>). </a:t>
            </a:r>
          </a:p>
          <a:p>
            <a:endParaRPr lang="fr-FR" b="1" dirty="0" smtClean="0"/>
          </a:p>
          <a:p>
            <a:r>
              <a:rPr lang="fr-FR" b="1" dirty="0" smtClean="0"/>
              <a:t>Comment déterminer les concentrations des ions sulfate dans l’eau ?</a:t>
            </a:r>
          </a:p>
        </p:txBody>
      </p:sp>
    </p:spTree>
    <p:extLst>
      <p:ext uri="{BB962C8B-B14F-4D97-AF65-F5344CB8AC3E}">
        <p14:creationId xmlns:p14="http://schemas.microsoft.com/office/powerpoint/2010/main" val="128931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042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Dilution d’un acide faible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1168321"/>
            <a:ext cx="644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acide faible dilué se comporte comme un acide fort.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448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042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Valeurs de conductivités ioniques molaires</a:t>
            </a:r>
            <a:endParaRPr lang="fr-FR" sz="2800" dirty="0"/>
          </a:p>
        </p:txBody>
      </p:sp>
      <p:pic>
        <p:nvPicPr>
          <p:cNvPr id="4" name="Image 3" descr="WhatsApp Image 2022-06-01 at 20.32.39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02129" y="-1349515"/>
            <a:ext cx="2621674" cy="878895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87601" y="4533312"/>
            <a:ext cx="7799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constate que la conductivité ionique molaire des </a:t>
            </a:r>
            <a:r>
              <a:rPr lang="fr-FR" b="1" dirty="0" smtClean="0"/>
              <a:t>ions H</a:t>
            </a:r>
            <a:r>
              <a:rPr lang="fr-FR" b="1" baseline="-25000" dirty="0" smtClean="0"/>
              <a:t>3</a:t>
            </a:r>
            <a:r>
              <a:rPr lang="fr-FR" b="1" dirty="0" smtClean="0"/>
              <a:t>O</a:t>
            </a:r>
            <a:r>
              <a:rPr lang="fr-FR" b="1" baseline="30000" dirty="0" smtClean="0"/>
              <a:t>+</a:t>
            </a:r>
            <a:r>
              <a:rPr lang="fr-FR" b="1" dirty="0" smtClean="0"/>
              <a:t> est environ 5 fois plus importante</a:t>
            </a:r>
            <a:r>
              <a:rPr lang="fr-FR" dirty="0" smtClean="0"/>
              <a:t> que celle des autres cations. </a:t>
            </a:r>
          </a:p>
          <a:p>
            <a:r>
              <a:rPr lang="fr-FR" dirty="0" smtClean="0"/>
              <a:t>On constate que la conductivité ionique molaire </a:t>
            </a:r>
            <a:r>
              <a:rPr lang="fr-FR" b="1" dirty="0" smtClean="0"/>
              <a:t>des ions OH</a:t>
            </a:r>
            <a:r>
              <a:rPr lang="fr-FR" b="1" baseline="30000" dirty="0" smtClean="0"/>
              <a:t>- </a:t>
            </a:r>
            <a:r>
              <a:rPr lang="fr-FR" b="1" dirty="0" smtClean="0"/>
              <a:t>est environ3 fois plus importante</a:t>
            </a:r>
            <a:r>
              <a:rPr lang="fr-FR" dirty="0" smtClean="0"/>
              <a:t> que celle des autres anions.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9030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6165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Dispositif expérimental</a:t>
            </a:r>
            <a:endParaRPr lang="fr-FR" sz="2800" dirty="0"/>
          </a:p>
        </p:txBody>
      </p:sp>
      <p:pic>
        <p:nvPicPr>
          <p:cNvPr id="4" name="Image 3" descr="downlo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51653"/>
            <a:ext cx="3530178" cy="2915613"/>
          </a:xfrm>
          <a:prstGeom prst="rect">
            <a:avLst/>
          </a:prstGeom>
        </p:spPr>
      </p:pic>
      <p:pic>
        <p:nvPicPr>
          <p:cNvPr id="6" name="Image 5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83" y="1487793"/>
            <a:ext cx="3704136" cy="370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7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6165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Précautions à prendre lors d’une mesure de conductivité 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710081" y="2048183"/>
            <a:ext cx="5066155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Lorsqu’elles ne servent pas, les cellules </a:t>
            </a:r>
            <a:r>
              <a:rPr lang="fr-FR" dirty="0" err="1" smtClean="0"/>
              <a:t>conductimétriques</a:t>
            </a:r>
            <a:r>
              <a:rPr lang="fr-FR" dirty="0" smtClean="0"/>
              <a:t> doivent </a:t>
            </a:r>
            <a:r>
              <a:rPr lang="fr-FR" dirty="0" smtClean="0"/>
              <a:t>être conservées dans de </a:t>
            </a:r>
            <a:r>
              <a:rPr lang="fr-FR" b="1" dirty="0" smtClean="0">
                <a:solidFill>
                  <a:srgbClr val="FF0000"/>
                </a:solidFill>
              </a:rPr>
              <a:t>l’eau distillée </a:t>
            </a:r>
            <a:r>
              <a:rPr lang="fr-FR" dirty="0" smtClean="0"/>
              <a:t>pour ne pas qu’elles se détériorent.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Lors d’une mesure de conductivité la solution doit être </a:t>
            </a:r>
            <a:r>
              <a:rPr lang="fr-FR" b="1" dirty="0" smtClean="0">
                <a:solidFill>
                  <a:srgbClr val="FF0000"/>
                </a:solidFill>
              </a:rPr>
              <a:t>au repos </a:t>
            </a:r>
            <a:r>
              <a:rPr lang="fr-FR" dirty="0" smtClean="0"/>
              <a:t>(absence d’agitation) 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rgbClr val="000000"/>
                </a:solidFill>
              </a:rPr>
              <a:t>Les mesures de conductivité sont très sensibles à la température : si on étalonne le conductimètre on pensera à rentrer la valeur de température à laquelle la mesure est effectuée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5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442" y="2111148"/>
            <a:ext cx="2799358" cy="279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2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856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Dosage par étalonnage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1502001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 analogie avec la spectrophotométrie, pour une espèce ionique (ou un ensemble d’espèces ioniques de concentrations égales) dont la concentration est la seule à varier au cours de la manipulation :</a:t>
            </a:r>
          </a:p>
          <a:p>
            <a:endParaRPr lang="fr-FR" dirty="0" smtClean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On réalise une gamme de solutions étalon de concentrations connues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On mesure la conductivité de ces solutions.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On trace les conductivités mesurées en fonction de la concentration des solutions étalons, dont on fait un ajustement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On mesure la conductivité de la solution de concentration inconnue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L’ajustement précédent permet d’en déduire la concentration de l’espèce inconnue</a:t>
            </a:r>
          </a:p>
        </p:txBody>
      </p:sp>
    </p:spTree>
    <p:extLst>
      <p:ext uri="{BB962C8B-B14F-4D97-AF65-F5344CB8AC3E}">
        <p14:creationId xmlns:p14="http://schemas.microsoft.com/office/powerpoint/2010/main" val="1767985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445</Words>
  <Application>Microsoft Macintosh PowerPoint</Application>
  <PresentationFormat>Présentation à l'écran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Conductimétrie</vt:lpstr>
      <vt:lpstr>Prérequis</vt:lpstr>
      <vt:lpstr>Points de difficulté identifiés</vt:lpstr>
      <vt:lpstr>Présentation PowerPoint</vt:lpstr>
      <vt:lpstr>Dilution d’un acide faible</vt:lpstr>
      <vt:lpstr>Valeurs de conductivités ioniques molaires</vt:lpstr>
      <vt:lpstr>Dispositif expérimental</vt:lpstr>
      <vt:lpstr>Précautions à prendre lors d’une mesure de conductivité </vt:lpstr>
      <vt:lpstr>Dosage par étalonnage</vt:lpstr>
      <vt:lpstr>Dosage par étalonnage d’une solution de chlorure de sodium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Conductimétrie</dc:title>
  <dc:creator>BRAVO S</dc:creator>
  <cp:lastModifiedBy>BRAVO S</cp:lastModifiedBy>
  <cp:revision>22</cp:revision>
  <dcterms:created xsi:type="dcterms:W3CDTF">2022-06-01T17:38:40Z</dcterms:created>
  <dcterms:modified xsi:type="dcterms:W3CDTF">2022-06-01T19:43:18Z</dcterms:modified>
</cp:coreProperties>
</file>