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4" roundtripDataSignature="AMtx7mg6uw+e9yiLxHLnTJPwH2Hh8Y/B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1d1cb31fe3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1d1cb31fe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-têt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1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6.jpg"/><Relationship Id="rId5" Type="http://schemas.openxmlformats.org/officeDocument/2006/relationships/image" Target="../media/image4.jpg"/><Relationship Id="rId6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r-FR"/>
              <a:t>Acides et bases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fr-FR"/>
              <a:t>Niveau : T STL SPCL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r-FR"/>
              <a:t>Prérequis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fr-FR"/>
              <a:t>Notions sur les acides et bases vues en classe de 1 STL PCM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fr-FR"/>
              <a:t>Notion de constante d’équilibre d’une réaction chimique et de quotient réactionnel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1d1cb31fe3_0_0"/>
          <p:cNvSpPr txBox="1"/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/>
              <a:t>Points de difficultés identifiés</a:t>
            </a:r>
            <a:endParaRPr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ownload.jpg" id="101" name="Google Shape;10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857500" cy="2857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ownload.jpg" id="102" name="Google Shape;102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57706" y="0"/>
            <a:ext cx="2857500" cy="2857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ownload.jpg" id="103" name="Google Shape;103;p3"/>
          <p:cNvPicPr preferRelativeResize="0"/>
          <p:nvPr/>
        </p:nvPicPr>
        <p:blipFill rotWithShape="1">
          <a:blip r:embed="rId5">
            <a:alphaModFix/>
          </a:blip>
          <a:srcRect b="0" l="18363" r="18345" t="0"/>
          <a:stretch/>
        </p:blipFill>
        <p:spPr>
          <a:xfrm>
            <a:off x="6874609" y="3057837"/>
            <a:ext cx="1380487" cy="3277713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3"/>
          <p:cNvSpPr txBox="1"/>
          <p:nvPr/>
        </p:nvSpPr>
        <p:spPr>
          <a:xfrm>
            <a:off x="1011967" y="3900525"/>
            <a:ext cx="508165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Comment connaître avec précision la concentration d’une espèce acide / basique en solution ? 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wnload.jpg" id="105" name="Google Shape;105;p3"/>
          <p:cNvPicPr preferRelativeResize="0"/>
          <p:nvPr/>
        </p:nvPicPr>
        <p:blipFill rotWithShape="1">
          <a:blip r:embed="rId6">
            <a:alphaModFix/>
          </a:blip>
          <a:srcRect b="0" l="0" r="14564" t="0"/>
          <a:stretch/>
        </p:blipFill>
        <p:spPr>
          <a:xfrm>
            <a:off x="5346328" y="0"/>
            <a:ext cx="3797672" cy="285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>
            <p:ph type="title"/>
          </p:nvPr>
        </p:nvSpPr>
        <p:spPr>
          <a:xfrm>
            <a:off x="457200" y="8914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r-FR" sz="2800"/>
              <a:t>Calculs de pKa</a:t>
            </a:r>
            <a:endParaRPr sz="2800"/>
          </a:p>
        </p:txBody>
      </p:sp>
      <p:sp>
        <p:nvSpPr>
          <p:cNvPr id="111" name="Google Shape;111;p4"/>
          <p:cNvSpPr txBox="1"/>
          <p:nvPr/>
        </p:nvSpPr>
        <p:spPr>
          <a:xfrm>
            <a:off x="585102" y="2288042"/>
            <a:ext cx="8205696" cy="2862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Calcul du pKa du couple H</a:t>
            </a:r>
            <a:r>
              <a:rPr b="1"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b="1" baseline="30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/ H</a:t>
            </a:r>
            <a:r>
              <a:rPr b="1"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H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baseline="30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H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= H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+ H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baseline="30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				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[H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baseline="30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]/[H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baseline="30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] = 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Donc :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</a:t>
            </a:r>
            <a:r>
              <a:rPr b="1" lang="fr-F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pKa(H</a:t>
            </a:r>
            <a:r>
              <a:rPr b="1" baseline="-25000" lang="fr-F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b="1" lang="fr-F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b="1" baseline="30000" lang="fr-F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b="1" lang="fr-F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/H</a:t>
            </a:r>
            <a:r>
              <a:rPr b="1" baseline="-25000" lang="fr-F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1" lang="fr-F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 ) = 0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Calcul du pKa du couple H</a:t>
            </a:r>
            <a:r>
              <a:rPr b="1"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/ OH</a:t>
            </a:r>
            <a:r>
              <a:rPr b="1" baseline="30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 H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+ H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= OH</a:t>
            </a:r>
            <a:r>
              <a:rPr baseline="30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H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baseline="30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				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[H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baseline="30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][OH</a:t>
            </a:r>
            <a:r>
              <a:rPr baseline="30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] /c</a:t>
            </a:r>
            <a:r>
              <a:rPr baseline="30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°2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K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Donc :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</a:t>
            </a:r>
            <a:r>
              <a:rPr b="1" lang="fr-F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pKa(H</a:t>
            </a:r>
            <a:r>
              <a:rPr b="1" baseline="-25000" lang="fr-F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b="1" lang="fr-F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b="1" baseline="30000" lang="fr-F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b="1" lang="fr-F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/H</a:t>
            </a:r>
            <a:r>
              <a:rPr b="1" baseline="-25000" lang="fr-F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1" lang="fr-F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 ) = 14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hatsApp Image 2022-06-08 at 18.55.31.jpeg" id="116" name="Google Shape;11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2730610" y="-494311"/>
            <a:ext cx="3660098" cy="7702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"/>
          <p:cNvSpPr txBox="1"/>
          <p:nvPr>
            <p:ph type="title"/>
          </p:nvPr>
        </p:nvSpPr>
        <p:spPr>
          <a:xfrm>
            <a:off x="457200" y="1779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r-FR" sz="2800"/>
              <a:t>Titrage, dispositif expérimental</a:t>
            </a:r>
            <a:endParaRPr sz="2800"/>
          </a:p>
        </p:txBody>
      </p:sp>
      <p:pic>
        <p:nvPicPr>
          <p:cNvPr descr="download.png" id="122" name="Google Shape;122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22108" y="1466643"/>
            <a:ext cx="6789185" cy="42551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r-FR" sz="2800"/>
              <a:t>Bibliographie des images</a:t>
            </a:r>
            <a:endParaRPr sz="2800"/>
          </a:p>
        </p:txBody>
      </p:sp>
      <p:sp>
        <p:nvSpPr>
          <p:cNvPr id="128" name="Google Shape;128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fr-FR"/>
              <a:t>Limonade : marmiton.org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fr-FR"/>
              <a:t>Vinaigre ménager : chezlapaulette.com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fr-FR"/>
              <a:t>Dispositif expérimental titrage : chimactiv.agroparistech.fr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2022-06-08T16:19:09Z</dcterms:created>
  <dc:creator>BRAVO S</dc:creator>
</cp:coreProperties>
</file>