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1" roundtripDataSignature="AMtx7miY5KSgySHwTh5pjUM2IqU4IGsD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2795D96-49B1-4B21-B764-66E6AABB6005}">
  <a:tblStyle styleId="{42795D96-49B1-4B21-B764-66E6AABB60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1BFC174F-7B1A-43E4-8339-5B92BC54B20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customschemas.google.com/relationships/presentationmetadata" Target="meta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208b5a62b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208b5a62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Titrages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fr-FR"/>
              <a:t>Niveau : MPSI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40_F_348247658_oWlFBKHu57F9a8cRWKozuYR8Ykr8vCnZ.jpg" id="145" name="Google Shape;14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0"/>
          <p:cNvSpPr txBox="1"/>
          <p:nvPr/>
        </p:nvSpPr>
        <p:spPr>
          <a:xfrm>
            <a:off x="1811867" y="506398"/>
            <a:ext cx="6705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 du pKa de l’acide faible et de la dilution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40_F_348247658_oWlFBKHu57F9a8cRWKozuYR8Ykr8vCnZ.jpg" id="151" name="Google Shape;15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1"/>
          <p:cNvSpPr txBox="1"/>
          <p:nvPr/>
        </p:nvSpPr>
        <p:spPr>
          <a:xfrm>
            <a:off x="2167467" y="355600"/>
            <a:ext cx="611293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Titrage conductimétrique de d’acide éthanoïque par de la soude à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40_F_348247658_oWlFBKHu57F9a8cRWKozuYR8Ykr8vCnZ.jpg" id="157" name="Google Shape;15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2"/>
          <p:cNvSpPr txBox="1"/>
          <p:nvPr/>
        </p:nvSpPr>
        <p:spPr>
          <a:xfrm>
            <a:off x="2438399" y="609600"/>
            <a:ext cx="6079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Bilan sur les titrages acido-basiques</a:t>
            </a:r>
            <a:endParaRPr b="1"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 txBox="1"/>
          <p:nvPr/>
        </p:nvSpPr>
        <p:spPr>
          <a:xfrm>
            <a:off x="660400" y="1397575"/>
            <a:ext cx="7975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Condition de successivité pour un polyacide ou une polybase : ΔpKa &gt; 4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Resserrer les points expérimentaux autour de l’équivalence pour une meilleure précision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Arrêter le titrage quand le pH de la solution titrée est proche de celui de la solution titrante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0" name="Google Shape;160;p12"/>
          <p:cNvGraphicFramePr/>
          <p:nvPr/>
        </p:nvGraphicFramePr>
        <p:xfrm>
          <a:off x="952500" y="3050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{1BFC174F-7B1A-43E4-8339-5B92BC54B20F}</a:tableStyleId>
              </a:tblPr>
              <a:tblGrid>
                <a:gridCol w="2413000"/>
                <a:gridCol w="2413000"/>
                <a:gridCol w="2413000"/>
              </a:tblGrid>
              <a:tr h="37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/>
                        <a:t>Suivi pH-métrique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/>
                        <a:t>Suivi colorimétrique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/>
                        <a:t>Suivi conductimétrique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771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mélanges d’espèces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Une seule espèce à titrer et saut de pH important : utilisation d’un indicateur coloré ou bien l’un des réactifs est coloré.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espèces ioniques de conductivités molaires très différentes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rapprocher les points autour de l’équivalence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goutte à goutte autour de l’équivalence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il n’est pas nécessaire de rapprocher les points autourde l’équivalence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étalonnage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ajout modéré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pas d’étalonnage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Un compromis doit être trouvé pour la dilution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/>
                        <a:t>Pour négliger la dilution, ajouter un large excès d’eau et si ce n’est pas possible tracer la conductivité corrigée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Bibliographie</a:t>
            </a:r>
            <a:endParaRPr/>
          </a:p>
        </p:txBody>
      </p:sp>
      <p:sp>
        <p:nvSpPr>
          <p:cNvPr id="166" name="Google Shape;166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Titrage : mathrix.fr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Logo titrage : flaticon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40_F_348247658_oWlFBKHu57F9a8cRWKozuYR8Ykr8vCnZ.jpg" id="171" name="Google Shape;171;g1208b5a62b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208b5a62ba_0_0"/>
          <p:cNvSpPr txBox="1"/>
          <p:nvPr/>
        </p:nvSpPr>
        <p:spPr>
          <a:xfrm>
            <a:off x="1821950" y="360950"/>
            <a:ext cx="608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Exemple de choix d’un indicateur coloré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1208b5a62ba_0_0"/>
          <p:cNvSpPr txBox="1"/>
          <p:nvPr/>
        </p:nvSpPr>
        <p:spPr>
          <a:xfrm>
            <a:off x="223450" y="1925050"/>
            <a:ext cx="37470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on titre 10 mL d’une solution d’ammoniac à 0,1 mol/l par de l’acide chlorhydrique à 0,1 M.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phénolphtaléine : Veq n’est pas inclus dans [1,5mL;9 mL ] l’indicateur coloré n’est pas adapté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BBT : Veq est inclus dans [9,75 mL; 10,00mL] mais l’estimation du volume équivalent se fait avec une erreur de titrage de 0,25 mL, supérieure à celle liée à l’utilisation de la verrerie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Calibri"/>
                <a:ea typeface="Calibri"/>
                <a:cs typeface="Calibri"/>
                <a:sym typeface="Calibri"/>
              </a:rPr>
              <a:t>rouge de méthyle : {9,95 ; 10,05 mL ] changement à la goutte près soit erreur estimée à 0,05 mL ce qui est inférieure à celle liée à l’utilisation de la verrerie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Prérequis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Méthode des tangeantes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fr-FR"/>
              <a:t>Calculs de pH </a:t>
            </a:r>
            <a:endParaRPr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fr-FR"/>
              <a:t>connaissances de lycée sur les titrages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pture d’écran 2022-03-29 à 21.04.10.png"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52361"/>
            <a:ext cx="9144000" cy="4701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ownload.png" id="101" name="Google Shape;10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3666" y="444885"/>
            <a:ext cx="3903133" cy="289732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"/>
          <p:cNvSpPr txBox="1"/>
          <p:nvPr/>
        </p:nvSpPr>
        <p:spPr>
          <a:xfrm>
            <a:off x="372533" y="779892"/>
            <a:ext cx="421640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dosage permet de déterminer le nombre de moles d’une espèce chimique présente dans un prélèvement.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Espèce titrée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espèce dans le bécher, souvent de concentration inconnue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Espèce titrante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espèce dans la burette, souvent de concentration connue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575733" y="3589866"/>
            <a:ext cx="811106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Choix de la réaction de titrage :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Réaction quasi-quantitative : K le plus grand possible avec K &gt; 10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Rapide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Unique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Comment repérer l’équivalence 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Méthode physique : conductimétrie, pH-métrie, 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Indicateur de fin de réaction : indicateur coloré judicieusement choisi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1276775" y="143933"/>
            <a:ext cx="752855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r-FR" sz="2800"/>
              <a:t>Dosage pH-métrique de d’acide chlorhydrique à par de la soude à </a:t>
            </a:r>
            <a:endParaRPr sz="2800"/>
          </a:p>
        </p:txBody>
      </p:sp>
      <p:pic>
        <p:nvPicPr>
          <p:cNvPr descr="240_F_348247658_oWlFBKHu57F9a8cRWKozuYR8Ykr8vCnZ.jpg" id="116" name="Google Shape;11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1388536" y="58210"/>
            <a:ext cx="7670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r-FR" sz="2800"/>
              <a:t>Dosage conductimétrique de d’acide chlorhydrique à par de la soude à </a:t>
            </a:r>
            <a:endParaRPr sz="2800"/>
          </a:p>
        </p:txBody>
      </p:sp>
      <p:pic>
        <p:nvPicPr>
          <p:cNvPr descr="240_F_348247658_oWlFBKHu57F9a8cRWKozuYR8Ykr8vCnZ.jpg" id="122" name="Google Shape;12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86933" cy="1286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type="title"/>
          </p:nvPr>
        </p:nvSpPr>
        <p:spPr>
          <a:xfrm>
            <a:off x="863600" y="71437"/>
            <a:ext cx="8229600" cy="7752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fr-FR" sz="2800"/>
              <a:t>Dosage d’un acide faible par une base forte</a:t>
            </a:r>
            <a:endParaRPr b="1" sz="2800"/>
          </a:p>
        </p:txBody>
      </p:sp>
      <p:sp>
        <p:nvSpPr>
          <p:cNvPr id="128" name="Google Shape;128;p8"/>
          <p:cNvSpPr txBox="1"/>
          <p:nvPr/>
        </p:nvSpPr>
        <p:spPr>
          <a:xfrm>
            <a:off x="338666" y="1253070"/>
            <a:ext cx="8432800" cy="4708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Equation de la réaction de dosage :    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 + OH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A</a:t>
            </a:r>
            <a:r>
              <a:rPr baseline="30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H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          K = Ka/Ke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l’équivalence :  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C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baseline="-2500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 mL : pH = ½ (pKa + pC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  si pH ≤ pKa – 1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 &lt; V&lt; 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  pH = 14 – ½(pKb – log(CV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/c°(V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)))</a:t>
            </a:r>
            <a:endParaRPr b="1" baseline="-2500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&lt; V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baseline="-2500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240_F_348247658_oWlFBKHu57F9a8cRWKozuYR8Ykr8vCnZ.jpg" id="129" name="Google Shape;12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0" name="Google Shape;130;p8"/>
          <p:cNvGraphicFramePr/>
          <p:nvPr/>
        </p:nvGraphicFramePr>
        <p:xfrm>
          <a:off x="338666" y="33443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{42795D96-49B1-4B21-B764-66E6AABB6005}</a:tableStyleId>
              </a:tblPr>
              <a:tblGrid>
                <a:gridCol w="866825"/>
                <a:gridCol w="1177600"/>
                <a:gridCol w="732650"/>
                <a:gridCol w="428600"/>
                <a:gridCol w="719625"/>
                <a:gridCol w="6805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AH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OH</a:t>
                      </a:r>
                      <a:r>
                        <a:rPr baseline="30000"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-&gt;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A</a:t>
                      </a:r>
                      <a:r>
                        <a:rPr baseline="30000"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H</a:t>
                      </a:r>
                      <a:r>
                        <a:rPr baseline="-25000" lang="fr-FR" sz="1800"/>
                        <a:t>2</a:t>
                      </a:r>
                      <a:r>
                        <a:rPr lang="fr-FR" sz="1800"/>
                        <a:t>O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Initial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</a:t>
                      </a:r>
                      <a:r>
                        <a:rPr baseline="-25000" lang="fr-FR" sz="1800"/>
                        <a:t>0</a:t>
                      </a:r>
                      <a:r>
                        <a:rPr lang="fr-FR" sz="1800"/>
                        <a:t>V</a:t>
                      </a:r>
                      <a:r>
                        <a:rPr baseline="-25000" lang="fr-FR" sz="1800"/>
                        <a:t>0</a:t>
                      </a:r>
                      <a:r>
                        <a:rPr lang="fr-FR" sz="1800"/>
                        <a:t> = CV</a:t>
                      </a:r>
                      <a:r>
                        <a:rPr baseline="-25000" lang="fr-FR" sz="1800"/>
                        <a:t>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CV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231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Final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fr-FR" sz="1800"/>
                        <a:t>C</a:t>
                      </a:r>
                      <a:r>
                        <a:rPr lang="fr-FR" sz="1800"/>
                        <a:t>(V</a:t>
                      </a:r>
                      <a:r>
                        <a:rPr baseline="-25000" lang="fr-FR" sz="1800"/>
                        <a:t>e</a:t>
                      </a:r>
                      <a:r>
                        <a:rPr lang="fr-FR" sz="1800"/>
                        <a:t>-V)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CV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1" name="Google Shape;131;p8"/>
          <p:cNvSpPr txBox="1"/>
          <p:nvPr/>
        </p:nvSpPr>
        <p:spPr>
          <a:xfrm>
            <a:off x="5537201" y="3436388"/>
            <a:ext cx="323426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 = pK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log (V/(V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-V))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V = 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 : pH = pKa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2" name="Google Shape;132;p8"/>
          <p:cNvGraphicFramePr/>
          <p:nvPr/>
        </p:nvGraphicFramePr>
        <p:xfrm>
          <a:off x="220131" y="525695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{42795D96-49B1-4B21-B764-66E6AABB6005}</a:tableStyleId>
              </a:tblPr>
              <a:tblGrid>
                <a:gridCol w="945450"/>
                <a:gridCol w="1181800"/>
                <a:gridCol w="882425"/>
                <a:gridCol w="441200"/>
                <a:gridCol w="709075"/>
                <a:gridCol w="7337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AH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OH</a:t>
                      </a:r>
                      <a:r>
                        <a:rPr baseline="30000"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-&gt;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A</a:t>
                      </a:r>
                      <a:r>
                        <a:rPr baseline="30000"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H</a:t>
                      </a:r>
                      <a:r>
                        <a:rPr baseline="-25000" lang="fr-FR" sz="1800"/>
                        <a:t>2</a:t>
                      </a:r>
                      <a:r>
                        <a:rPr lang="fr-FR" sz="1800"/>
                        <a:t>O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Initial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fr-FR" sz="1800"/>
                        <a:t>C</a:t>
                      </a:r>
                      <a:r>
                        <a:rPr baseline="-25000" lang="fr-FR" sz="1800"/>
                        <a:t>0</a:t>
                      </a:r>
                      <a:r>
                        <a:rPr lang="fr-FR" sz="1800"/>
                        <a:t>V</a:t>
                      </a:r>
                      <a:r>
                        <a:rPr baseline="-25000" lang="fr-FR" sz="1800"/>
                        <a:t>0</a:t>
                      </a:r>
                      <a:r>
                        <a:rPr lang="fr-FR" sz="1800"/>
                        <a:t> = CV</a:t>
                      </a:r>
                      <a:r>
                        <a:rPr baseline="-25000" lang="fr-FR" sz="1800"/>
                        <a:t>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CV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Final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C(V-V</a:t>
                      </a:r>
                      <a:r>
                        <a:rPr baseline="-25000" lang="fr-FR" sz="1800"/>
                        <a:t>e</a:t>
                      </a:r>
                      <a:r>
                        <a:rPr lang="fr-FR" sz="1800"/>
                        <a:t>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C</a:t>
                      </a:r>
                      <a:r>
                        <a:rPr baseline="-25000" lang="fr-FR" sz="1800"/>
                        <a:t>0</a:t>
                      </a:r>
                      <a:r>
                        <a:rPr lang="fr-FR" sz="1800"/>
                        <a:t>V</a:t>
                      </a:r>
                      <a:r>
                        <a:rPr baseline="-25000" lang="fr-FR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-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3" name="Google Shape;133;p8"/>
          <p:cNvSpPr txBox="1"/>
          <p:nvPr/>
        </p:nvSpPr>
        <p:spPr>
          <a:xfrm>
            <a:off x="1540932" y="846666"/>
            <a:ext cx="72644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considère un volume V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d’acide faible AH à la concentration C</a:t>
            </a:r>
            <a:r>
              <a:rPr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 de la soude à la concentration C. On note V le volume de soude ajouté.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8"/>
          <p:cNvSpPr txBox="1"/>
          <p:nvPr/>
        </p:nvSpPr>
        <p:spPr>
          <a:xfrm>
            <a:off x="5689600" y="5592720"/>
            <a:ext cx="311573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 = 14 +log(C(V-V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)/C°(V+V</a:t>
            </a:r>
            <a:r>
              <a:rPr b="1" baseline="-2500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1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40_F_348247658_oWlFBKHu57F9a8cRWKozuYR8Ykr8vCnZ.jpg" id="139" name="Google Shape;13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158" y="0"/>
            <a:ext cx="1286933" cy="1286933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9"/>
          <p:cNvSpPr txBox="1"/>
          <p:nvPr/>
        </p:nvSpPr>
        <p:spPr>
          <a:xfrm>
            <a:off x="2099733" y="234146"/>
            <a:ext cx="61806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Dosage pH-métrique de d’acide acétique à par de la soude à 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2022-03-29T19:03:19Z</dcterms:created>
  <dc:creator>BRAVO S</dc:creator>
</cp:coreProperties>
</file>