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5D9CB13-DE66-4506-BB2A-9E695CDDCD66}">
  <a:tblStyle styleId="{D5D9CB13-DE66-4506-BB2A-9E695CDDCD66}"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231ec4a185_1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1231ec4a185_1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123607b36f5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123607b36f5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123607b36f5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123607b36f5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123607b36f5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123607b36f5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123607b36f5_1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123607b36f5_1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123607b36f5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123607b36f5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1231ec4a185_1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1231ec4a185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231ec4a18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231ec4a18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231ec4a185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231ec4a185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231ec4a185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231ec4a185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231ec4a185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231ec4a185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1231ec4a185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1231ec4a185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231ec4a185_1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231ec4a185_1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231ec4a185_1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231ec4a185_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1231ec4a185_1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1231ec4a185_1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6.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7.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http://www.cite-espace.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1.jpg"/><Relationship Id="rId4" Type="http://schemas.openxmlformats.org/officeDocument/2006/relationships/image" Target="../media/image1.jpg"/><Relationship Id="rId5" Type="http://schemas.openxmlformats.org/officeDocument/2006/relationships/image" Target="../media/image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5.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jpg"/><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fr">
                <a:latin typeface="Calibri"/>
                <a:ea typeface="Calibri"/>
                <a:cs typeface="Calibri"/>
                <a:sym typeface="Calibri"/>
              </a:rPr>
              <a:t>Structure des entités chimiques</a:t>
            </a:r>
            <a:endParaRPr>
              <a:latin typeface="Calibri"/>
              <a:ea typeface="Calibri"/>
              <a:cs typeface="Calibri"/>
              <a:sym typeface="Calibri"/>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fr">
                <a:latin typeface="Calibri"/>
                <a:ea typeface="Calibri"/>
                <a:cs typeface="Calibri"/>
                <a:sym typeface="Calibri"/>
              </a:rPr>
              <a:t>Niveau : MPSI</a:t>
            </a:r>
            <a:endParaRPr>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13565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fr" sz="2120">
                <a:latin typeface="Calibri"/>
                <a:ea typeface="Calibri"/>
                <a:cs typeface="Calibri"/>
                <a:sym typeface="Calibri"/>
              </a:rPr>
              <a:t>Les halogènes</a:t>
            </a:r>
            <a:endParaRPr b="1" sz="2120">
              <a:latin typeface="Calibri"/>
              <a:ea typeface="Calibri"/>
              <a:cs typeface="Calibri"/>
              <a:sym typeface="Calibri"/>
            </a:endParaRPr>
          </a:p>
        </p:txBody>
      </p:sp>
      <p:pic>
        <p:nvPicPr>
          <p:cNvPr id="114" name="Google Shape;114;p22"/>
          <p:cNvPicPr preferRelativeResize="0"/>
          <p:nvPr/>
        </p:nvPicPr>
        <p:blipFill rotWithShape="1">
          <a:blip r:embed="rId3">
            <a:alphaModFix/>
          </a:blip>
          <a:srcRect b="33146" l="0" r="0" t="0"/>
          <a:stretch/>
        </p:blipFill>
        <p:spPr>
          <a:xfrm>
            <a:off x="1135550" y="928150"/>
            <a:ext cx="809075" cy="3390400"/>
          </a:xfrm>
          <a:prstGeom prst="rect">
            <a:avLst/>
          </a:prstGeom>
          <a:noFill/>
          <a:ln>
            <a:noFill/>
          </a:ln>
        </p:spPr>
      </p:pic>
      <p:sp>
        <p:nvSpPr>
          <p:cNvPr id="115" name="Google Shape;115;p22"/>
          <p:cNvSpPr txBox="1"/>
          <p:nvPr/>
        </p:nvSpPr>
        <p:spPr>
          <a:xfrm>
            <a:off x="3351650" y="1940700"/>
            <a:ext cx="4408800" cy="1865400"/>
          </a:xfrm>
          <a:prstGeom prst="rect">
            <a:avLst/>
          </a:prstGeom>
          <a:noFill/>
          <a:ln>
            <a:noFill/>
          </a:ln>
        </p:spPr>
        <p:txBody>
          <a:bodyPr anchorCtr="0" anchor="t" bIns="91425" lIns="91425" spcFirstLastPara="1" rIns="91425" wrap="square" tIns="91425">
            <a:spAutoFit/>
          </a:bodyPr>
          <a:lstStyle/>
          <a:p>
            <a:pPr indent="-317500" lvl="0" marL="457200" rtl="0" algn="l">
              <a:lnSpc>
                <a:spcPct val="115000"/>
              </a:lnSpc>
              <a:spcBef>
                <a:spcPts val="0"/>
              </a:spcBef>
              <a:spcAft>
                <a:spcPts val="0"/>
              </a:spcAft>
              <a:buSzPts val="1400"/>
              <a:buFont typeface="Calibri"/>
              <a:buChar char="●"/>
            </a:pPr>
            <a:r>
              <a:rPr lang="fr">
                <a:solidFill>
                  <a:schemeClr val="dk1"/>
                </a:solidFill>
                <a:latin typeface="Calibri"/>
                <a:ea typeface="Calibri"/>
                <a:cs typeface="Calibri"/>
                <a:sym typeface="Calibri"/>
              </a:rPr>
              <a:t>17e colonne</a:t>
            </a:r>
            <a:endParaRPr>
              <a:solidFill>
                <a:schemeClr val="dk1"/>
              </a:solidFill>
              <a:latin typeface="Calibri"/>
              <a:ea typeface="Calibri"/>
              <a:cs typeface="Calibri"/>
              <a:sym typeface="Calibri"/>
            </a:endParaRPr>
          </a:p>
          <a:p>
            <a:pPr indent="0" lvl="0" marL="457200" rtl="0" algn="l">
              <a:spcBef>
                <a:spcPts val="0"/>
              </a:spcBef>
              <a:spcAft>
                <a:spcPts val="0"/>
              </a:spcAft>
              <a:buNone/>
            </a:pPr>
            <a:r>
              <a:t/>
            </a:r>
            <a:endParaRPr sz="700">
              <a:solidFill>
                <a:schemeClr val="dk1"/>
              </a:solidFill>
              <a:latin typeface="Times New Roman"/>
              <a:ea typeface="Times New Roman"/>
              <a:cs typeface="Times New Roman"/>
              <a:sym typeface="Times New Roman"/>
            </a:endParaRPr>
          </a:p>
          <a:p>
            <a:pPr indent="-317500" lvl="0" marL="457200" rtl="0" algn="l">
              <a:spcBef>
                <a:spcPts val="0"/>
              </a:spcBef>
              <a:spcAft>
                <a:spcPts val="0"/>
              </a:spcAft>
              <a:buSzPts val="1400"/>
              <a:buFont typeface="Calibri"/>
              <a:buChar char="●"/>
            </a:pPr>
            <a:r>
              <a:rPr lang="fr">
                <a:solidFill>
                  <a:schemeClr val="dk1"/>
                </a:solidFill>
                <a:latin typeface="Calibri"/>
                <a:ea typeface="Calibri"/>
                <a:cs typeface="Calibri"/>
                <a:sym typeface="Calibri"/>
              </a:rPr>
              <a:t>configuration électronique : ns</a:t>
            </a:r>
            <a:r>
              <a:rPr baseline="30000" lang="fr">
                <a:solidFill>
                  <a:schemeClr val="dk1"/>
                </a:solidFill>
                <a:latin typeface="Calibri"/>
                <a:ea typeface="Calibri"/>
                <a:cs typeface="Calibri"/>
                <a:sym typeface="Calibri"/>
              </a:rPr>
              <a:t>2</a:t>
            </a:r>
            <a:r>
              <a:rPr lang="fr">
                <a:solidFill>
                  <a:schemeClr val="dk1"/>
                </a:solidFill>
                <a:latin typeface="Calibri"/>
                <a:ea typeface="Calibri"/>
                <a:cs typeface="Calibri"/>
                <a:sym typeface="Calibri"/>
              </a:rPr>
              <a:t> np</a:t>
            </a:r>
            <a:r>
              <a:rPr baseline="30000" lang="fr">
                <a:solidFill>
                  <a:schemeClr val="dk1"/>
                </a:solidFill>
                <a:latin typeface="Calibri"/>
                <a:ea typeface="Calibri"/>
                <a:cs typeface="Calibri"/>
                <a:sym typeface="Calibri"/>
              </a:rPr>
              <a:t>5</a:t>
            </a:r>
            <a:endParaRPr baseline="30000">
              <a:solidFill>
                <a:schemeClr val="dk1"/>
              </a:solidFill>
              <a:latin typeface="Calibri"/>
              <a:ea typeface="Calibri"/>
              <a:cs typeface="Calibri"/>
              <a:sym typeface="Calibri"/>
            </a:endParaRPr>
          </a:p>
          <a:p>
            <a:pPr indent="0" lvl="0" marL="457200" rtl="0" algn="l">
              <a:spcBef>
                <a:spcPts val="0"/>
              </a:spcBef>
              <a:spcAft>
                <a:spcPts val="0"/>
              </a:spcAft>
              <a:buNone/>
            </a:pPr>
            <a:r>
              <a:t/>
            </a:r>
            <a:endParaRPr sz="700">
              <a:solidFill>
                <a:schemeClr val="dk1"/>
              </a:solidFill>
              <a:latin typeface="Times New Roman"/>
              <a:ea typeface="Times New Roman"/>
              <a:cs typeface="Times New Roman"/>
              <a:sym typeface="Times New Roman"/>
            </a:endParaRPr>
          </a:p>
          <a:p>
            <a:pPr indent="-317500" lvl="0" marL="457200" rtl="0" algn="l">
              <a:spcBef>
                <a:spcPts val="0"/>
              </a:spcBef>
              <a:spcAft>
                <a:spcPts val="0"/>
              </a:spcAft>
              <a:buSzPts val="1400"/>
              <a:buFont typeface="Calibri"/>
              <a:buChar char="●"/>
            </a:pPr>
            <a:r>
              <a:rPr lang="fr">
                <a:solidFill>
                  <a:schemeClr val="dk1"/>
                </a:solidFill>
                <a:latin typeface="Calibri"/>
                <a:ea typeface="Calibri"/>
                <a:cs typeface="Calibri"/>
                <a:sym typeface="Calibri"/>
              </a:rPr>
              <a:t>Les corps simples correspondant sont constitués de molécules </a:t>
            </a:r>
            <a:r>
              <a:rPr lang="fr">
                <a:solidFill>
                  <a:schemeClr val="dk1"/>
                </a:solidFill>
                <a:latin typeface="Calibri"/>
                <a:ea typeface="Calibri"/>
                <a:cs typeface="Calibri"/>
                <a:sym typeface="Calibri"/>
              </a:rPr>
              <a:t>diatomiques</a:t>
            </a:r>
            <a:r>
              <a:rPr lang="fr">
                <a:solidFill>
                  <a:schemeClr val="dk1"/>
                </a:solidFill>
                <a:latin typeface="Calibri"/>
                <a:ea typeface="Calibri"/>
                <a:cs typeface="Calibri"/>
                <a:sym typeface="Calibri"/>
              </a:rPr>
              <a:t> : F</a:t>
            </a:r>
            <a:r>
              <a:rPr baseline="-25000" lang="fr">
                <a:solidFill>
                  <a:schemeClr val="dk1"/>
                </a:solidFill>
                <a:latin typeface="Calibri"/>
                <a:ea typeface="Calibri"/>
                <a:cs typeface="Calibri"/>
                <a:sym typeface="Calibri"/>
              </a:rPr>
              <a:t>2</a:t>
            </a:r>
            <a:r>
              <a:rPr lang="fr">
                <a:solidFill>
                  <a:schemeClr val="dk1"/>
                </a:solidFill>
                <a:latin typeface="Calibri"/>
                <a:ea typeface="Calibri"/>
                <a:cs typeface="Calibri"/>
                <a:sym typeface="Calibri"/>
              </a:rPr>
              <a:t>, Cl</a:t>
            </a:r>
            <a:r>
              <a:rPr baseline="-25000" lang="fr">
                <a:solidFill>
                  <a:schemeClr val="dk1"/>
                </a:solidFill>
                <a:latin typeface="Calibri"/>
                <a:ea typeface="Calibri"/>
                <a:cs typeface="Calibri"/>
                <a:sym typeface="Calibri"/>
              </a:rPr>
              <a:t>2</a:t>
            </a:r>
            <a:r>
              <a:rPr lang="fr">
                <a:solidFill>
                  <a:schemeClr val="dk1"/>
                </a:solidFill>
                <a:latin typeface="Calibri"/>
                <a:ea typeface="Calibri"/>
                <a:cs typeface="Calibri"/>
                <a:sym typeface="Calibri"/>
              </a:rPr>
              <a:t>,Br</a:t>
            </a:r>
            <a:r>
              <a:rPr baseline="-25000" lang="fr">
                <a:solidFill>
                  <a:schemeClr val="dk1"/>
                </a:solidFill>
                <a:latin typeface="Calibri"/>
                <a:ea typeface="Calibri"/>
                <a:cs typeface="Calibri"/>
                <a:sym typeface="Calibri"/>
              </a:rPr>
              <a:t>2</a:t>
            </a:r>
            <a:r>
              <a:rPr lang="fr">
                <a:solidFill>
                  <a:schemeClr val="dk1"/>
                </a:solidFill>
                <a:latin typeface="Calibri"/>
                <a:ea typeface="Calibri"/>
                <a:cs typeface="Calibri"/>
                <a:sym typeface="Calibri"/>
              </a:rPr>
              <a:t>, I</a:t>
            </a:r>
            <a:r>
              <a:rPr baseline="-25000" lang="fr">
                <a:solidFill>
                  <a:schemeClr val="dk1"/>
                </a:solidFill>
                <a:latin typeface="Calibri"/>
                <a:ea typeface="Calibri"/>
                <a:cs typeface="Calibri"/>
                <a:sym typeface="Calibri"/>
              </a:rPr>
              <a:t>2</a:t>
            </a:r>
            <a:endParaRPr baseline="-25000">
              <a:solidFill>
                <a:schemeClr val="dk1"/>
              </a:solidFill>
              <a:latin typeface="Calibri"/>
              <a:ea typeface="Calibri"/>
              <a:cs typeface="Calibri"/>
              <a:sym typeface="Calibri"/>
            </a:endParaRPr>
          </a:p>
          <a:p>
            <a:pPr indent="0" lvl="0" marL="457200" rtl="0" algn="l">
              <a:spcBef>
                <a:spcPts val="0"/>
              </a:spcBef>
              <a:spcAft>
                <a:spcPts val="0"/>
              </a:spcAft>
              <a:buNone/>
            </a:pPr>
            <a:r>
              <a:t/>
            </a:r>
            <a:endParaRPr sz="700">
              <a:solidFill>
                <a:schemeClr val="dk1"/>
              </a:solidFill>
              <a:latin typeface="Times New Roman"/>
              <a:ea typeface="Times New Roman"/>
              <a:cs typeface="Times New Roman"/>
              <a:sym typeface="Times New Roman"/>
            </a:endParaRPr>
          </a:p>
          <a:p>
            <a:pPr indent="-317500" lvl="0" marL="457200" rtl="0" algn="l">
              <a:lnSpc>
                <a:spcPct val="115000"/>
              </a:lnSpc>
              <a:spcBef>
                <a:spcPts val="0"/>
              </a:spcBef>
              <a:spcAft>
                <a:spcPts val="0"/>
              </a:spcAft>
              <a:buSzPts val="1400"/>
              <a:buFont typeface="Calibri"/>
              <a:buChar char="●"/>
            </a:pPr>
            <a:r>
              <a:rPr lang="fr">
                <a:solidFill>
                  <a:schemeClr val="dk1"/>
                </a:solidFill>
                <a:latin typeface="Calibri"/>
                <a:ea typeface="Calibri"/>
                <a:cs typeface="Calibri"/>
                <a:sym typeface="Calibri"/>
              </a:rPr>
              <a:t>Très bons oxydants </a:t>
            </a:r>
            <a:endParaRPr>
              <a:solidFill>
                <a:schemeClr val="dk1"/>
              </a:solidFill>
              <a:latin typeface="Calibri"/>
              <a:ea typeface="Calibri"/>
              <a:cs typeface="Calibri"/>
              <a:sym typeface="Calibri"/>
            </a:endParaRPr>
          </a:p>
          <a:p>
            <a:pPr indent="0" lvl="0" marL="457200" rtl="0" algn="l">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3"/>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fr" sz="2020">
                <a:latin typeface="Calibri"/>
                <a:ea typeface="Calibri"/>
                <a:cs typeface="Calibri"/>
                <a:sym typeface="Calibri"/>
              </a:rPr>
              <a:t>Schéma de Lewis d’un atome</a:t>
            </a:r>
            <a:endParaRPr b="1" sz="2020">
              <a:latin typeface="Calibri"/>
              <a:ea typeface="Calibri"/>
              <a:cs typeface="Calibri"/>
              <a:sym typeface="Calibri"/>
            </a:endParaRPr>
          </a:p>
        </p:txBody>
      </p:sp>
      <p:sp>
        <p:nvSpPr>
          <p:cNvPr id="121" name="Google Shape;121;p23"/>
          <p:cNvSpPr txBox="1"/>
          <p:nvPr/>
        </p:nvSpPr>
        <p:spPr>
          <a:xfrm>
            <a:off x="425400" y="1160200"/>
            <a:ext cx="7773300" cy="1046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a:latin typeface="Calibri"/>
                <a:ea typeface="Calibri"/>
                <a:cs typeface="Calibri"/>
                <a:sym typeface="Calibri"/>
              </a:rPr>
              <a:t>Le schéma de Lewis d’un atome fait apparaître ses électrons de valence, disposés autour du symbole chimique de l’atome. Lorsqu’une orbitale de l’atome est occupée par 2 électrons, les électrons sont représentés par un doublet (un trait). Lorsqu’un électron est seul dans son orbitale, il est représenté par un point. Une orbitale vacante est représentée par une case vide.  </a:t>
            </a:r>
            <a:endParaRPr>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fr" sz="1920">
                <a:latin typeface="Calibri"/>
                <a:ea typeface="Calibri"/>
                <a:cs typeface="Calibri"/>
                <a:sym typeface="Calibri"/>
              </a:rPr>
              <a:t>Méthode d’écriture d‘une formule de Lewis</a:t>
            </a:r>
            <a:endParaRPr b="1" sz="1920">
              <a:latin typeface="Calibri"/>
              <a:ea typeface="Calibri"/>
              <a:cs typeface="Calibri"/>
              <a:sym typeface="Calibri"/>
            </a:endParaRPr>
          </a:p>
        </p:txBody>
      </p:sp>
      <p:sp>
        <p:nvSpPr>
          <p:cNvPr id="127" name="Google Shape;127;p24"/>
          <p:cNvSpPr txBox="1"/>
          <p:nvPr/>
        </p:nvSpPr>
        <p:spPr>
          <a:xfrm>
            <a:off x="399625" y="1173075"/>
            <a:ext cx="8069700" cy="21240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Calibri"/>
              <a:buAutoNum type="arabicParenR"/>
            </a:pPr>
            <a:r>
              <a:rPr lang="fr">
                <a:latin typeface="Calibri"/>
                <a:ea typeface="Calibri"/>
                <a:cs typeface="Calibri"/>
                <a:sym typeface="Calibri"/>
              </a:rPr>
              <a:t>compter le nombre total d’électrons de valence. Tenir compte de la charge de l’édifice.</a:t>
            </a:r>
            <a:endParaRPr>
              <a:latin typeface="Calibri"/>
              <a:ea typeface="Calibri"/>
              <a:cs typeface="Calibri"/>
              <a:sym typeface="Calibri"/>
            </a:endParaRPr>
          </a:p>
          <a:p>
            <a:pPr indent="-317500" lvl="0" marL="457200" rtl="0" algn="l">
              <a:spcBef>
                <a:spcPts val="0"/>
              </a:spcBef>
              <a:spcAft>
                <a:spcPts val="0"/>
              </a:spcAft>
              <a:buSzPts val="1400"/>
              <a:buFont typeface="Calibri"/>
              <a:buAutoNum type="arabicParenR"/>
            </a:pPr>
            <a:r>
              <a:rPr lang="fr">
                <a:latin typeface="Calibri"/>
                <a:ea typeface="Calibri"/>
                <a:cs typeface="Calibri"/>
                <a:sym typeface="Calibri"/>
              </a:rPr>
              <a:t>En déduire le nombre de doublets d’électrons dans le schéma de Lewis</a:t>
            </a:r>
            <a:endParaRPr>
              <a:latin typeface="Calibri"/>
              <a:ea typeface="Calibri"/>
              <a:cs typeface="Calibri"/>
              <a:sym typeface="Calibri"/>
            </a:endParaRPr>
          </a:p>
          <a:p>
            <a:pPr indent="-317500" lvl="0" marL="457200" rtl="0" algn="l">
              <a:spcBef>
                <a:spcPts val="0"/>
              </a:spcBef>
              <a:spcAft>
                <a:spcPts val="0"/>
              </a:spcAft>
              <a:buSzPts val="1400"/>
              <a:buFont typeface="Calibri"/>
              <a:buAutoNum type="arabicParenR"/>
            </a:pPr>
            <a:r>
              <a:rPr lang="fr">
                <a:latin typeface="Calibri"/>
                <a:ea typeface="Calibri"/>
                <a:cs typeface="Calibri"/>
                <a:sym typeface="Calibri"/>
              </a:rPr>
              <a:t>Ecrire le squelette de l’édifice en reliant les atomes par des liaisons simples</a:t>
            </a:r>
            <a:endParaRPr>
              <a:latin typeface="Calibri"/>
              <a:ea typeface="Calibri"/>
              <a:cs typeface="Calibri"/>
              <a:sym typeface="Calibri"/>
            </a:endParaRPr>
          </a:p>
          <a:p>
            <a:pPr indent="-317500" lvl="0" marL="457200" rtl="0" algn="l">
              <a:spcBef>
                <a:spcPts val="0"/>
              </a:spcBef>
              <a:spcAft>
                <a:spcPts val="0"/>
              </a:spcAft>
              <a:buSzPts val="1400"/>
              <a:buFont typeface="Calibri"/>
              <a:buAutoNum type="arabicParenR"/>
            </a:pPr>
            <a:r>
              <a:rPr lang="fr">
                <a:latin typeface="Calibri"/>
                <a:ea typeface="Calibri"/>
                <a:cs typeface="Calibri"/>
                <a:sym typeface="Calibri"/>
              </a:rPr>
              <a:t>Compléter le schéma de Lewis avec des doublets non liants dans le respect de la règle de l’octet pour les atomes de la2e et de la 3e période </a:t>
            </a:r>
            <a:endParaRPr>
              <a:latin typeface="Calibri"/>
              <a:ea typeface="Calibri"/>
              <a:cs typeface="Calibri"/>
              <a:sym typeface="Calibri"/>
            </a:endParaRPr>
          </a:p>
          <a:p>
            <a:pPr indent="-317500" lvl="0" marL="457200" rtl="0" algn="l">
              <a:spcBef>
                <a:spcPts val="0"/>
              </a:spcBef>
              <a:spcAft>
                <a:spcPts val="0"/>
              </a:spcAft>
              <a:buSzPts val="1400"/>
              <a:buFont typeface="Calibri"/>
              <a:buAutoNum type="arabicParenR"/>
            </a:pPr>
            <a:r>
              <a:rPr lang="fr">
                <a:latin typeface="Calibri"/>
                <a:ea typeface="Calibri"/>
                <a:cs typeface="Calibri"/>
                <a:sym typeface="Calibri"/>
              </a:rPr>
              <a:t>Ajouter les charges formelles sur la structure et minimiser le nombre de charges formelles total en en déplaçant les doublets non liants pour former des liaisons multiples</a:t>
            </a:r>
            <a:endParaRPr>
              <a:latin typeface="Calibri"/>
              <a:ea typeface="Calibri"/>
              <a:cs typeface="Calibri"/>
              <a:sym typeface="Calibri"/>
            </a:endParaRPr>
          </a:p>
          <a:p>
            <a:pPr indent="-317500" lvl="0" marL="457200" rtl="0" algn="l">
              <a:spcBef>
                <a:spcPts val="0"/>
              </a:spcBef>
              <a:spcAft>
                <a:spcPts val="0"/>
              </a:spcAft>
              <a:buSzPts val="1400"/>
              <a:buFont typeface="Calibri"/>
              <a:buAutoNum type="arabicParenR"/>
            </a:pPr>
            <a:r>
              <a:rPr lang="fr">
                <a:latin typeface="Calibri"/>
                <a:ea typeface="Calibri"/>
                <a:cs typeface="Calibri"/>
                <a:sym typeface="Calibri"/>
              </a:rPr>
              <a:t>Attribuer à chaque atome sa charge formelle définitive</a:t>
            </a:r>
            <a:endParaRPr>
              <a:latin typeface="Calibri"/>
              <a:ea typeface="Calibri"/>
              <a:cs typeface="Calibri"/>
              <a:sym typeface="Calibri"/>
            </a:endParaRPr>
          </a:p>
          <a:p>
            <a:pPr indent="-317500" lvl="0" marL="457200" rtl="0" algn="l">
              <a:spcBef>
                <a:spcPts val="0"/>
              </a:spcBef>
              <a:spcAft>
                <a:spcPts val="0"/>
              </a:spcAft>
              <a:buSzPts val="1400"/>
              <a:buFont typeface="Calibri"/>
              <a:buAutoNum type="arabicParenR"/>
            </a:pPr>
            <a:r>
              <a:rPr lang="fr">
                <a:latin typeface="Calibri"/>
                <a:ea typeface="Calibri"/>
                <a:cs typeface="Calibri"/>
                <a:sym typeface="Calibri"/>
              </a:rPr>
              <a:t>Indiquer une lacune électronique à un atome qui ne respecte pas l’octet</a:t>
            </a:r>
            <a:endParaRPr>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pic>
        <p:nvPicPr>
          <p:cNvPr id="132" name="Google Shape;132;p25"/>
          <p:cNvPicPr preferRelativeResize="0"/>
          <p:nvPr/>
        </p:nvPicPr>
        <p:blipFill>
          <a:blip r:embed="rId3">
            <a:alphaModFix/>
          </a:blip>
          <a:stretch>
            <a:fillRect/>
          </a:stretch>
        </p:blipFill>
        <p:spPr>
          <a:xfrm>
            <a:off x="633750" y="461800"/>
            <a:ext cx="7876500" cy="40887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38" name="Google Shape;138;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139" name="Google Shape;139;p26"/>
          <p:cNvPicPr preferRelativeResize="0"/>
          <p:nvPr/>
        </p:nvPicPr>
        <p:blipFill>
          <a:blip r:embed="rId3">
            <a:alphaModFix/>
          </a:blip>
          <a:stretch>
            <a:fillRect/>
          </a:stretch>
        </p:blipFill>
        <p:spPr>
          <a:xfrm>
            <a:off x="2404700" y="2075013"/>
            <a:ext cx="5079575" cy="9934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pic>
        <p:nvPicPr>
          <p:cNvPr id="144" name="Google Shape;144;p27"/>
          <p:cNvPicPr preferRelativeResize="0"/>
          <p:nvPr/>
        </p:nvPicPr>
        <p:blipFill>
          <a:blip r:embed="rId3">
            <a:alphaModFix/>
          </a:blip>
          <a:stretch>
            <a:fillRect/>
          </a:stretch>
        </p:blipFill>
        <p:spPr>
          <a:xfrm>
            <a:off x="2575900" y="938750"/>
            <a:ext cx="3199250" cy="29795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fr">
                <a:latin typeface="Calibri"/>
                <a:ea typeface="Calibri"/>
                <a:cs typeface="Calibri"/>
                <a:sym typeface="Calibri"/>
              </a:rPr>
              <a:t>Bibliographie </a:t>
            </a:r>
            <a:endParaRPr b="1">
              <a:latin typeface="Calibri"/>
              <a:ea typeface="Calibri"/>
              <a:cs typeface="Calibri"/>
              <a:sym typeface="Calibri"/>
            </a:endParaRPr>
          </a:p>
        </p:txBody>
      </p:sp>
      <p:sp>
        <p:nvSpPr>
          <p:cNvPr id="150" name="Google Shape;150;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fr"/>
              <a:t>Classification périodique des éléments : Québec sciences</a:t>
            </a:r>
            <a:endParaRPr/>
          </a:p>
          <a:p>
            <a:pPr indent="-342900" lvl="0" marL="457200" rtl="0" algn="l">
              <a:spcBef>
                <a:spcPts val="0"/>
              </a:spcBef>
              <a:spcAft>
                <a:spcPts val="0"/>
              </a:spcAft>
              <a:buSzPts val="1800"/>
              <a:buChar char="●"/>
            </a:pPr>
            <a:r>
              <a:rPr lang="fr"/>
              <a:t>Règle de Klechkowsky : INP Grenoble</a:t>
            </a:r>
            <a:endParaRPr/>
          </a:p>
          <a:p>
            <a:pPr indent="-342900" lvl="0" marL="457200" rtl="0" algn="l">
              <a:spcBef>
                <a:spcPts val="0"/>
              </a:spcBef>
              <a:spcAft>
                <a:spcPts val="0"/>
              </a:spcAft>
              <a:buSzPts val="1800"/>
              <a:buChar char="●"/>
            </a:pPr>
            <a:r>
              <a:rPr lang="fr"/>
              <a:t>Blocs de la classification périodique : c.21-bal.com</a:t>
            </a:r>
            <a:endParaRPr/>
          </a:p>
          <a:p>
            <a:pPr indent="-342900" lvl="0" marL="457200" rtl="0" algn="l">
              <a:spcBef>
                <a:spcPts val="0"/>
              </a:spcBef>
              <a:spcAft>
                <a:spcPts val="0"/>
              </a:spcAft>
              <a:buSzPts val="1800"/>
              <a:buChar char="●"/>
            </a:pPr>
            <a:r>
              <a:rPr lang="fr"/>
              <a:t>Gaz noble : Schoolmouv</a:t>
            </a:r>
            <a:endParaRPr/>
          </a:p>
          <a:p>
            <a:pPr indent="-342900" lvl="0" marL="457200" rtl="0" algn="l">
              <a:spcBef>
                <a:spcPts val="0"/>
              </a:spcBef>
              <a:spcAft>
                <a:spcPts val="0"/>
              </a:spcAft>
              <a:buSzPts val="1800"/>
              <a:buChar char="●"/>
            </a:pPr>
            <a:r>
              <a:rPr lang="fr"/>
              <a:t>alcalins : reddysglobal.com</a:t>
            </a:r>
            <a:endParaRPr/>
          </a:p>
          <a:p>
            <a:pPr indent="-342900" lvl="0" marL="457200" rtl="0" algn="l">
              <a:spcBef>
                <a:spcPts val="0"/>
              </a:spcBef>
              <a:spcAft>
                <a:spcPts val="0"/>
              </a:spcAft>
              <a:buSzPts val="1800"/>
              <a:buChar char="●"/>
            </a:pPr>
            <a:r>
              <a:rPr lang="fr"/>
              <a:t>sodium : wikipédia</a:t>
            </a:r>
            <a:endParaRPr/>
          </a:p>
          <a:p>
            <a:pPr indent="-342900" lvl="0" marL="457200" rtl="0" algn="l">
              <a:spcBef>
                <a:spcPts val="0"/>
              </a:spcBef>
              <a:spcAft>
                <a:spcPts val="0"/>
              </a:spcAft>
              <a:buSzPts val="1800"/>
              <a:buChar char="●"/>
            </a:pPr>
            <a:r>
              <a:rPr lang="fr"/>
              <a:t>cristaux de sel : </a:t>
            </a:r>
            <a:r>
              <a:rPr lang="fr" u="sng">
                <a:solidFill>
                  <a:schemeClr val="hlink"/>
                </a:solidFill>
                <a:hlinkClick r:id="rId3"/>
              </a:rPr>
              <a:t>www.cite-espace.com</a:t>
            </a:r>
            <a:endParaRPr/>
          </a:p>
          <a:p>
            <a:pPr indent="-342900" lvl="0" marL="457200" rtl="0" algn="l">
              <a:spcBef>
                <a:spcPts val="0"/>
              </a:spcBef>
              <a:spcAft>
                <a:spcPts val="0"/>
              </a:spcAft>
              <a:buSzPts val="1800"/>
              <a:buChar char="●"/>
            </a:pPr>
            <a:r>
              <a:rPr lang="fr"/>
              <a:t>fedlspath : wikipédia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fr">
                <a:latin typeface="Calibri"/>
                <a:ea typeface="Calibri"/>
                <a:cs typeface="Calibri"/>
                <a:sym typeface="Calibri"/>
              </a:rPr>
              <a:t>Prérequis</a:t>
            </a:r>
            <a:endParaRPr b="1">
              <a:latin typeface="Calibri"/>
              <a:ea typeface="Calibri"/>
              <a:cs typeface="Calibri"/>
              <a:sym typeface="Calibri"/>
            </a:endParaRPr>
          </a:p>
        </p:txBody>
      </p:sp>
      <p:sp>
        <p:nvSpPr>
          <p:cNvPr id="61" name="Google Shape;61;p14"/>
          <p:cNvSpPr txBox="1"/>
          <p:nvPr/>
        </p:nvSpPr>
        <p:spPr>
          <a:xfrm>
            <a:off x="311700" y="1173075"/>
            <a:ext cx="8368200" cy="16932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Calibri"/>
              <a:buChar char="●"/>
            </a:pPr>
            <a:r>
              <a:rPr lang="fr">
                <a:latin typeface="Calibri"/>
                <a:ea typeface="Calibri"/>
                <a:cs typeface="Calibri"/>
                <a:sym typeface="Calibri"/>
              </a:rPr>
              <a:t>notions d’élément chimique, d’entité chimique, d’espèce chimique</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établissement de la configuration électronique d’un atome ou d’un ion</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Principe d’exclusion de Pauli, règle de Hund, règle de Klechkowski</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orbitale atomique</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électrons de coeur et électrons de valence</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numéro atomique</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notions de rédox : oxydant, réducteur, couple rédox, savoir écrire une équation rédox</a:t>
            </a:r>
            <a:endParaRPr>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fr">
                <a:latin typeface="Calibri"/>
                <a:ea typeface="Calibri"/>
                <a:cs typeface="Calibri"/>
                <a:sym typeface="Calibri"/>
              </a:rPr>
              <a:t>Points de difficulté identifiés</a:t>
            </a:r>
            <a:endParaRPr b="1">
              <a:latin typeface="Calibri"/>
              <a:ea typeface="Calibri"/>
              <a:cs typeface="Calibri"/>
              <a:sym typeface="Calibri"/>
            </a:endParaRPr>
          </a:p>
        </p:txBody>
      </p:sp>
      <p:graphicFrame>
        <p:nvGraphicFramePr>
          <p:cNvPr id="67" name="Google Shape;67;p15"/>
          <p:cNvGraphicFramePr/>
          <p:nvPr/>
        </p:nvGraphicFramePr>
        <p:xfrm>
          <a:off x="311700" y="1724400"/>
          <a:ext cx="3000000" cy="3000000"/>
        </p:xfrm>
        <a:graphic>
          <a:graphicData uri="http://schemas.openxmlformats.org/drawingml/2006/table">
            <a:tbl>
              <a:tblPr>
                <a:noFill/>
                <a:tableStyleId>{D5D9CB13-DE66-4506-BB2A-9E695CDDCD66}</a:tableStyleId>
              </a:tblPr>
              <a:tblGrid>
                <a:gridCol w="2806175"/>
                <a:gridCol w="2806175"/>
                <a:gridCol w="2806175"/>
              </a:tblGrid>
              <a:tr h="396200">
                <a:tc>
                  <a:txBody>
                    <a:bodyPr/>
                    <a:lstStyle/>
                    <a:p>
                      <a:pPr indent="0" lvl="0" marL="0" rtl="0" algn="l">
                        <a:spcBef>
                          <a:spcPts val="0"/>
                        </a:spcBef>
                        <a:spcAft>
                          <a:spcPts val="0"/>
                        </a:spcAft>
                        <a:buNone/>
                      </a:pPr>
                      <a:r>
                        <a:rPr b="1" lang="fr">
                          <a:latin typeface="Calibri"/>
                          <a:ea typeface="Calibri"/>
                          <a:cs typeface="Calibri"/>
                          <a:sym typeface="Calibri"/>
                        </a:rPr>
                        <a:t>Points</a:t>
                      </a:r>
                      <a:endParaRPr b="1">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b="1" lang="fr">
                          <a:latin typeface="Calibri"/>
                          <a:ea typeface="Calibri"/>
                          <a:cs typeface="Calibri"/>
                          <a:sym typeface="Calibri"/>
                        </a:rPr>
                        <a:t>Difficultés</a:t>
                      </a:r>
                      <a:endParaRPr b="1">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b="1" lang="fr">
                          <a:latin typeface="Calibri"/>
                          <a:ea typeface="Calibri"/>
                          <a:cs typeface="Calibri"/>
                          <a:sym typeface="Calibri"/>
                        </a:rPr>
                        <a:t>Solutions</a:t>
                      </a:r>
                      <a:endParaRPr b="1">
                        <a:latin typeface="Calibri"/>
                        <a:ea typeface="Calibri"/>
                        <a:cs typeface="Calibri"/>
                        <a:sym typeface="Calibri"/>
                      </a:endParaRPr>
                    </a:p>
                  </a:txBody>
                  <a:tcPr marT="91425" marB="91425" marR="91425" marL="91425"/>
                </a:tc>
              </a:tr>
              <a:tr h="1036300">
                <a:tc>
                  <a:txBody>
                    <a:bodyPr/>
                    <a:lstStyle/>
                    <a:p>
                      <a:pPr indent="0" lvl="0" marL="0" rtl="0" algn="l">
                        <a:spcBef>
                          <a:spcPts val="0"/>
                        </a:spcBef>
                        <a:spcAft>
                          <a:spcPts val="0"/>
                        </a:spcAft>
                        <a:buNone/>
                      </a:pPr>
                      <a:r>
                        <a:rPr lang="fr">
                          <a:latin typeface="Calibri"/>
                          <a:ea typeface="Calibri"/>
                          <a:cs typeface="Calibri"/>
                          <a:sym typeface="Calibri"/>
                        </a:rPr>
                        <a:t>Schéma de Lewis</a:t>
                      </a:r>
                      <a:endParaRPr>
                        <a:latin typeface="Calibri"/>
                        <a:ea typeface="Calibri"/>
                        <a:cs typeface="Calibri"/>
                        <a:sym typeface="Calibri"/>
                      </a:endParaRPr>
                    </a:p>
                  </a:txBody>
                  <a:tcPr marT="91425" marB="91425" marR="91425" marL="91425"/>
                </a:tc>
                <a:tc>
                  <a:txBody>
                    <a:bodyPr/>
                    <a:lstStyle/>
                    <a:p>
                      <a:pPr indent="-317500" lvl="0" marL="457200" rtl="0" algn="l">
                        <a:spcBef>
                          <a:spcPts val="0"/>
                        </a:spcBef>
                        <a:spcAft>
                          <a:spcPts val="0"/>
                        </a:spcAft>
                        <a:buSzPts val="1400"/>
                        <a:buFont typeface="Calibri"/>
                        <a:buChar char="●"/>
                      </a:pPr>
                      <a:r>
                        <a:rPr lang="fr">
                          <a:latin typeface="Calibri"/>
                          <a:ea typeface="Calibri"/>
                          <a:cs typeface="Calibri"/>
                          <a:sym typeface="Calibri"/>
                        </a:rPr>
                        <a:t>différence entre électrons de coeur et électrons de valence</a:t>
                      </a:r>
                      <a:endParaRPr>
                        <a:latin typeface="Calibri"/>
                        <a:ea typeface="Calibri"/>
                        <a:cs typeface="Calibri"/>
                        <a:sym typeface="Calibri"/>
                      </a:endParaRPr>
                    </a:p>
                    <a:p>
                      <a:pPr indent="0" lvl="0" marL="457200" rtl="0" algn="l">
                        <a:spcBef>
                          <a:spcPts val="0"/>
                        </a:spcBef>
                        <a:spcAft>
                          <a:spcPts val="0"/>
                        </a:spcAft>
                        <a:buNone/>
                      </a:pPr>
                      <a:r>
                        <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charges formelles</a:t>
                      </a:r>
                      <a:endParaRPr>
                        <a:latin typeface="Calibri"/>
                        <a:ea typeface="Calibri"/>
                        <a:cs typeface="Calibri"/>
                        <a:sym typeface="Calibri"/>
                      </a:endParaRPr>
                    </a:p>
                  </a:txBody>
                  <a:tcPr marT="91425" marB="91425" marR="91425" marL="91425"/>
                </a:tc>
                <a:tc>
                  <a:txBody>
                    <a:bodyPr/>
                    <a:lstStyle/>
                    <a:p>
                      <a:pPr indent="-317500" lvl="0" marL="457200" rtl="0" algn="l">
                        <a:spcBef>
                          <a:spcPts val="0"/>
                        </a:spcBef>
                        <a:spcAft>
                          <a:spcPts val="0"/>
                        </a:spcAft>
                        <a:buSzPts val="1400"/>
                        <a:buFont typeface="Calibri"/>
                        <a:buChar char="●"/>
                      </a:pPr>
                      <a:r>
                        <a:rPr lang="fr">
                          <a:latin typeface="Calibri"/>
                          <a:ea typeface="Calibri"/>
                          <a:cs typeface="Calibri"/>
                          <a:sym typeface="Calibri"/>
                        </a:rPr>
                        <a:t>reprise des différentes étapes pour déterminer la structure de Lewis d’une molécule </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travail sur des exemples</a:t>
                      </a:r>
                      <a:endParaRPr>
                        <a:latin typeface="Calibri"/>
                        <a:ea typeface="Calibri"/>
                        <a:cs typeface="Calibri"/>
                        <a:sym typeface="Calibri"/>
                      </a:endParaRPr>
                    </a:p>
                  </a:txBody>
                  <a:tcPr marT="91425" marB="91425" marR="91425" marL="91425"/>
                </a:tc>
              </a:tr>
              <a:tr h="609575">
                <a:tc>
                  <a:txBody>
                    <a:bodyPr/>
                    <a:lstStyle/>
                    <a:p>
                      <a:pPr indent="0" lvl="0" marL="0" rtl="0" algn="l">
                        <a:spcBef>
                          <a:spcPts val="0"/>
                        </a:spcBef>
                        <a:spcAft>
                          <a:spcPts val="0"/>
                        </a:spcAft>
                        <a:buNone/>
                      </a:pPr>
                      <a:r>
                        <a:rPr lang="fr">
                          <a:latin typeface="Calibri"/>
                          <a:ea typeface="Calibri"/>
                          <a:cs typeface="Calibri"/>
                          <a:sym typeface="Calibri"/>
                        </a:rPr>
                        <a:t>règle de l’octet </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latin typeface="Calibri"/>
                          <a:ea typeface="Calibri"/>
                          <a:cs typeface="Calibri"/>
                          <a:sym typeface="Calibri"/>
                        </a:rPr>
                        <a:t>certains atomes peuvent être hypervalents</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latin typeface="Calibri"/>
                          <a:ea typeface="Calibri"/>
                          <a:cs typeface="Calibri"/>
                          <a:sym typeface="Calibri"/>
                        </a:rPr>
                        <a:t>discussion sur les exceptions</a:t>
                      </a:r>
                      <a:endParaRPr>
                        <a:latin typeface="Calibri"/>
                        <a:ea typeface="Calibri"/>
                        <a:cs typeface="Calibri"/>
                        <a:sym typeface="Calibri"/>
                      </a:endParaRPr>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pic>
        <p:nvPicPr>
          <p:cNvPr id="72" name="Google Shape;72;p16"/>
          <p:cNvPicPr preferRelativeResize="0"/>
          <p:nvPr/>
        </p:nvPicPr>
        <p:blipFill>
          <a:blip r:embed="rId3">
            <a:alphaModFix/>
          </a:blip>
          <a:stretch>
            <a:fillRect/>
          </a:stretch>
        </p:blipFill>
        <p:spPr>
          <a:xfrm>
            <a:off x="152400" y="152400"/>
            <a:ext cx="2013503" cy="4838700"/>
          </a:xfrm>
          <a:prstGeom prst="rect">
            <a:avLst/>
          </a:prstGeom>
          <a:noFill/>
          <a:ln>
            <a:noFill/>
          </a:ln>
        </p:spPr>
      </p:pic>
      <p:sp>
        <p:nvSpPr>
          <p:cNvPr id="73" name="Google Shape;73;p16"/>
          <p:cNvSpPr txBox="1"/>
          <p:nvPr/>
        </p:nvSpPr>
        <p:spPr>
          <a:xfrm>
            <a:off x="2320600" y="2880125"/>
            <a:ext cx="5916900" cy="1509900"/>
          </a:xfrm>
          <a:prstGeom prst="rect">
            <a:avLst/>
          </a:prstGeom>
          <a:noFill/>
          <a:ln>
            <a:noFill/>
          </a:ln>
        </p:spPr>
        <p:txBody>
          <a:bodyPr anchorCtr="0" anchor="t" bIns="91425" lIns="91425" spcFirstLastPara="1" rIns="91425" wrap="square" tIns="91425">
            <a:spAutoFit/>
          </a:bodyPr>
          <a:lstStyle/>
          <a:p>
            <a:pPr indent="-317500" lvl="0" marL="457200" rtl="0" algn="l">
              <a:lnSpc>
                <a:spcPct val="115000"/>
              </a:lnSpc>
              <a:spcBef>
                <a:spcPts val="1200"/>
              </a:spcBef>
              <a:spcAft>
                <a:spcPts val="0"/>
              </a:spcAft>
              <a:buSzPts val="1400"/>
              <a:buFont typeface="Calibri"/>
              <a:buChar char="●"/>
            </a:pPr>
            <a:r>
              <a:rPr b="1" lang="fr">
                <a:solidFill>
                  <a:schemeClr val="dk1"/>
                </a:solidFill>
              </a:rPr>
              <a:t>Na</a:t>
            </a:r>
            <a:r>
              <a:rPr b="1" baseline="30000" lang="fr">
                <a:solidFill>
                  <a:schemeClr val="dk1"/>
                </a:solidFill>
              </a:rPr>
              <a:t>+</a:t>
            </a:r>
            <a:r>
              <a:rPr b="1" lang="fr">
                <a:latin typeface="Calibri"/>
                <a:ea typeface="Calibri"/>
                <a:cs typeface="Calibri"/>
                <a:sym typeface="Calibri"/>
              </a:rPr>
              <a:t> : </a:t>
            </a:r>
            <a:r>
              <a:rPr lang="fr">
                <a:latin typeface="Calibri"/>
                <a:ea typeface="Calibri"/>
                <a:cs typeface="Calibri"/>
                <a:sym typeface="Calibri"/>
              </a:rPr>
              <a:t>10,8 g/kg d’eau de mer</a:t>
            </a:r>
            <a:r>
              <a:rPr b="1" lang="fr">
                <a:latin typeface="Calibri"/>
                <a:ea typeface="Calibri"/>
                <a:cs typeface="Calibri"/>
                <a:sym typeface="Calibri"/>
              </a:rPr>
              <a:t> </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b="1" lang="fr">
                <a:latin typeface="Calibri"/>
                <a:ea typeface="Calibri"/>
                <a:cs typeface="Calibri"/>
                <a:sym typeface="Calibri"/>
              </a:rPr>
              <a:t>cristaux de sels : Na-Cl</a:t>
            </a:r>
            <a:endParaRPr b="1">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Dans la </a:t>
            </a:r>
            <a:r>
              <a:rPr b="1" lang="fr">
                <a:latin typeface="Calibri"/>
                <a:ea typeface="Calibri"/>
                <a:cs typeface="Calibri"/>
                <a:sym typeface="Calibri"/>
              </a:rPr>
              <a:t>croûte terrestre</a:t>
            </a:r>
            <a:r>
              <a:rPr lang="fr">
                <a:latin typeface="Calibri"/>
                <a:ea typeface="Calibri"/>
                <a:cs typeface="Calibri"/>
                <a:sym typeface="Calibri"/>
              </a:rPr>
              <a:t> : roches feldspathiques (Ba, Ca, Na, K, NH4)(Al, B, Si)4 O8</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p>
            <a:pPr indent="457200" lvl="0" marL="457200" rtl="0" algn="l">
              <a:spcBef>
                <a:spcPts val="0"/>
              </a:spcBef>
              <a:spcAft>
                <a:spcPts val="0"/>
              </a:spcAft>
              <a:buNone/>
            </a:pPr>
            <a:r>
              <a:rPr b="1" lang="fr">
                <a:latin typeface="Calibri"/>
                <a:ea typeface="Calibri"/>
                <a:cs typeface="Calibri"/>
                <a:sym typeface="Calibri"/>
              </a:rPr>
              <a:t>   Comment expliquer la structure des entités chimiques ? </a:t>
            </a:r>
            <a:endParaRPr b="1">
              <a:latin typeface="Calibri"/>
              <a:ea typeface="Calibri"/>
              <a:cs typeface="Calibri"/>
              <a:sym typeface="Calibri"/>
            </a:endParaRPr>
          </a:p>
        </p:txBody>
      </p:sp>
      <p:pic>
        <p:nvPicPr>
          <p:cNvPr id="74" name="Google Shape;74;p16"/>
          <p:cNvPicPr preferRelativeResize="0"/>
          <p:nvPr/>
        </p:nvPicPr>
        <p:blipFill>
          <a:blip r:embed="rId4">
            <a:alphaModFix/>
          </a:blip>
          <a:stretch>
            <a:fillRect/>
          </a:stretch>
        </p:blipFill>
        <p:spPr>
          <a:xfrm>
            <a:off x="2320600" y="152400"/>
            <a:ext cx="3480855" cy="2495700"/>
          </a:xfrm>
          <a:prstGeom prst="rect">
            <a:avLst/>
          </a:prstGeom>
          <a:noFill/>
          <a:ln>
            <a:noFill/>
          </a:ln>
        </p:spPr>
      </p:pic>
      <p:pic>
        <p:nvPicPr>
          <p:cNvPr id="75" name="Google Shape;75;p16"/>
          <p:cNvPicPr preferRelativeResize="0"/>
          <p:nvPr/>
        </p:nvPicPr>
        <p:blipFill>
          <a:blip r:embed="rId5">
            <a:alphaModFix/>
          </a:blip>
          <a:stretch>
            <a:fillRect/>
          </a:stretch>
        </p:blipFill>
        <p:spPr>
          <a:xfrm>
            <a:off x="6119750" y="152400"/>
            <a:ext cx="2706179" cy="24957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pic>
        <p:nvPicPr>
          <p:cNvPr id="80" name="Google Shape;80;p17"/>
          <p:cNvPicPr preferRelativeResize="0"/>
          <p:nvPr/>
        </p:nvPicPr>
        <p:blipFill>
          <a:blip r:embed="rId3">
            <a:alphaModFix/>
          </a:blip>
          <a:stretch>
            <a:fillRect/>
          </a:stretch>
        </p:blipFill>
        <p:spPr>
          <a:xfrm>
            <a:off x="848525" y="216850"/>
            <a:ext cx="6963425" cy="48182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graphicFrame>
        <p:nvGraphicFramePr>
          <p:cNvPr id="85" name="Google Shape;85;p18"/>
          <p:cNvGraphicFramePr/>
          <p:nvPr/>
        </p:nvGraphicFramePr>
        <p:xfrm>
          <a:off x="140350" y="90375"/>
          <a:ext cx="3000000" cy="3000000"/>
        </p:xfrm>
        <a:graphic>
          <a:graphicData uri="http://schemas.openxmlformats.org/drawingml/2006/table">
            <a:tbl>
              <a:tblPr>
                <a:noFill/>
                <a:tableStyleId>{D5D9CB13-DE66-4506-BB2A-9E695CDDCD66}</a:tableStyleId>
              </a:tblPr>
              <a:tblGrid>
                <a:gridCol w="1317400"/>
                <a:gridCol w="492350"/>
                <a:gridCol w="440800"/>
                <a:gridCol w="466600"/>
                <a:gridCol w="466575"/>
                <a:gridCol w="415000"/>
                <a:gridCol w="382850"/>
                <a:gridCol w="382850"/>
              </a:tblGrid>
              <a:tr h="381000">
                <a:tc>
                  <a:txBody>
                    <a:bodyPr/>
                    <a:lstStyle/>
                    <a:p>
                      <a:pPr indent="0" lvl="0" marL="0" rtl="0" algn="l">
                        <a:spcBef>
                          <a:spcPts val="0"/>
                        </a:spcBef>
                        <a:spcAft>
                          <a:spcPts val="0"/>
                        </a:spcAft>
                        <a:buNone/>
                      </a:pPr>
                      <a:r>
                        <a:rPr b="1" lang="fr">
                          <a:latin typeface="Calibri"/>
                          <a:ea typeface="Calibri"/>
                          <a:cs typeface="Calibri"/>
                          <a:sym typeface="Calibri"/>
                        </a:rPr>
                        <a:t>Rang de la période</a:t>
                      </a:r>
                      <a:endParaRPr b="1">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b="1" lang="fr">
                          <a:latin typeface="Calibri"/>
                          <a:ea typeface="Calibri"/>
                          <a:cs typeface="Calibri"/>
                          <a:sym typeface="Calibri"/>
                        </a:rPr>
                        <a:t>1</a:t>
                      </a:r>
                      <a:endParaRPr b="1">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b="1" lang="fr">
                          <a:latin typeface="Calibri"/>
                          <a:ea typeface="Calibri"/>
                          <a:cs typeface="Calibri"/>
                          <a:sym typeface="Calibri"/>
                        </a:rPr>
                        <a:t>2</a:t>
                      </a:r>
                      <a:endParaRPr b="1">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b="1" lang="fr">
                          <a:latin typeface="Calibri"/>
                          <a:ea typeface="Calibri"/>
                          <a:cs typeface="Calibri"/>
                          <a:sym typeface="Calibri"/>
                        </a:rPr>
                        <a:t>3</a:t>
                      </a:r>
                      <a:endParaRPr b="1">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b="1" lang="fr">
                          <a:latin typeface="Calibri"/>
                          <a:ea typeface="Calibri"/>
                          <a:cs typeface="Calibri"/>
                          <a:sym typeface="Calibri"/>
                        </a:rPr>
                        <a:t>4</a:t>
                      </a:r>
                      <a:endParaRPr b="1">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b="1" lang="fr">
                          <a:latin typeface="Calibri"/>
                          <a:ea typeface="Calibri"/>
                          <a:cs typeface="Calibri"/>
                          <a:sym typeface="Calibri"/>
                        </a:rPr>
                        <a:t>5</a:t>
                      </a:r>
                      <a:endParaRPr b="1">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b="1" lang="fr">
                          <a:latin typeface="Calibri"/>
                          <a:ea typeface="Calibri"/>
                          <a:cs typeface="Calibri"/>
                          <a:sym typeface="Calibri"/>
                        </a:rPr>
                        <a:t>6</a:t>
                      </a:r>
                      <a:endParaRPr b="1">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b="1" lang="fr">
                          <a:latin typeface="Calibri"/>
                          <a:ea typeface="Calibri"/>
                          <a:cs typeface="Calibri"/>
                          <a:sym typeface="Calibri"/>
                        </a:rPr>
                        <a:t>7</a:t>
                      </a:r>
                      <a:endParaRPr b="1">
                        <a:latin typeface="Calibri"/>
                        <a:ea typeface="Calibri"/>
                        <a:cs typeface="Calibri"/>
                        <a:sym typeface="Calibri"/>
                      </a:endParaRPr>
                    </a:p>
                  </a:txBody>
                  <a:tcPr marT="91425" marB="91425" marR="91425" marL="91425"/>
                </a:tc>
              </a:tr>
              <a:tr h="381000">
                <a:tc>
                  <a:txBody>
                    <a:bodyPr/>
                    <a:lstStyle/>
                    <a:p>
                      <a:pPr indent="0" lvl="0" marL="0" rtl="0" algn="l">
                        <a:spcBef>
                          <a:spcPts val="0"/>
                        </a:spcBef>
                        <a:spcAft>
                          <a:spcPts val="0"/>
                        </a:spcAft>
                        <a:buNone/>
                      </a:pPr>
                      <a:r>
                        <a:rPr lang="fr">
                          <a:latin typeface="Calibri"/>
                          <a:ea typeface="Calibri"/>
                          <a:cs typeface="Calibri"/>
                          <a:sym typeface="Calibri"/>
                        </a:rPr>
                        <a:t>sous-couches disponibles</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latin typeface="Calibri"/>
                          <a:ea typeface="Calibri"/>
                          <a:cs typeface="Calibri"/>
                          <a:sym typeface="Calibri"/>
                        </a:rPr>
                        <a:t>1s</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latin typeface="Calibri"/>
                          <a:ea typeface="Calibri"/>
                          <a:cs typeface="Calibri"/>
                          <a:sym typeface="Calibri"/>
                        </a:rPr>
                        <a:t>2s</a:t>
                      </a:r>
                      <a:endParaRPr>
                        <a:latin typeface="Calibri"/>
                        <a:ea typeface="Calibri"/>
                        <a:cs typeface="Calibri"/>
                        <a:sym typeface="Calibri"/>
                      </a:endParaRPr>
                    </a:p>
                    <a:p>
                      <a:pPr indent="0" lvl="0" marL="0" rtl="0" algn="l">
                        <a:spcBef>
                          <a:spcPts val="0"/>
                        </a:spcBef>
                        <a:spcAft>
                          <a:spcPts val="0"/>
                        </a:spcAft>
                        <a:buNone/>
                      </a:pPr>
                      <a:r>
                        <a:rPr lang="fr">
                          <a:latin typeface="Calibri"/>
                          <a:ea typeface="Calibri"/>
                          <a:cs typeface="Calibri"/>
                          <a:sym typeface="Calibri"/>
                        </a:rPr>
                        <a:t>2p</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latin typeface="Calibri"/>
                          <a:ea typeface="Calibri"/>
                          <a:cs typeface="Calibri"/>
                          <a:sym typeface="Calibri"/>
                        </a:rPr>
                        <a:t>3s</a:t>
                      </a:r>
                      <a:endParaRPr>
                        <a:latin typeface="Calibri"/>
                        <a:ea typeface="Calibri"/>
                        <a:cs typeface="Calibri"/>
                        <a:sym typeface="Calibri"/>
                      </a:endParaRPr>
                    </a:p>
                    <a:p>
                      <a:pPr indent="0" lvl="0" marL="0" rtl="0" algn="l">
                        <a:spcBef>
                          <a:spcPts val="0"/>
                        </a:spcBef>
                        <a:spcAft>
                          <a:spcPts val="0"/>
                        </a:spcAft>
                        <a:buNone/>
                      </a:pPr>
                      <a:r>
                        <a:rPr lang="fr">
                          <a:latin typeface="Calibri"/>
                          <a:ea typeface="Calibri"/>
                          <a:cs typeface="Calibri"/>
                          <a:sym typeface="Calibri"/>
                        </a:rPr>
                        <a:t>3p</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latin typeface="Calibri"/>
                          <a:ea typeface="Calibri"/>
                          <a:cs typeface="Calibri"/>
                          <a:sym typeface="Calibri"/>
                        </a:rPr>
                        <a:t>4s</a:t>
                      </a:r>
                      <a:endParaRPr>
                        <a:latin typeface="Calibri"/>
                        <a:ea typeface="Calibri"/>
                        <a:cs typeface="Calibri"/>
                        <a:sym typeface="Calibri"/>
                      </a:endParaRPr>
                    </a:p>
                    <a:p>
                      <a:pPr indent="0" lvl="0" marL="0" rtl="0" algn="l">
                        <a:spcBef>
                          <a:spcPts val="0"/>
                        </a:spcBef>
                        <a:spcAft>
                          <a:spcPts val="0"/>
                        </a:spcAft>
                        <a:buNone/>
                      </a:pPr>
                      <a:r>
                        <a:rPr lang="fr">
                          <a:latin typeface="Calibri"/>
                          <a:ea typeface="Calibri"/>
                          <a:cs typeface="Calibri"/>
                          <a:sym typeface="Calibri"/>
                        </a:rPr>
                        <a:t> 3d</a:t>
                      </a:r>
                      <a:endParaRPr>
                        <a:latin typeface="Calibri"/>
                        <a:ea typeface="Calibri"/>
                        <a:cs typeface="Calibri"/>
                        <a:sym typeface="Calibri"/>
                      </a:endParaRPr>
                    </a:p>
                    <a:p>
                      <a:pPr indent="0" lvl="0" marL="0" rtl="0" algn="l">
                        <a:spcBef>
                          <a:spcPts val="0"/>
                        </a:spcBef>
                        <a:spcAft>
                          <a:spcPts val="0"/>
                        </a:spcAft>
                        <a:buNone/>
                      </a:pPr>
                      <a:r>
                        <a:rPr lang="fr">
                          <a:latin typeface="Calibri"/>
                          <a:ea typeface="Calibri"/>
                          <a:cs typeface="Calibri"/>
                          <a:sym typeface="Calibri"/>
                        </a:rPr>
                        <a:t> 4p</a:t>
                      </a:r>
                      <a:endParaRPr>
                        <a:latin typeface="Calibri"/>
                        <a:ea typeface="Calibri"/>
                        <a:cs typeface="Calibri"/>
                        <a:sym typeface="Calibri"/>
                      </a:endParaRPr>
                    </a:p>
                    <a:p>
                      <a:pPr indent="0" lvl="0" marL="0" rtl="0" algn="l">
                        <a:spcBef>
                          <a:spcPts val="0"/>
                        </a:spcBef>
                        <a:spcAft>
                          <a:spcPts val="0"/>
                        </a:spcAft>
                        <a:buNone/>
                      </a:pPr>
                      <a:r>
                        <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latin typeface="Calibri"/>
                          <a:ea typeface="Calibri"/>
                          <a:cs typeface="Calibri"/>
                          <a:sym typeface="Calibri"/>
                        </a:rPr>
                        <a:t>5s</a:t>
                      </a:r>
                      <a:endParaRPr>
                        <a:latin typeface="Calibri"/>
                        <a:ea typeface="Calibri"/>
                        <a:cs typeface="Calibri"/>
                        <a:sym typeface="Calibri"/>
                      </a:endParaRPr>
                    </a:p>
                    <a:p>
                      <a:pPr indent="0" lvl="0" marL="0" rtl="0" algn="l">
                        <a:spcBef>
                          <a:spcPts val="0"/>
                        </a:spcBef>
                        <a:spcAft>
                          <a:spcPts val="0"/>
                        </a:spcAft>
                        <a:buNone/>
                      </a:pPr>
                      <a:r>
                        <a:rPr lang="fr">
                          <a:latin typeface="Calibri"/>
                          <a:ea typeface="Calibri"/>
                          <a:cs typeface="Calibri"/>
                          <a:sym typeface="Calibri"/>
                        </a:rPr>
                        <a:t>4d</a:t>
                      </a:r>
                      <a:endParaRPr>
                        <a:latin typeface="Calibri"/>
                        <a:ea typeface="Calibri"/>
                        <a:cs typeface="Calibri"/>
                        <a:sym typeface="Calibri"/>
                      </a:endParaRPr>
                    </a:p>
                    <a:p>
                      <a:pPr indent="0" lvl="0" marL="0" rtl="0" algn="l">
                        <a:spcBef>
                          <a:spcPts val="0"/>
                        </a:spcBef>
                        <a:spcAft>
                          <a:spcPts val="0"/>
                        </a:spcAft>
                        <a:buNone/>
                      </a:pPr>
                      <a:r>
                        <a:rPr lang="fr">
                          <a:latin typeface="Calibri"/>
                          <a:ea typeface="Calibri"/>
                          <a:cs typeface="Calibri"/>
                          <a:sym typeface="Calibri"/>
                        </a:rPr>
                        <a:t>5p</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latin typeface="Calibri"/>
                          <a:ea typeface="Calibri"/>
                          <a:cs typeface="Calibri"/>
                          <a:sym typeface="Calibri"/>
                        </a:rPr>
                        <a:t>6s</a:t>
                      </a:r>
                      <a:endParaRPr>
                        <a:latin typeface="Calibri"/>
                        <a:ea typeface="Calibri"/>
                        <a:cs typeface="Calibri"/>
                        <a:sym typeface="Calibri"/>
                      </a:endParaRPr>
                    </a:p>
                    <a:p>
                      <a:pPr indent="0" lvl="0" marL="0" rtl="0" algn="l">
                        <a:spcBef>
                          <a:spcPts val="0"/>
                        </a:spcBef>
                        <a:spcAft>
                          <a:spcPts val="0"/>
                        </a:spcAft>
                        <a:buNone/>
                      </a:pPr>
                      <a:r>
                        <a:rPr lang="fr">
                          <a:latin typeface="Calibri"/>
                          <a:ea typeface="Calibri"/>
                          <a:cs typeface="Calibri"/>
                          <a:sym typeface="Calibri"/>
                        </a:rPr>
                        <a:t>4f</a:t>
                      </a:r>
                      <a:endParaRPr>
                        <a:latin typeface="Calibri"/>
                        <a:ea typeface="Calibri"/>
                        <a:cs typeface="Calibri"/>
                        <a:sym typeface="Calibri"/>
                      </a:endParaRPr>
                    </a:p>
                    <a:p>
                      <a:pPr indent="0" lvl="0" marL="0" rtl="0" algn="l">
                        <a:spcBef>
                          <a:spcPts val="0"/>
                        </a:spcBef>
                        <a:spcAft>
                          <a:spcPts val="0"/>
                        </a:spcAft>
                        <a:buNone/>
                      </a:pPr>
                      <a:r>
                        <a:rPr lang="fr">
                          <a:latin typeface="Calibri"/>
                          <a:ea typeface="Calibri"/>
                          <a:cs typeface="Calibri"/>
                          <a:sym typeface="Calibri"/>
                        </a:rPr>
                        <a:t>5d</a:t>
                      </a:r>
                      <a:endParaRPr>
                        <a:latin typeface="Calibri"/>
                        <a:ea typeface="Calibri"/>
                        <a:cs typeface="Calibri"/>
                        <a:sym typeface="Calibri"/>
                      </a:endParaRPr>
                    </a:p>
                    <a:p>
                      <a:pPr indent="0" lvl="0" marL="0" rtl="0" algn="l">
                        <a:spcBef>
                          <a:spcPts val="0"/>
                        </a:spcBef>
                        <a:spcAft>
                          <a:spcPts val="0"/>
                        </a:spcAft>
                        <a:buNone/>
                      </a:pPr>
                      <a:r>
                        <a:rPr lang="fr">
                          <a:latin typeface="Calibri"/>
                          <a:ea typeface="Calibri"/>
                          <a:cs typeface="Calibri"/>
                          <a:sym typeface="Calibri"/>
                        </a:rPr>
                        <a:t>6p</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latin typeface="Calibri"/>
                          <a:ea typeface="Calibri"/>
                          <a:cs typeface="Calibri"/>
                          <a:sym typeface="Calibri"/>
                        </a:rPr>
                        <a:t>7s</a:t>
                      </a:r>
                      <a:endParaRPr>
                        <a:latin typeface="Calibri"/>
                        <a:ea typeface="Calibri"/>
                        <a:cs typeface="Calibri"/>
                        <a:sym typeface="Calibri"/>
                      </a:endParaRPr>
                    </a:p>
                    <a:p>
                      <a:pPr indent="0" lvl="0" marL="0" rtl="0" algn="l">
                        <a:spcBef>
                          <a:spcPts val="0"/>
                        </a:spcBef>
                        <a:spcAft>
                          <a:spcPts val="0"/>
                        </a:spcAft>
                        <a:buNone/>
                      </a:pPr>
                      <a:r>
                        <a:rPr lang="fr">
                          <a:latin typeface="Calibri"/>
                          <a:ea typeface="Calibri"/>
                          <a:cs typeface="Calibri"/>
                          <a:sym typeface="Calibri"/>
                        </a:rPr>
                        <a:t>5f</a:t>
                      </a:r>
                      <a:endParaRPr>
                        <a:latin typeface="Calibri"/>
                        <a:ea typeface="Calibri"/>
                        <a:cs typeface="Calibri"/>
                        <a:sym typeface="Calibri"/>
                      </a:endParaRPr>
                    </a:p>
                    <a:p>
                      <a:pPr indent="0" lvl="0" marL="0" rtl="0" algn="l">
                        <a:spcBef>
                          <a:spcPts val="0"/>
                        </a:spcBef>
                        <a:spcAft>
                          <a:spcPts val="0"/>
                        </a:spcAft>
                        <a:buNone/>
                      </a:pPr>
                      <a:r>
                        <a:rPr lang="fr">
                          <a:latin typeface="Calibri"/>
                          <a:ea typeface="Calibri"/>
                          <a:cs typeface="Calibri"/>
                          <a:sym typeface="Calibri"/>
                        </a:rPr>
                        <a:t>6d</a:t>
                      </a:r>
                      <a:endParaRPr>
                        <a:latin typeface="Calibri"/>
                        <a:ea typeface="Calibri"/>
                        <a:cs typeface="Calibri"/>
                        <a:sym typeface="Calibri"/>
                      </a:endParaRPr>
                    </a:p>
                    <a:p>
                      <a:pPr indent="0" lvl="0" marL="0" rtl="0" algn="l">
                        <a:spcBef>
                          <a:spcPts val="0"/>
                        </a:spcBef>
                        <a:spcAft>
                          <a:spcPts val="0"/>
                        </a:spcAft>
                        <a:buNone/>
                      </a:pPr>
                      <a:r>
                        <a:rPr lang="fr">
                          <a:latin typeface="Calibri"/>
                          <a:ea typeface="Calibri"/>
                          <a:cs typeface="Calibri"/>
                          <a:sym typeface="Calibri"/>
                        </a:rPr>
                        <a:t>7p</a:t>
                      </a:r>
                      <a:endParaRPr>
                        <a:latin typeface="Calibri"/>
                        <a:ea typeface="Calibri"/>
                        <a:cs typeface="Calibri"/>
                        <a:sym typeface="Calibri"/>
                      </a:endParaRPr>
                    </a:p>
                  </a:txBody>
                  <a:tcPr marT="91425" marB="91425" marR="91425" marL="91425"/>
                </a:tc>
              </a:tr>
              <a:tr h="381000">
                <a:tc>
                  <a:txBody>
                    <a:bodyPr/>
                    <a:lstStyle/>
                    <a:p>
                      <a:pPr indent="0" lvl="0" marL="0" rtl="0" algn="l">
                        <a:spcBef>
                          <a:spcPts val="0"/>
                        </a:spcBef>
                        <a:spcAft>
                          <a:spcPts val="0"/>
                        </a:spcAft>
                        <a:buNone/>
                      </a:pPr>
                      <a:r>
                        <a:rPr lang="fr">
                          <a:latin typeface="Calibri"/>
                          <a:ea typeface="Calibri"/>
                          <a:cs typeface="Calibri"/>
                          <a:sym typeface="Calibri"/>
                        </a:rPr>
                        <a:t>nombre d’éléments</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latin typeface="Calibri"/>
                          <a:ea typeface="Calibri"/>
                          <a:cs typeface="Calibri"/>
                          <a:sym typeface="Calibri"/>
                        </a:rPr>
                        <a:t>2</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latin typeface="Calibri"/>
                          <a:ea typeface="Calibri"/>
                          <a:cs typeface="Calibri"/>
                          <a:sym typeface="Calibri"/>
                        </a:rPr>
                        <a:t>8</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latin typeface="Calibri"/>
                          <a:ea typeface="Calibri"/>
                          <a:cs typeface="Calibri"/>
                          <a:sym typeface="Calibri"/>
                        </a:rPr>
                        <a:t>8</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latin typeface="Calibri"/>
                          <a:ea typeface="Calibri"/>
                          <a:cs typeface="Calibri"/>
                          <a:sym typeface="Calibri"/>
                        </a:rPr>
                        <a:t>18</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latin typeface="Calibri"/>
                          <a:ea typeface="Calibri"/>
                          <a:cs typeface="Calibri"/>
                          <a:sym typeface="Calibri"/>
                        </a:rPr>
                        <a:t>18</a:t>
                      </a:r>
                      <a:endParaRPr>
                        <a:latin typeface="Calibri"/>
                        <a:ea typeface="Calibri"/>
                        <a:cs typeface="Calibri"/>
                        <a:sym typeface="Calibri"/>
                      </a:endParaRPr>
                    </a:p>
                  </a:txBody>
                  <a:tcPr marT="91425" marB="91425" marR="91425" marL="91425"/>
                </a:tc>
                <a:tc>
                  <a:txBody>
                    <a:bodyPr/>
                    <a:lstStyle/>
                    <a:p>
                      <a:pPr indent="0" lvl="0" marL="0" rtl="0" algn="l">
                        <a:spcBef>
                          <a:spcPts val="0"/>
                        </a:spcBef>
                        <a:spcAft>
                          <a:spcPts val="0"/>
                        </a:spcAft>
                        <a:buNone/>
                      </a:pPr>
                      <a:r>
                        <a:rPr lang="fr"/>
                        <a:t>32</a:t>
                      </a:r>
                      <a:endParaRPr/>
                    </a:p>
                  </a:txBody>
                  <a:tcPr marT="91425" marB="91425" marR="91425" marL="91425"/>
                </a:tc>
                <a:tc>
                  <a:txBody>
                    <a:bodyPr/>
                    <a:lstStyle/>
                    <a:p>
                      <a:pPr indent="0" lvl="0" marL="0" rtl="0" algn="l">
                        <a:spcBef>
                          <a:spcPts val="0"/>
                        </a:spcBef>
                        <a:spcAft>
                          <a:spcPts val="0"/>
                        </a:spcAft>
                        <a:buNone/>
                      </a:pPr>
                      <a:r>
                        <a:rPr lang="fr"/>
                        <a:t>32</a:t>
                      </a:r>
                      <a:endParaRPr/>
                    </a:p>
                  </a:txBody>
                  <a:tcPr marT="91425" marB="91425" marR="91425" marL="91425"/>
                </a:tc>
              </a:tr>
            </a:tbl>
          </a:graphicData>
        </a:graphic>
      </p:graphicFrame>
      <p:pic>
        <p:nvPicPr>
          <p:cNvPr id="86" name="Google Shape;86;p18"/>
          <p:cNvPicPr preferRelativeResize="0"/>
          <p:nvPr/>
        </p:nvPicPr>
        <p:blipFill>
          <a:blip r:embed="rId3">
            <a:alphaModFix/>
          </a:blip>
          <a:stretch>
            <a:fillRect/>
          </a:stretch>
        </p:blipFill>
        <p:spPr>
          <a:xfrm>
            <a:off x="5679919" y="11725"/>
            <a:ext cx="2343231" cy="2483825"/>
          </a:xfrm>
          <a:prstGeom prst="rect">
            <a:avLst/>
          </a:prstGeom>
          <a:noFill/>
          <a:ln>
            <a:noFill/>
          </a:ln>
        </p:spPr>
      </p:pic>
      <p:pic>
        <p:nvPicPr>
          <p:cNvPr id="87" name="Google Shape;87;p18"/>
          <p:cNvPicPr preferRelativeResize="0"/>
          <p:nvPr/>
        </p:nvPicPr>
        <p:blipFill>
          <a:blip r:embed="rId4">
            <a:alphaModFix/>
          </a:blip>
          <a:stretch>
            <a:fillRect/>
          </a:stretch>
        </p:blipFill>
        <p:spPr>
          <a:xfrm>
            <a:off x="2152550" y="2419350"/>
            <a:ext cx="4838899" cy="277384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id="92" name="Google Shape;92;p19"/>
          <p:cNvPicPr preferRelativeResize="0"/>
          <p:nvPr/>
        </p:nvPicPr>
        <p:blipFill>
          <a:blip r:embed="rId3">
            <a:alphaModFix/>
          </a:blip>
          <a:stretch>
            <a:fillRect/>
          </a:stretch>
        </p:blipFill>
        <p:spPr>
          <a:xfrm>
            <a:off x="3103275" y="902350"/>
            <a:ext cx="6040574" cy="2843000"/>
          </a:xfrm>
          <a:prstGeom prst="rect">
            <a:avLst/>
          </a:prstGeom>
          <a:noFill/>
          <a:ln>
            <a:noFill/>
          </a:ln>
        </p:spPr>
      </p:pic>
      <p:sp>
        <p:nvSpPr>
          <p:cNvPr id="93" name="Google Shape;93;p19"/>
          <p:cNvSpPr txBox="1"/>
          <p:nvPr/>
        </p:nvSpPr>
        <p:spPr>
          <a:xfrm>
            <a:off x="167575" y="1173075"/>
            <a:ext cx="2745900" cy="25551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Calibri"/>
              <a:buChar char="●"/>
            </a:pPr>
            <a:r>
              <a:rPr b="1" lang="fr">
                <a:latin typeface="Calibri"/>
                <a:ea typeface="Calibri"/>
                <a:cs typeface="Calibri"/>
                <a:sym typeface="Calibri"/>
              </a:rPr>
              <a:t>Bloc s :</a:t>
            </a:r>
            <a:r>
              <a:rPr lang="fr">
                <a:latin typeface="Calibri"/>
                <a:ea typeface="Calibri"/>
                <a:cs typeface="Calibri"/>
                <a:sym typeface="Calibri"/>
              </a:rPr>
              <a:t> remplissage des sous-couches s (colonnes 1 et 2), à l’exception de l’Hélium</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b="1" lang="fr">
                <a:latin typeface="Calibri"/>
                <a:ea typeface="Calibri"/>
                <a:cs typeface="Calibri"/>
                <a:sym typeface="Calibri"/>
              </a:rPr>
              <a:t>Bloc p : </a:t>
            </a:r>
            <a:r>
              <a:rPr lang="fr">
                <a:latin typeface="Calibri"/>
                <a:ea typeface="Calibri"/>
                <a:cs typeface="Calibri"/>
                <a:sym typeface="Calibri"/>
              </a:rPr>
              <a:t>remplissage des sous-couches p (colonnes 13 à 18)</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b="1" lang="fr">
                <a:latin typeface="Calibri"/>
                <a:ea typeface="Calibri"/>
                <a:cs typeface="Calibri"/>
                <a:sym typeface="Calibri"/>
              </a:rPr>
              <a:t>Bloc d : </a:t>
            </a:r>
            <a:r>
              <a:rPr lang="fr">
                <a:latin typeface="Calibri"/>
                <a:ea typeface="Calibri"/>
                <a:cs typeface="Calibri"/>
                <a:sym typeface="Calibri"/>
              </a:rPr>
              <a:t>remplissage des sous-couches d</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b="1" lang="fr">
                <a:latin typeface="Calibri"/>
                <a:ea typeface="Calibri"/>
                <a:cs typeface="Calibri"/>
                <a:sym typeface="Calibri"/>
              </a:rPr>
              <a:t>Bloc f :</a:t>
            </a:r>
            <a:r>
              <a:rPr lang="fr">
                <a:latin typeface="Calibri"/>
                <a:ea typeface="Calibri"/>
                <a:cs typeface="Calibri"/>
                <a:sym typeface="Calibri"/>
              </a:rPr>
              <a:t> remplissage des sous-couches f</a:t>
            </a:r>
            <a:endParaRPr>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fr" sz="2320">
                <a:latin typeface="Calibri"/>
                <a:ea typeface="Calibri"/>
                <a:cs typeface="Calibri"/>
                <a:sym typeface="Calibri"/>
              </a:rPr>
              <a:t>Les gaz nobles</a:t>
            </a:r>
            <a:endParaRPr b="1" sz="2320">
              <a:latin typeface="Calibri"/>
              <a:ea typeface="Calibri"/>
              <a:cs typeface="Calibri"/>
              <a:sym typeface="Calibri"/>
            </a:endParaRPr>
          </a:p>
        </p:txBody>
      </p:sp>
      <p:sp>
        <p:nvSpPr>
          <p:cNvPr id="99" name="Google Shape;99;p20"/>
          <p:cNvSpPr txBox="1"/>
          <p:nvPr/>
        </p:nvSpPr>
        <p:spPr>
          <a:xfrm>
            <a:off x="3055175" y="1882075"/>
            <a:ext cx="5351700" cy="16932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Calibri"/>
              <a:buChar char="●"/>
            </a:pPr>
            <a:r>
              <a:rPr lang="fr">
                <a:latin typeface="Calibri"/>
                <a:ea typeface="Calibri"/>
                <a:cs typeface="Calibri"/>
                <a:sym typeface="Calibri"/>
              </a:rPr>
              <a:t>18e colonne</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Configuration électronique à l’état fondamental de la forme : </a:t>
            </a:r>
            <a:r>
              <a:rPr lang="fr">
                <a:solidFill>
                  <a:schemeClr val="dk1"/>
                </a:solidFill>
              </a:rPr>
              <a:t>ns</a:t>
            </a:r>
            <a:r>
              <a:rPr baseline="30000" lang="fr">
                <a:solidFill>
                  <a:schemeClr val="dk1"/>
                </a:solidFill>
              </a:rPr>
              <a:t>2</a:t>
            </a:r>
            <a:r>
              <a:rPr lang="fr">
                <a:solidFill>
                  <a:schemeClr val="dk1"/>
                </a:solidFill>
              </a:rPr>
              <a:t> np</a:t>
            </a:r>
            <a:r>
              <a:rPr baseline="30000" lang="fr">
                <a:solidFill>
                  <a:schemeClr val="dk1"/>
                </a:solidFill>
              </a:rPr>
              <a:t>6</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Présentent une grande inertie chimique : quel que soit leur état physique, les corps simples sont monoatomique et peu réactifs </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Dans les conditions usuelles de température et de pression se sont des gaz</a:t>
            </a:r>
            <a:endParaRPr>
              <a:latin typeface="Calibri"/>
              <a:ea typeface="Calibri"/>
              <a:cs typeface="Calibri"/>
              <a:sym typeface="Calibri"/>
            </a:endParaRPr>
          </a:p>
        </p:txBody>
      </p:sp>
      <p:pic>
        <p:nvPicPr>
          <p:cNvPr id="100" name="Google Shape;100;p20"/>
          <p:cNvPicPr preferRelativeResize="0"/>
          <p:nvPr/>
        </p:nvPicPr>
        <p:blipFill>
          <a:blip r:embed="rId3">
            <a:alphaModFix/>
          </a:blip>
          <a:stretch>
            <a:fillRect/>
          </a:stretch>
        </p:blipFill>
        <p:spPr>
          <a:xfrm>
            <a:off x="629375" y="772400"/>
            <a:ext cx="2103500" cy="41542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fr" sz="2320">
                <a:latin typeface="Calibri"/>
                <a:ea typeface="Calibri"/>
                <a:cs typeface="Calibri"/>
                <a:sym typeface="Calibri"/>
              </a:rPr>
              <a:t>Les alcalins</a:t>
            </a:r>
            <a:endParaRPr b="1" sz="2320">
              <a:latin typeface="Calibri"/>
              <a:ea typeface="Calibri"/>
              <a:cs typeface="Calibri"/>
              <a:sym typeface="Calibri"/>
            </a:endParaRPr>
          </a:p>
        </p:txBody>
      </p:sp>
      <p:sp>
        <p:nvSpPr>
          <p:cNvPr id="106" name="Google Shape;106;p21"/>
          <p:cNvSpPr txBox="1"/>
          <p:nvPr/>
        </p:nvSpPr>
        <p:spPr>
          <a:xfrm>
            <a:off x="1869175" y="1841825"/>
            <a:ext cx="6342300" cy="10467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SzPts val="1400"/>
              <a:buFont typeface="Calibri"/>
              <a:buChar char="●"/>
            </a:pPr>
            <a:r>
              <a:rPr lang="fr">
                <a:latin typeface="Calibri"/>
                <a:ea typeface="Calibri"/>
                <a:cs typeface="Calibri"/>
                <a:sym typeface="Calibri"/>
              </a:rPr>
              <a:t>colonne 1</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les corps simples correspondant sont des métaux</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configuration électronique de valence à l’état fondamental : </a:t>
            </a:r>
            <a:r>
              <a:rPr lang="fr">
                <a:solidFill>
                  <a:schemeClr val="dk1"/>
                </a:solidFill>
              </a:rPr>
              <a:t>ns</a:t>
            </a:r>
            <a:r>
              <a:rPr baseline="30000" lang="fr">
                <a:solidFill>
                  <a:schemeClr val="dk1"/>
                </a:solidFill>
              </a:rPr>
              <a:t>1</a:t>
            </a:r>
            <a:endParaRPr>
              <a:latin typeface="Calibri"/>
              <a:ea typeface="Calibri"/>
              <a:cs typeface="Calibri"/>
              <a:sym typeface="Calibri"/>
            </a:endParaRPr>
          </a:p>
          <a:p>
            <a:pPr indent="-317500" lvl="0" marL="457200" rtl="0" algn="l">
              <a:spcBef>
                <a:spcPts val="0"/>
              </a:spcBef>
              <a:spcAft>
                <a:spcPts val="0"/>
              </a:spcAft>
              <a:buSzPts val="1400"/>
              <a:buFont typeface="Calibri"/>
              <a:buChar char="●"/>
            </a:pPr>
            <a:r>
              <a:rPr lang="fr">
                <a:latin typeface="Calibri"/>
                <a:ea typeface="Calibri"/>
                <a:cs typeface="Calibri"/>
                <a:sym typeface="Calibri"/>
              </a:rPr>
              <a:t>Il s’agit de très bons réducteurs</a:t>
            </a:r>
            <a:endParaRPr>
              <a:latin typeface="Calibri"/>
              <a:ea typeface="Calibri"/>
              <a:cs typeface="Calibri"/>
              <a:sym typeface="Calibri"/>
            </a:endParaRPr>
          </a:p>
        </p:txBody>
      </p:sp>
      <p:pic>
        <p:nvPicPr>
          <p:cNvPr id="107" name="Google Shape;107;p21"/>
          <p:cNvPicPr preferRelativeResize="0"/>
          <p:nvPr/>
        </p:nvPicPr>
        <p:blipFill>
          <a:blip r:embed="rId3">
            <a:alphaModFix/>
          </a:blip>
          <a:stretch>
            <a:fillRect/>
          </a:stretch>
        </p:blipFill>
        <p:spPr>
          <a:xfrm>
            <a:off x="791225" y="1093925"/>
            <a:ext cx="609600" cy="3810000"/>
          </a:xfrm>
          <a:prstGeom prst="rect">
            <a:avLst/>
          </a:prstGeom>
          <a:noFill/>
          <a:ln>
            <a:noFill/>
          </a:ln>
        </p:spPr>
      </p:pic>
      <p:sp>
        <p:nvSpPr>
          <p:cNvPr id="108" name="Google Shape;108;p21"/>
          <p:cNvSpPr txBox="1"/>
          <p:nvPr/>
        </p:nvSpPr>
        <p:spPr>
          <a:xfrm>
            <a:off x="5968525" y="3712625"/>
            <a:ext cx="2393400" cy="831300"/>
          </a:xfrm>
          <a:prstGeom prst="rect">
            <a:avLst/>
          </a:prstGeom>
          <a:noFill/>
          <a:ln cap="flat" cmpd="sng" w="9525">
            <a:solidFill>
              <a:schemeClr val="dk2"/>
            </a:solidFill>
            <a:prstDash val="solid"/>
            <a:round/>
            <a:headEnd len="sm" w="sm" type="none"/>
            <a:tailEnd len="sm" w="sm" type="none"/>
          </a:ln>
        </p:spPr>
        <p:txBody>
          <a:bodyPr anchorCtr="0" anchor="t" bIns="91425" lIns="91425" spcFirstLastPara="1" rIns="91425" wrap="square" tIns="91425">
            <a:spAutoFit/>
          </a:bodyPr>
          <a:lstStyle/>
          <a:p>
            <a:pPr indent="0" lvl="0" marL="0" rtl="0" algn="l">
              <a:spcBef>
                <a:spcPts val="0"/>
              </a:spcBef>
              <a:spcAft>
                <a:spcPts val="0"/>
              </a:spcAft>
              <a:buNone/>
            </a:pPr>
            <a:r>
              <a:rPr lang="fr">
                <a:latin typeface="Calibri"/>
                <a:ea typeface="Calibri"/>
                <a:cs typeface="Calibri"/>
                <a:sym typeface="Calibri"/>
              </a:rPr>
              <a:t>phénolphtaléine : </a:t>
            </a:r>
            <a:endParaRPr>
              <a:latin typeface="Calibri"/>
              <a:ea typeface="Calibri"/>
              <a:cs typeface="Calibri"/>
              <a:sym typeface="Calibri"/>
            </a:endParaRPr>
          </a:p>
          <a:p>
            <a:pPr indent="0" lvl="0" marL="0" rtl="0" algn="l">
              <a:spcBef>
                <a:spcPts val="0"/>
              </a:spcBef>
              <a:spcAft>
                <a:spcPts val="0"/>
              </a:spcAft>
              <a:buNone/>
            </a:pPr>
            <a:r>
              <a:rPr lang="fr">
                <a:latin typeface="Calibri"/>
                <a:ea typeface="Calibri"/>
                <a:cs typeface="Calibri"/>
                <a:sym typeface="Calibri"/>
              </a:rPr>
              <a:t>	0 &lt; pH &lt; 8 : incolore</a:t>
            </a:r>
            <a:endParaRPr>
              <a:latin typeface="Calibri"/>
              <a:ea typeface="Calibri"/>
              <a:cs typeface="Calibri"/>
              <a:sym typeface="Calibri"/>
            </a:endParaRPr>
          </a:p>
          <a:p>
            <a:pPr indent="0" lvl="0" marL="0" rtl="0" algn="l">
              <a:spcBef>
                <a:spcPts val="0"/>
              </a:spcBef>
              <a:spcAft>
                <a:spcPts val="0"/>
              </a:spcAft>
              <a:buNone/>
            </a:pPr>
            <a:r>
              <a:rPr lang="fr">
                <a:latin typeface="Calibri"/>
                <a:ea typeface="Calibri"/>
                <a:cs typeface="Calibri"/>
                <a:sym typeface="Calibri"/>
              </a:rPr>
              <a:t>	10 &lt; pH &lt; 14 : rose</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