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B1B9A8F-3F46-44F3-BDE9-28743A4807DE}">
  <a:tblStyle styleId="{3B1B9A8F-3F46-44F3-BDE9-28743A4807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2e16c16ca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2e16c16ca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2e16c16ca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2e16c16ca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2e16c16ca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22e16c16ca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2e16c16c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2e16c16c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2e16c16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2e16c16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2e16c16c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2e16c16c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2e16c16c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2e16c16c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2e16c16ca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2e16c16ca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2e16c16ca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2e16c16ca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2e16c16ca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2e16c16ca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2e16c16ca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2e16c16ca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2e16c16ca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2e16c16ca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.jpg"/><Relationship Id="rId5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Modèle du cristal parfait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Niveau : MPSI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820">
                <a:latin typeface="Calibri"/>
                <a:ea typeface="Calibri"/>
                <a:cs typeface="Calibri"/>
                <a:sym typeface="Calibri"/>
              </a:rPr>
              <a:t>Empilement compact de sphères dans l’espace</a:t>
            </a:r>
            <a:endParaRPr b="1" sz="182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90675" y="1167850"/>
            <a:ext cx="3199324" cy="4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/>
        </p:nvSpPr>
        <p:spPr>
          <a:xfrm>
            <a:off x="311700" y="990950"/>
            <a:ext cx="309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Arrangement planaire compact A 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488575" y="1046474"/>
            <a:ext cx="2951576" cy="421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5207950" y="1033525"/>
            <a:ext cx="239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Second plan compact B :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468738" y="744185"/>
            <a:ext cx="5115848" cy="370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587813" y="767212"/>
            <a:ext cx="5152425" cy="360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620">
                <a:latin typeface="Calibri"/>
                <a:ea typeface="Calibri"/>
                <a:cs typeface="Calibri"/>
                <a:sym typeface="Calibri"/>
              </a:rPr>
              <a:t>Les 4 familles de cristaux</a:t>
            </a:r>
            <a:endParaRPr b="1" sz="162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9" name="Google Shape;129;p24"/>
          <p:cNvGraphicFramePr/>
          <p:nvPr/>
        </p:nvGraphicFramePr>
        <p:xfrm>
          <a:off x="311750" y="6359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{3B1B9A8F-3F46-44F3-BDE9-28743A4807DE}</a:tableStyleId>
              </a:tblPr>
              <a:tblGrid>
                <a:gridCol w="1716450"/>
                <a:gridCol w="1716450"/>
                <a:gridCol w="1716450"/>
                <a:gridCol w="1716450"/>
                <a:gridCol w="1716450"/>
              </a:tblGrid>
              <a:tr h="335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de cristal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Métallique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Ionique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Covalent 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Moléculaire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47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Unité structurale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Atome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Ion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Atome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Molécule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92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liaison assurant la cohésion de l’édifice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métallique : quelques centaines de kJ/mol, peu directionnelle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ionique : quelques centaines de kJ/mol, non directionnelle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covalente : quelques centaines de kJ/mol, directionnelle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Van der Waals (1 à 10 kJ/mol), liaison hydrogène (20 à 50 kJ/mol)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6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Rayon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métallique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ionique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covalent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Van der Waals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70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Propriétés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Tf plutôt élevée, conducteurs, maléables, dureté variable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Tf élevée, isolants, non maléables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Tf élevée, isolants ou semi-conducteurs, durs, non malléables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Tf basse, isolants, mous et friables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1616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NaCl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diamant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glace diamant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6175" y="3647000"/>
            <a:ext cx="1067400" cy="124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3754" y="3670000"/>
            <a:ext cx="1438233" cy="133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5250" y="3710226"/>
            <a:ext cx="1262074" cy="124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Calibri"/>
                <a:ea typeface="Calibri"/>
                <a:cs typeface="Calibri"/>
                <a:sym typeface="Calibri"/>
              </a:rPr>
              <a:t>Bibliographie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cristal : wikipédia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Haüy : sciencephoto.com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cristal = motif + réseau : deuns.chez.com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réseau cristallin et maille cristalline : R. Leroux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empilement compact de sphères dans l’espace : R. Leroux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Calibri"/>
                <a:ea typeface="Calibri"/>
                <a:cs typeface="Calibri"/>
                <a:sym typeface="Calibri"/>
              </a:rPr>
              <a:t>Prérequis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Interaction de Van der Waals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Liaison hydrogène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Calibri"/>
                <a:ea typeface="Calibri"/>
                <a:cs typeface="Calibri"/>
                <a:sym typeface="Calibri"/>
              </a:rPr>
              <a:t>Points de difficultés identifiés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167575" y="360950"/>
            <a:ext cx="4150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Calibri"/>
                <a:ea typeface="Calibri"/>
                <a:cs typeface="Calibri"/>
                <a:sym typeface="Calibri"/>
              </a:rPr>
              <a:t>solide amorphe : 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solide de  forme est quelconque. Ses propriétés sont isotropes et sa température de fusion non nette.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Calibri"/>
                <a:ea typeface="Calibri"/>
                <a:cs typeface="Calibri"/>
                <a:sym typeface="Calibri"/>
              </a:rPr>
              <a:t>solide cristallin : 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A l’échelle macroscopique ils possèdent des structures polyédriques présentant des facettes. Leurs propriétés sont anisotropes et leur température de fusion nette.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0900" y="152400"/>
            <a:ext cx="4520700" cy="476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84950"/>
            <a:ext cx="1868056" cy="23537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2475075" y="2784450"/>
            <a:ext cx="1779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Calibri"/>
                <a:ea typeface="Calibri"/>
                <a:cs typeface="Calibri"/>
                <a:sym typeface="Calibri"/>
              </a:rPr>
              <a:t>Expliquer à l’aide du modèle du cristal parfait le lien entre l’agencement microscopique et les propriétés des molécules ?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/>
          <p:nvPr/>
        </p:nvSpPr>
        <p:spPr>
          <a:xfrm>
            <a:off x="12900" y="25775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838200"/>
            <a:ext cx="7190400" cy="276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249500" y="934175"/>
            <a:ext cx="4520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b="1" lang="fr">
                <a:latin typeface="Calibri"/>
                <a:ea typeface="Calibri"/>
                <a:cs typeface="Calibri"/>
                <a:sym typeface="Calibri"/>
              </a:rPr>
              <a:t>réseau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est l’entité géométrique définie par l’ensemble infini des points du cristal obtenus à partir d’un point O, choisi arbitrairement comme origine, par translation de vecteur </a:t>
            </a:r>
            <a:r>
              <a:rPr b="1" lang="fr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= m</a:t>
            </a:r>
            <a:r>
              <a:rPr b="1" lang="fr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+ n</a:t>
            </a:r>
            <a:r>
              <a:rPr b="1" lang="fr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+ p</a:t>
            </a:r>
            <a:r>
              <a:rPr b="1" lang="fr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avec (m,n,p)⋲ℤ et (</a:t>
            </a:r>
            <a:r>
              <a:rPr b="1" lang="fr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1" lang="fr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1" lang="fr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) vecteurs de base non coplanaires.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b="1" lang="fr">
                <a:latin typeface="Calibri"/>
                <a:ea typeface="Calibri"/>
                <a:cs typeface="Calibri"/>
                <a:sym typeface="Calibri"/>
              </a:rPr>
              <a:t>noeuds 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sont les points du réseau, obtenus par translations de combinaison linéaire des vecteurs</a:t>
            </a:r>
            <a:r>
              <a:rPr b="1" lang="fr">
                <a:latin typeface="Calibri"/>
                <a:ea typeface="Calibri"/>
                <a:cs typeface="Calibri"/>
                <a:sym typeface="Calibri"/>
              </a:rPr>
              <a:t> a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fr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b="1" lang="fr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lang="fr">
                <a:latin typeface="Calibri"/>
                <a:ea typeface="Calibri"/>
                <a:cs typeface="Calibri"/>
                <a:sym typeface="Calibri"/>
              </a:rPr>
              <a:t>maille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est le parallélépipède construit en prenant les vecteurs de base </a:t>
            </a:r>
            <a:r>
              <a:rPr b="1" lang="fr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fr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b="1" lang="fr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pour arêtes adjacentes.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a, b et c sont appelés paramètres de maille.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137127" y="164951"/>
            <a:ext cx="1949474" cy="286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996602" y="2147588"/>
            <a:ext cx="2230549" cy="307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2020">
                <a:latin typeface="Calibri"/>
                <a:ea typeface="Calibri"/>
                <a:cs typeface="Calibri"/>
                <a:sym typeface="Calibri"/>
              </a:rPr>
              <a:t>De la description de la maille au cristal, exemple de l’aluminium métallique</a:t>
            </a:r>
            <a:endParaRPr b="1" sz="202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300" y="1147725"/>
            <a:ext cx="2928550" cy="341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/>
        </p:nvSpPr>
        <p:spPr>
          <a:xfrm>
            <a:off x="5401325" y="1843400"/>
            <a:ext cx="230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Maille cubique face centrée de l’aluminium cristallisé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