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30044E-7AC4-4611-9C77-FA831898E87A}">
  <a:tblStyle styleId="{B830044E-7AC4-4611-9C77-FA831898E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3c966ac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3c966ac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3c966ac4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f3c966ac4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3c966ac4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3c966ac4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3c966ac4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3c966ac4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26315338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26315338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3c966ac4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3c966ac4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3c966ac4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3c966ac4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0a8bd0d0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0a8bd0d0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27e5d2a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27e5d2a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7e5d2a0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27e5d2a0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0a8bd0d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0a8bd0d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692ac5e7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692ac5e7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692ac5e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692ac5e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0a8bd0d0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0a8bd0d0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0a8bd0d0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0a8bd0d0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0a8bd0d0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0a8bd0d0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0a8bd0d0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20a8bd0d0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0a8bd0d0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20a8bd0d0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0a8bd0d0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0a8bd0d0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0a8bd0d0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0a8bd0d0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8.gif"/><Relationship Id="rId5" Type="http://schemas.openxmlformats.org/officeDocument/2006/relationships/image" Target="../media/image2.gif"/><Relationship Id="rId6" Type="http://schemas.openxmlformats.org/officeDocument/2006/relationships/image" Target="../media/image12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0.gif"/><Relationship Id="rId5" Type="http://schemas.openxmlformats.org/officeDocument/2006/relationships/image" Target="../media/image13.gif"/><Relationship Id="rId6" Type="http://schemas.openxmlformats.org/officeDocument/2006/relationships/image" Target="../media/image11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17.gif"/><Relationship Id="rId6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.gif"/><Relationship Id="rId5" Type="http://schemas.openxmlformats.org/officeDocument/2006/relationships/image" Target="../media/image15.gif"/><Relationship Id="rId6" Type="http://schemas.openxmlformats.org/officeDocument/2006/relationships/image" Target="../media/image7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Piles et accumulateurs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Niveau : MP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/>
          <p:nvPr/>
        </p:nvSpPr>
        <p:spPr>
          <a:xfrm>
            <a:off x="0" y="1290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720">
                <a:latin typeface="Calibri"/>
                <a:ea typeface="Calibri"/>
                <a:cs typeface="Calibri"/>
                <a:sym typeface="Calibri"/>
              </a:rPr>
              <a:t>Exemple de l’électrolyse de l’eau</a:t>
            </a:r>
            <a:endParaRPr b="1" sz="17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402475" y="1725150"/>
            <a:ext cx="8185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réduction cathodique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oxydation anodique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Bilan :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960" y="1077750"/>
            <a:ext cx="3521581" cy="3486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 H^+ + 2e^- = H_2&#10;&#10;" id="127" name="Google Shape;12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825" y="2175000"/>
            <a:ext cx="2930000" cy="39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H_2O = O_2 + 4H^+ + e^-&#10;&#10;" id="128" name="Google Shape;12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825" y="3023125"/>
            <a:ext cx="4221047" cy="397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H_2O = O_2 + 2H_2&#10;&#10;" id="129" name="Google Shape;12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2475" y="4280250"/>
            <a:ext cx="3632242" cy="3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22">
                <a:latin typeface="Calibri"/>
                <a:ea typeface="Calibri"/>
                <a:cs typeface="Calibri"/>
                <a:sym typeface="Calibri"/>
              </a:rPr>
              <a:t>Etude cinétique de l’électrolyse de l’eau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242300" y="4014575"/>
            <a:ext cx="852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Différence de potentiel réelle 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	 U = (E’a - E’c) + ri   où r correspond à la résistance interne du système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200" y="1098275"/>
            <a:ext cx="5108511" cy="284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311700" y="16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820">
                <a:latin typeface="Calibri"/>
                <a:ea typeface="Calibri"/>
                <a:cs typeface="Calibri"/>
                <a:sym typeface="Calibri"/>
              </a:rPr>
              <a:t>Charge de l’accumulateur au plomb</a:t>
            </a:r>
            <a:endParaRPr b="1" sz="18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318150" y="1139150"/>
            <a:ext cx="3212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 l’anode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 la cathode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Bilan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 rotWithShape="1">
          <a:blip r:embed="rId3">
            <a:alphaModFix/>
          </a:blip>
          <a:srcRect b="0" l="0" r="15254" t="0"/>
          <a:stretch/>
        </p:blipFill>
        <p:spPr>
          <a:xfrm>
            <a:off x="5842225" y="1423725"/>
            <a:ext cx="3212100" cy="309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SO_4_{(s)} + 2H_2O = PbO_2_{(s)} + 4H^+_{(aq)} + 2e^- + SO_4^{-2}"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900" y="1523700"/>
            <a:ext cx="5086301" cy="3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PbSO_4_{(s)} + 2H_2O = Pb_{(s)} + PbO_2_{(s)} + 4H^+_{(aq)} + 2e^- + 2SO_4^{-2}" id="145" name="Google Shape;1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341650"/>
            <a:ext cx="6075732" cy="30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SO_4_{(s)} + 2e^- = Pb_{(s)} + SO_4^{-2}" id="146" name="Google Shape;14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900" y="2430750"/>
            <a:ext cx="3212100" cy="28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Etude cinétique de la charge de l’accumulateur au plomb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038788" y="799586"/>
            <a:ext cx="3822201" cy="455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/>
          <p:nvPr/>
        </p:nvSpPr>
        <p:spPr>
          <a:xfrm>
            <a:off x="0" y="12900"/>
            <a:ext cx="91440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620">
                <a:latin typeface="Calibri"/>
                <a:ea typeface="Calibri"/>
                <a:cs typeface="Calibri"/>
                <a:sym typeface="Calibri"/>
              </a:rPr>
              <a:t>Caractéristiques de l’accumulateur au plomb</a:t>
            </a:r>
            <a:endParaRPr b="1" sz="162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4" name="Google Shape;164;p28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{B830044E-7AC4-4611-9C77-FA831898E87A}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Accumulateur au plomb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Li-ion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densité d’énergie Wh/kg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27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100 à 265 Wh/kg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longévité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500 cycle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2 à 10% par an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5" name="Google Shape;165;p28"/>
          <p:cNvSpPr txBox="1"/>
          <p:nvPr/>
        </p:nvSpPr>
        <p:spPr>
          <a:xfrm>
            <a:off x="1250425" y="3867300"/>
            <a:ext cx="228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Bibliographie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567200" y="1224650"/>
            <a:ext cx="638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accumulateur au plomb : avbf.fr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voiture : kidoui.fr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pile daniell 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fr"/>
              <a:t>Sarrasin pour de l’electrochimie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Plan détaillé</a:t>
            </a:r>
            <a:endParaRPr/>
          </a:p>
        </p:txBody>
      </p:sp>
      <p:sp>
        <p:nvSpPr>
          <p:cNvPr id="177" name="Google Shape;177;p30"/>
          <p:cNvSpPr txBox="1"/>
          <p:nvPr/>
        </p:nvSpPr>
        <p:spPr>
          <a:xfrm>
            <a:off x="698125" y="1231975"/>
            <a:ext cx="81342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Transformation </a:t>
            </a:r>
            <a:r>
              <a:rPr lang="fr"/>
              <a:t>spontanées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piles </a:t>
            </a:r>
            <a:r>
              <a:rPr lang="fr"/>
              <a:t>définitions</a:t>
            </a:r>
            <a:r>
              <a:rPr lang="fr"/>
              <a:t> : def pile ; exmple pile daniel explication anode/cathode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Thermodynamique 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Demo drG pour pile  : hyppothese de travail ( tf mono , i~0, irré, u=e) / 1pp  / 2pp / DrG=-nFe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Remarque:  e depndant de T / e =e° -RT/nFln(Q) / source d’irréversibilité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ex Pile daniel: calcule de U / exp / explication de la tension faible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Etude de la cinétique: accumulateur au plomb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Tracer courbe I-E explication du potencile mixe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Electrolyseur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Principe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définition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ex: electrolyse de l’eau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Etude thermodynamique: Ea-Ec &lt; 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Interprétation</a:t>
            </a:r>
            <a:r>
              <a:rPr lang="fr"/>
              <a:t> cinétique: U = E’a - E’c + ri pour faire l’électrolyse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/>
              <a:t>Accumulateur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Question</a:t>
            </a:r>
            <a:endParaRPr/>
          </a:p>
        </p:txBody>
      </p:sp>
      <p:sp>
        <p:nvSpPr>
          <p:cNvPr id="183" name="Google Shape;183;p31"/>
          <p:cNvSpPr txBox="1"/>
          <p:nvPr/>
        </p:nvSpPr>
        <p:spPr>
          <a:xfrm>
            <a:off x="311700" y="1283300"/>
            <a:ext cx="8425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Dans les pile </a:t>
            </a:r>
            <a:r>
              <a:rPr lang="fr"/>
              <a:t>alcalin</a:t>
            </a:r>
            <a:r>
              <a:rPr lang="fr"/>
              <a:t> qui a t’il 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Potassium</a:t>
            </a:r>
            <a:r>
              <a:rPr lang="fr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pile lecanché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manganèse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Ajouter des ions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Electrolyte support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Tube pont salin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Kn03 limite la résistance dans le pont salin il n’y a que des ion qui circule (!!! pas de e-!!!)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Eq de Nernst réel 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Comment </a:t>
            </a:r>
            <a:r>
              <a:rPr lang="fr"/>
              <a:t>retrouver</a:t>
            </a:r>
            <a:r>
              <a:rPr lang="fr"/>
              <a:t> le K° avec les E°?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Prérequis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28525" y="1495350"/>
            <a:ext cx="7605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Notion d’espèces rédox et couples rédox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Notion  d’électrodes et demi-piles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Potentiel rédox : potentiel standard, formule de Nernst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Cinétique des réactions électrochimiques : relation entre intensité et vitesse des réactions électrochimiques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Allures des courbes intensité-potentiel : couples rapides et couples lents, limitation par la diffusion, limitation par le solvant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enthalpie libre standard de demi-équations rédox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critère d’évolution spontanée d’un système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104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2120">
                <a:latin typeface="Calibri"/>
                <a:ea typeface="Calibri"/>
                <a:cs typeface="Calibri"/>
                <a:sym typeface="Calibri"/>
              </a:rPr>
              <a:t>Quelques piles</a:t>
            </a:r>
            <a:endParaRPr b="1" sz="21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63" y="788750"/>
            <a:ext cx="8003071" cy="416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800" y="765300"/>
            <a:ext cx="7815376" cy="43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/>
          <p:nvPr/>
        </p:nvSpPr>
        <p:spPr>
          <a:xfrm>
            <a:off x="505075" y="164925"/>
            <a:ext cx="642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Calibri"/>
                <a:ea typeface="Calibri"/>
                <a:cs typeface="Calibri"/>
                <a:sym typeface="Calibri"/>
              </a:rPr>
              <a:t>Quelques batteries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Points de difficulté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" name="Google Shape;67;p15"/>
          <p:cNvGraphicFramePr/>
          <p:nvPr/>
        </p:nvGraphicFramePr>
        <p:xfrm>
          <a:off x="952500" y="1471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{B830044E-7AC4-4611-9C77-FA831898E87A}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 de difficulté identifiés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Solution apportée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différence entre pile et accumulateur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insister sur la définition des termes et expérience en fin de leçon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chapitre bilan sur le thème de l’oxydo-réduction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revenir sur les autres chapitres par des calculs et courbes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cathode est-elle toujours le pôle + ?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revenir sur la définition de cathode et anode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325" y="2322394"/>
            <a:ext cx="3829675" cy="282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4332" y="0"/>
            <a:ext cx="3829669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425400" y="717300"/>
            <a:ext cx="3673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accumulateur 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permet de stocker de l’énergie électrique sous forme chimique et de la restituer sous forme de courant continu de manière contrôlée.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Son principe repose sur des 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réactions rédox renversables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.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528525" y="3150275"/>
            <a:ext cx="3829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	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fr">
                <a:latin typeface="Calibri"/>
                <a:ea typeface="Calibri"/>
                <a:cs typeface="Calibri"/>
                <a:sym typeface="Calibri"/>
              </a:rPr>
              <a:t>&gt; Comprendre comment fonctionne un accumulateur ainsi que le caractère renversable ou non d’une réaction rédox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-25775" y="-12900"/>
            <a:ext cx="90624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277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La pile Daniell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132900" y="289250"/>
            <a:ext cx="2866772" cy="398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50" y="967800"/>
            <a:ext cx="4267210" cy="2631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_{(Cu^{2+}/Cu)}^o= 0,34 V&#10;&#10;"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850" y="4113375"/>
            <a:ext cx="2180442" cy="36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_{(Zn^{2+}/Zn)}^o= -0,76 V&#10;&#10;"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850" y="4616725"/>
            <a:ext cx="2306688" cy="3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-25775" y="0"/>
            <a:ext cx="9088200" cy="5143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920">
                <a:latin typeface="Calibri"/>
                <a:ea typeface="Calibri"/>
                <a:cs typeface="Calibri"/>
                <a:sym typeface="Calibri"/>
              </a:rPr>
              <a:t>Décharge de l’accumulateur au plomb</a:t>
            </a:r>
            <a:endParaRPr b="1" sz="192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412500" y="1263325"/>
            <a:ext cx="4159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Montage juste avant la décharge : 2 électrodes de plomb, dont l’une est recouverte par du dioxyde de plomb plongent dans une solution contenant de l’acide sulfurique à environ 1,7 M.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 l’anode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A la cathode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Calibri"/>
                <a:ea typeface="Calibri"/>
                <a:cs typeface="Calibri"/>
                <a:sym typeface="Calibri"/>
              </a:rPr>
              <a:t>Bilan :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	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7275" y="821863"/>
            <a:ext cx="4267200" cy="365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 + SO_4^{-2} = PbSO_4 + 2e^-&#10;&#10;"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925" y="2720088"/>
            <a:ext cx="2691475" cy="25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O_2 + 4H^+ + SO_4^{-2} + 2e^- = PbSO_4 + 2H_2O&#10;&#10;"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213" y="3465625"/>
            <a:ext cx="4550068" cy="25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b_{(s)} + PbO_2_{(s)} + 4H^+_{(aq)}  + 2SO^{2-}_4_{(aq)} = 2PbSO_4_{(s)} + 2H_20"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220975"/>
            <a:ext cx="4555017" cy="2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fr" sz="1720">
                <a:latin typeface="Calibri"/>
                <a:ea typeface="Calibri"/>
                <a:cs typeface="Calibri"/>
                <a:sym typeface="Calibri"/>
              </a:rPr>
              <a:t>Etude cinétique de la décharge de l’accumulateur au plomb</a:t>
            </a:r>
            <a:endParaRPr b="1" sz="172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415473" y="-146724"/>
            <a:ext cx="3795351" cy="6002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6314600" y="1617450"/>
            <a:ext cx="2726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surtension H+/H2 sur plomb : 0,5 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surtension O2/H2O sur plomb : 0,8V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E(PbSO4 (s)/Pb) = -0,36V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E(PbO2 (s)/PbSO4 (s)) = 1,7V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