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16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25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23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29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60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9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1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34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4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1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462F-E9FC-0341-9E4A-4457019322B1}" type="datetimeFigureOut">
              <a:rPr lang="fr-FR" smtClean="0"/>
              <a:t>26/04/22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82D7-4508-6746-94FD-266FA72C51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3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Application du premier principe à la transformation chimique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MP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19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Premier principe de la thermodynamique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23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Difficultés identifiées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65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39800" y="49276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Comment caractériser les effets thermiques associés à une transformation chimique </a:t>
            </a:r>
            <a:r>
              <a:rPr lang="fr-FR" b="1" dirty="0" err="1" smtClean="0"/>
              <a:t>monobare</a:t>
            </a:r>
            <a:r>
              <a:rPr lang="fr-FR" b="1" dirty="0" smtClean="0"/>
              <a:t> à l’aide du premier principe de la thermodynamique ?</a:t>
            </a:r>
            <a:endParaRPr lang="fr-FR" b="1" dirty="0"/>
          </a:p>
        </p:txBody>
      </p:sp>
      <p:pic>
        <p:nvPicPr>
          <p:cNvPr id="5" name="Image 4" descr="Capture d’écran 2022-04-26 à 15.47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" y="419100"/>
            <a:ext cx="4723356" cy="3810000"/>
          </a:xfrm>
          <a:prstGeom prst="rect">
            <a:avLst/>
          </a:prstGeom>
        </p:spPr>
      </p:pic>
      <p:pic>
        <p:nvPicPr>
          <p:cNvPr id="6" name="Image 5" descr="1190250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r="17446"/>
          <a:stretch/>
        </p:blipFill>
        <p:spPr>
          <a:xfrm>
            <a:off x="4767041" y="0"/>
            <a:ext cx="4376959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3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76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L’énergie interne U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58422" y="1409700"/>
            <a:ext cx="84610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appelle </a:t>
            </a:r>
            <a:r>
              <a:rPr lang="fr-FR" b="1" dirty="0" smtClean="0"/>
              <a:t>énergie interne </a:t>
            </a:r>
            <a:r>
              <a:rPr lang="fr-FR" dirty="0" smtClean="0"/>
              <a:t>d’un système la somme de son énergie potentielle et de son énergie cinétique microscopique. Il s’agit de l’énergie du système thermodynamique en équilibre, macroscopiquement immobile.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b="1" dirty="0" smtClean="0"/>
              <a:t>Premier principe de la thermodynamique : </a:t>
            </a:r>
          </a:p>
          <a:p>
            <a:r>
              <a:rPr lang="fr-FR" dirty="0" smtClean="0"/>
              <a:t>Dans un référentiel où le système est macroscopiquement au repos, lors d’une transformation élémentaire au cours de laquelle sont échangés avec le milieu extérieur la quantité de chaleur </a:t>
            </a:r>
            <a:r>
              <a:rPr lang="fr-FR" dirty="0" err="1" smtClean="0"/>
              <a:t>δQ</a:t>
            </a:r>
            <a:r>
              <a:rPr lang="fr-FR" dirty="0" smtClean="0"/>
              <a:t> et le travail </a:t>
            </a:r>
            <a:r>
              <a:rPr lang="fr-FR" dirty="0" err="1" smtClean="0"/>
              <a:t>δW</a:t>
            </a:r>
            <a:r>
              <a:rPr lang="fr-FR" dirty="0" smtClean="0"/>
              <a:t>, la variation élémentaire d’énergie inter</a:t>
            </a:r>
            <a:r>
              <a:rPr lang="fr-FR" dirty="0" smtClean="0"/>
              <a:t>ne s’écrit : </a:t>
            </a:r>
          </a:p>
          <a:p>
            <a:endParaRPr lang="fr-FR" dirty="0"/>
          </a:p>
        </p:txBody>
      </p:sp>
      <p:pic>
        <p:nvPicPr>
          <p:cNvPr id="5" name="Image 4" descr="Capture d’écran 2022-04-26 à 16.03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256" y="2342444"/>
            <a:ext cx="3213102" cy="931334"/>
          </a:xfrm>
          <a:prstGeom prst="rect">
            <a:avLst/>
          </a:prstGeom>
        </p:spPr>
      </p:pic>
      <p:pic>
        <p:nvPicPr>
          <p:cNvPr id="6" name="Image 5" descr="Capture d’écran 2022-04-26 à 16.12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144" y="4947796"/>
            <a:ext cx="2342659" cy="52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2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59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Enthalpie standard de réaction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72764" y="2187311"/>
            <a:ext cx="8001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considère un système fermé composé d’un mélange de constituants physico-chimiques A</a:t>
            </a:r>
            <a:r>
              <a:rPr lang="fr-FR" baseline="-25000" dirty="0" smtClean="0"/>
              <a:t>i</a:t>
            </a:r>
            <a:r>
              <a:rPr lang="fr-FR" dirty="0" smtClean="0"/>
              <a:t>.  On note n</a:t>
            </a:r>
            <a:r>
              <a:rPr lang="fr-FR" baseline="-25000" dirty="0" smtClean="0"/>
              <a:t>i</a:t>
            </a:r>
            <a:r>
              <a:rPr lang="fr-FR" dirty="0" smtClean="0"/>
              <a:t> la quantité de matière du constituant physico-chimique A</a:t>
            </a:r>
            <a:r>
              <a:rPr lang="fr-FR" baseline="-25000" dirty="0" smtClean="0"/>
              <a:t>i</a:t>
            </a:r>
            <a:r>
              <a:rPr lang="fr-FR" dirty="0" smtClean="0"/>
              <a:t>. Le système évolue selon la réaction : 0 = </a:t>
            </a:r>
            <a:r>
              <a:rPr lang="fr-FR" dirty="0" err="1" smtClean="0"/>
              <a:t>Σ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ν</a:t>
            </a:r>
            <a:r>
              <a:rPr lang="fr-FR" baseline="-25000" dirty="0" err="1" smtClean="0"/>
              <a:t>i</a:t>
            </a:r>
            <a:r>
              <a:rPr lang="fr-FR" dirty="0" smtClean="0"/>
              <a:t> A</a:t>
            </a:r>
            <a:r>
              <a:rPr lang="fr-FR" baseline="-25000" dirty="0" smtClean="0"/>
              <a:t>i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n</a:t>
            </a:r>
            <a:r>
              <a:rPr lang="fr-FR" baseline="-25000" dirty="0" smtClean="0"/>
              <a:t>i</a:t>
            </a:r>
            <a:r>
              <a:rPr lang="fr-FR" dirty="0" smtClean="0"/>
              <a:t>(</a:t>
            </a:r>
            <a:r>
              <a:rPr lang="fr-FR" dirty="0" err="1" smtClean="0"/>
              <a:t>t</a:t>
            </a:r>
            <a:r>
              <a:rPr lang="fr-FR" dirty="0" smtClean="0"/>
              <a:t>) = n</a:t>
            </a:r>
            <a:r>
              <a:rPr lang="fr-FR" baseline="-25000" dirty="0" smtClean="0"/>
              <a:t>i</a:t>
            </a:r>
            <a:r>
              <a:rPr lang="fr-FR" dirty="0" smtClean="0"/>
              <a:t>(0) + </a:t>
            </a:r>
            <a:r>
              <a:rPr lang="fr-FR" dirty="0" err="1" smtClean="0"/>
              <a:t>ν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ξ</a:t>
            </a:r>
            <a:r>
              <a:rPr lang="fr-FR" dirty="0" smtClean="0"/>
              <a:t>(</a:t>
            </a:r>
            <a:r>
              <a:rPr lang="fr-FR" dirty="0" err="1" smtClean="0"/>
              <a:t>t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					-&gt; H(</a:t>
            </a:r>
            <a:r>
              <a:rPr lang="fr-FR" dirty="0" err="1" smtClean="0"/>
              <a:t>T,P,</a:t>
            </a:r>
            <a:r>
              <a:rPr lang="fr-FR" dirty="0" err="1" smtClean="0"/>
              <a:t>ξ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Donc : </a:t>
            </a:r>
            <a:r>
              <a:rPr lang="fr-FR" dirty="0" smtClean="0"/>
              <a:t> H°(</a:t>
            </a:r>
            <a:r>
              <a:rPr lang="fr-FR" dirty="0" err="1" smtClean="0"/>
              <a:t>T,ξ</a:t>
            </a:r>
            <a:r>
              <a:rPr lang="fr-FR" dirty="0" smtClean="0"/>
              <a:t>) et H°(</a:t>
            </a:r>
            <a:r>
              <a:rPr lang="fr-FR" dirty="0" err="1" smtClean="0"/>
              <a:t>T</a:t>
            </a:r>
            <a:r>
              <a:rPr lang="fr-FR" smtClean="0"/>
              <a:t>, n</a:t>
            </a:r>
            <a:r>
              <a:rPr lang="fr-FR" baseline="-25000" smtClean="0"/>
              <a:t>i</a:t>
            </a:r>
            <a:r>
              <a:rPr lang="fr-FR" smtClean="0"/>
              <a:t>)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51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Chimie industrielle : culture chimie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3432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189</Words>
  <Application>Microsoft Macintosh PowerPoint</Application>
  <PresentationFormat>Présentation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Application du premier principe à la transformation chimique</vt:lpstr>
      <vt:lpstr>Prérequis</vt:lpstr>
      <vt:lpstr>Difficultés identifiées</vt:lpstr>
      <vt:lpstr>Présentation PowerPoint</vt:lpstr>
      <vt:lpstr>L’énergie interne U</vt:lpstr>
      <vt:lpstr>Enthalpie standard de réaction</vt:lpstr>
      <vt:lpstr>Bibliographie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du premier principe à la transformation chimique</dc:title>
  <dc:creator>BRAVO S</dc:creator>
  <cp:lastModifiedBy>BRAVO S</cp:lastModifiedBy>
  <cp:revision>14</cp:revision>
  <dcterms:created xsi:type="dcterms:W3CDTF">2022-04-26T13:18:10Z</dcterms:created>
  <dcterms:modified xsi:type="dcterms:W3CDTF">2022-04-26T15:21:31Z</dcterms:modified>
</cp:coreProperties>
</file>