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-81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462F-E9FC-0341-9E4A-4457019322B1}" type="datetimeFigureOut">
              <a:rPr lang="fr-FR" smtClean="0"/>
              <a:t>26/04/22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382D7-4508-6746-94FD-266FA72C517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4168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462F-E9FC-0341-9E4A-4457019322B1}" type="datetimeFigureOut">
              <a:rPr lang="fr-FR" smtClean="0"/>
              <a:t>26/04/22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382D7-4508-6746-94FD-266FA72C517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0255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462F-E9FC-0341-9E4A-4457019322B1}" type="datetimeFigureOut">
              <a:rPr lang="fr-FR" smtClean="0"/>
              <a:t>26/04/22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382D7-4508-6746-94FD-266FA72C517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233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462F-E9FC-0341-9E4A-4457019322B1}" type="datetimeFigureOut">
              <a:rPr lang="fr-FR" smtClean="0"/>
              <a:t>26/04/22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382D7-4508-6746-94FD-266FA72C517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3294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462F-E9FC-0341-9E4A-4457019322B1}" type="datetimeFigureOut">
              <a:rPr lang="fr-FR" smtClean="0"/>
              <a:t>26/04/22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382D7-4508-6746-94FD-266FA72C517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829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462F-E9FC-0341-9E4A-4457019322B1}" type="datetimeFigureOut">
              <a:rPr lang="fr-FR" smtClean="0"/>
              <a:t>26/04/22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382D7-4508-6746-94FD-266FA72C517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9608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462F-E9FC-0341-9E4A-4457019322B1}" type="datetimeFigureOut">
              <a:rPr lang="fr-FR" smtClean="0"/>
              <a:t>26/04/22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382D7-4508-6746-94FD-266FA72C517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9191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462F-E9FC-0341-9E4A-4457019322B1}" type="datetimeFigureOut">
              <a:rPr lang="fr-FR" smtClean="0"/>
              <a:t>26/04/22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382D7-4508-6746-94FD-266FA72C517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0177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462F-E9FC-0341-9E4A-4457019322B1}" type="datetimeFigureOut">
              <a:rPr lang="fr-FR" smtClean="0"/>
              <a:t>26/04/22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382D7-4508-6746-94FD-266FA72C517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1349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462F-E9FC-0341-9E4A-4457019322B1}" type="datetimeFigureOut">
              <a:rPr lang="fr-FR" smtClean="0"/>
              <a:t>26/04/22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382D7-4508-6746-94FD-266FA72C517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3485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462F-E9FC-0341-9E4A-4457019322B1}" type="datetimeFigureOut">
              <a:rPr lang="fr-FR" smtClean="0"/>
              <a:t>26/04/22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382D7-4508-6746-94FD-266FA72C517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9143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C462F-E9FC-0341-9E4A-4457019322B1}" type="datetimeFigureOut">
              <a:rPr lang="fr-FR" smtClean="0"/>
              <a:t>26/04/22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2382D7-4508-6746-94FD-266FA72C517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4354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Application du premier principe à la transformation chimique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Niveau : MP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22190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Prérequis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Premier principe de la thermodynamique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89231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Difficultés identifiées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66532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939800" y="4927600"/>
            <a:ext cx="7886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Comment caractériser les effets thermiques associés à une transformation chimique </a:t>
            </a:r>
            <a:r>
              <a:rPr lang="fr-FR" b="1" dirty="0" err="1" smtClean="0"/>
              <a:t>monobare</a:t>
            </a:r>
            <a:r>
              <a:rPr lang="fr-FR" b="1" dirty="0" smtClean="0"/>
              <a:t> à l’aide du premier principe de la thermodynamique ?</a:t>
            </a:r>
            <a:endParaRPr lang="fr-FR" b="1" dirty="0"/>
          </a:p>
        </p:txBody>
      </p:sp>
      <p:pic>
        <p:nvPicPr>
          <p:cNvPr id="5" name="Image 4" descr="Capture d’écran 2022-04-26 à 15.47.07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750" y="419100"/>
            <a:ext cx="4723356" cy="3810000"/>
          </a:xfrm>
          <a:prstGeom prst="rect">
            <a:avLst/>
          </a:prstGeom>
        </p:spPr>
      </p:pic>
      <p:pic>
        <p:nvPicPr>
          <p:cNvPr id="6" name="Image 5" descr="11902505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61" r="17446"/>
          <a:stretch/>
        </p:blipFill>
        <p:spPr>
          <a:xfrm>
            <a:off x="4767041" y="0"/>
            <a:ext cx="4376959" cy="412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83366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-4762"/>
            <a:ext cx="8229600" cy="1143000"/>
          </a:xfrm>
        </p:spPr>
        <p:txBody>
          <a:bodyPr>
            <a:normAutofit/>
          </a:bodyPr>
          <a:lstStyle/>
          <a:p>
            <a:r>
              <a:rPr lang="fr-FR" sz="2800" dirty="0" smtClean="0"/>
              <a:t>L’énergie interne U</a:t>
            </a:r>
            <a:endParaRPr lang="fr-FR" sz="2800" dirty="0"/>
          </a:p>
        </p:txBody>
      </p:sp>
      <p:sp>
        <p:nvSpPr>
          <p:cNvPr id="4" name="ZoneTexte 3"/>
          <p:cNvSpPr txBox="1"/>
          <p:nvPr/>
        </p:nvSpPr>
        <p:spPr>
          <a:xfrm>
            <a:off x="358422" y="1409700"/>
            <a:ext cx="846102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On appelle </a:t>
            </a:r>
            <a:r>
              <a:rPr lang="fr-FR" b="1" dirty="0" smtClean="0"/>
              <a:t>énergie interne </a:t>
            </a:r>
            <a:r>
              <a:rPr lang="fr-FR" dirty="0" smtClean="0"/>
              <a:t>d’un système la somme de son énergie potentielle et de son énergie cinétique microscopique. Il s’agit de l’énergie du système thermodynamique en équilibre, macroscopiquement immobile.</a:t>
            </a:r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r>
              <a:rPr lang="fr-FR" b="1" dirty="0" smtClean="0"/>
              <a:t>Premier principe de la thermodynamique : </a:t>
            </a:r>
          </a:p>
          <a:p>
            <a:r>
              <a:rPr lang="fr-FR" dirty="0" smtClean="0"/>
              <a:t>Dans un référentiel où le système est macroscopiquement au repos, lors d’une transformation élémentaire au cours de laquelle sont échangés avec le milieu extérieur la quantité de chaleur </a:t>
            </a:r>
            <a:r>
              <a:rPr lang="fr-FR" dirty="0" err="1" smtClean="0"/>
              <a:t>δQ</a:t>
            </a:r>
            <a:r>
              <a:rPr lang="fr-FR" dirty="0" smtClean="0"/>
              <a:t> et le travail </a:t>
            </a:r>
            <a:r>
              <a:rPr lang="fr-FR" dirty="0" err="1" smtClean="0"/>
              <a:t>δW</a:t>
            </a:r>
            <a:r>
              <a:rPr lang="fr-FR" dirty="0" smtClean="0"/>
              <a:t>, la variation élémentaire d’énergie inter</a:t>
            </a:r>
            <a:r>
              <a:rPr lang="fr-FR" dirty="0" smtClean="0"/>
              <a:t>ne s’écrit : </a:t>
            </a:r>
          </a:p>
          <a:p>
            <a:endParaRPr lang="fr-FR" dirty="0"/>
          </a:p>
        </p:txBody>
      </p:sp>
      <p:pic>
        <p:nvPicPr>
          <p:cNvPr id="5" name="Image 4" descr="Capture d’écran 2022-04-26 à 16.03.0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256" y="2342444"/>
            <a:ext cx="3213102" cy="931334"/>
          </a:xfrm>
          <a:prstGeom prst="rect">
            <a:avLst/>
          </a:prstGeom>
        </p:spPr>
      </p:pic>
      <p:pic>
        <p:nvPicPr>
          <p:cNvPr id="6" name="Image 5" descr="Capture d’écran 2022-04-26 à 16.12.09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1144" y="4947796"/>
            <a:ext cx="2342659" cy="525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926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5596"/>
            <a:ext cx="8229600" cy="1143000"/>
          </a:xfrm>
        </p:spPr>
        <p:txBody>
          <a:bodyPr>
            <a:normAutofit/>
          </a:bodyPr>
          <a:lstStyle/>
          <a:p>
            <a:r>
              <a:rPr lang="fr-FR" sz="2800" dirty="0" smtClean="0"/>
              <a:t>Enthalpie standard de réaction</a:t>
            </a:r>
            <a:endParaRPr lang="fr-FR" sz="2800" dirty="0"/>
          </a:p>
        </p:txBody>
      </p:sp>
      <p:sp>
        <p:nvSpPr>
          <p:cNvPr id="4" name="ZoneTexte 3"/>
          <p:cNvSpPr txBox="1"/>
          <p:nvPr/>
        </p:nvSpPr>
        <p:spPr>
          <a:xfrm>
            <a:off x="572764" y="2187311"/>
            <a:ext cx="800197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On considère un système fermé composé d’un mélange de constituants physico-chimiques A</a:t>
            </a:r>
            <a:r>
              <a:rPr lang="fr-FR" baseline="-25000" dirty="0" smtClean="0"/>
              <a:t>i</a:t>
            </a:r>
            <a:r>
              <a:rPr lang="fr-FR" dirty="0" smtClean="0"/>
              <a:t>.  On note n</a:t>
            </a:r>
            <a:r>
              <a:rPr lang="fr-FR" baseline="-25000" dirty="0" smtClean="0"/>
              <a:t>i</a:t>
            </a:r>
            <a:r>
              <a:rPr lang="fr-FR" dirty="0" smtClean="0"/>
              <a:t> la quantité de matière du constituant physico-chimique A</a:t>
            </a:r>
            <a:r>
              <a:rPr lang="fr-FR" baseline="-25000" dirty="0" smtClean="0"/>
              <a:t>i</a:t>
            </a:r>
            <a:r>
              <a:rPr lang="fr-FR" dirty="0" smtClean="0"/>
              <a:t>. Le système évolue selon la réaction : 0 = </a:t>
            </a:r>
            <a:r>
              <a:rPr lang="fr-FR" dirty="0" err="1" smtClean="0"/>
              <a:t>Σ</a:t>
            </a:r>
            <a:r>
              <a:rPr lang="fr-FR" baseline="-25000" dirty="0" err="1" smtClean="0"/>
              <a:t>i</a:t>
            </a:r>
            <a:r>
              <a:rPr lang="fr-FR" dirty="0" smtClean="0"/>
              <a:t> </a:t>
            </a:r>
            <a:r>
              <a:rPr lang="fr-FR" dirty="0" err="1" smtClean="0"/>
              <a:t>ν</a:t>
            </a:r>
            <a:r>
              <a:rPr lang="fr-FR" baseline="-25000" dirty="0" err="1" smtClean="0"/>
              <a:t>i</a:t>
            </a:r>
            <a:r>
              <a:rPr lang="fr-FR" dirty="0" smtClean="0"/>
              <a:t> A</a:t>
            </a:r>
            <a:r>
              <a:rPr lang="fr-FR" baseline="-25000" dirty="0" smtClean="0"/>
              <a:t>i</a:t>
            </a:r>
            <a:r>
              <a:rPr lang="fr-FR" dirty="0" smtClean="0"/>
              <a:t>.</a:t>
            </a:r>
          </a:p>
          <a:p>
            <a:endParaRPr lang="fr-FR" dirty="0" smtClean="0"/>
          </a:p>
          <a:p>
            <a:r>
              <a:rPr lang="fr-FR" dirty="0" smtClean="0"/>
              <a:t>n</a:t>
            </a:r>
            <a:r>
              <a:rPr lang="fr-FR" baseline="-25000" dirty="0" smtClean="0"/>
              <a:t>i</a:t>
            </a:r>
            <a:r>
              <a:rPr lang="fr-FR" dirty="0" smtClean="0"/>
              <a:t>(</a:t>
            </a:r>
            <a:r>
              <a:rPr lang="fr-FR" dirty="0" err="1" smtClean="0"/>
              <a:t>t</a:t>
            </a:r>
            <a:r>
              <a:rPr lang="fr-FR" dirty="0" smtClean="0"/>
              <a:t>) = n</a:t>
            </a:r>
            <a:r>
              <a:rPr lang="fr-FR" baseline="-25000" dirty="0" smtClean="0"/>
              <a:t>i</a:t>
            </a:r>
            <a:r>
              <a:rPr lang="fr-FR" dirty="0" smtClean="0"/>
              <a:t>(0) + </a:t>
            </a:r>
            <a:r>
              <a:rPr lang="fr-FR" dirty="0" err="1" smtClean="0"/>
              <a:t>ν</a:t>
            </a:r>
            <a:r>
              <a:rPr lang="fr-FR" baseline="-25000" dirty="0" err="1" smtClean="0"/>
              <a:t>i</a:t>
            </a:r>
            <a:r>
              <a:rPr lang="fr-FR" dirty="0" smtClean="0"/>
              <a:t> </a:t>
            </a:r>
            <a:r>
              <a:rPr lang="fr-FR" dirty="0" err="1" smtClean="0"/>
              <a:t>ξ</a:t>
            </a:r>
            <a:r>
              <a:rPr lang="fr-FR" dirty="0" smtClean="0"/>
              <a:t>(</a:t>
            </a:r>
            <a:r>
              <a:rPr lang="fr-FR" dirty="0" err="1" smtClean="0"/>
              <a:t>t</a:t>
            </a:r>
            <a:r>
              <a:rPr lang="fr-FR" dirty="0" smtClean="0"/>
              <a:t>)</a:t>
            </a:r>
            <a:endParaRPr lang="fr-FR" dirty="0"/>
          </a:p>
          <a:p>
            <a:r>
              <a:rPr lang="fr-FR" dirty="0" smtClean="0"/>
              <a:t>					-&gt; H(</a:t>
            </a:r>
            <a:r>
              <a:rPr lang="fr-FR" dirty="0" err="1" smtClean="0"/>
              <a:t>T,P,</a:t>
            </a:r>
            <a:r>
              <a:rPr lang="fr-FR" dirty="0" err="1" smtClean="0"/>
              <a:t>ξ</a:t>
            </a:r>
            <a:r>
              <a:rPr lang="fr-FR" dirty="0" smtClean="0"/>
              <a:t>)</a:t>
            </a:r>
          </a:p>
          <a:p>
            <a:endParaRPr lang="fr-FR" dirty="0"/>
          </a:p>
          <a:p>
            <a:r>
              <a:rPr lang="fr-FR" dirty="0" smtClean="0"/>
              <a:t>Donc : </a:t>
            </a:r>
            <a:r>
              <a:rPr lang="fr-FR" dirty="0" smtClean="0"/>
              <a:t> H°(</a:t>
            </a:r>
            <a:r>
              <a:rPr lang="fr-FR" dirty="0" err="1" smtClean="0"/>
              <a:t>T,ξ</a:t>
            </a:r>
            <a:r>
              <a:rPr lang="fr-FR" dirty="0" smtClean="0"/>
              <a:t>) et H°(</a:t>
            </a:r>
            <a:r>
              <a:rPr lang="fr-FR" dirty="0" err="1" smtClean="0"/>
              <a:t>T</a:t>
            </a:r>
            <a:r>
              <a:rPr lang="fr-FR" smtClean="0"/>
              <a:t>, n</a:t>
            </a:r>
            <a:r>
              <a:rPr lang="fr-FR" baseline="-25000" smtClean="0"/>
              <a:t>i</a:t>
            </a:r>
            <a:r>
              <a:rPr lang="fr-FR" smtClean="0"/>
              <a:t>)</a:t>
            </a:r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04514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Bibliographie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Chimie industrielle : culture chimie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9343255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189</Words>
  <Application>Microsoft Macintosh PowerPoint</Application>
  <PresentationFormat>Présentation à l'écran (4:3)</PresentationFormat>
  <Paragraphs>23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Application du premier principe à la transformation chimique</vt:lpstr>
      <vt:lpstr>Prérequis</vt:lpstr>
      <vt:lpstr>Difficultés identifiées</vt:lpstr>
      <vt:lpstr>Présentation PowerPoint</vt:lpstr>
      <vt:lpstr>L’énergie interne U</vt:lpstr>
      <vt:lpstr>Enthalpie standard de réaction</vt:lpstr>
      <vt:lpstr>Bibliographie</vt:lpstr>
    </vt:vector>
  </TitlesOfParts>
  <Company>SB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Application du premier principe à la transformation chimique</dc:title>
  <dc:creator>BRAVO S</dc:creator>
  <cp:lastModifiedBy>BRAVO S</cp:lastModifiedBy>
  <cp:revision>14</cp:revision>
  <dcterms:created xsi:type="dcterms:W3CDTF">2022-04-26T13:18:10Z</dcterms:created>
  <dcterms:modified xsi:type="dcterms:W3CDTF">2022-04-26T15:21:31Z</dcterms:modified>
</cp:coreProperties>
</file>