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embeddedFontLs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9" roundtripDataSignature="AMtx7mg/ytPwx7GEfGbRRhmWExXIDs8c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364581-1D5C-4A47-9C4A-4DC205155938}">
  <a:tblStyle styleId="{25364581-1D5C-4A47-9C4A-4DC205155938}"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1792288" y="612775"/>
            <a:ext cx="5486400" cy="4114800"/>
          </a:xfrm>
          <a:prstGeom prst="rect">
            <a:avLst/>
          </a:prstGeom>
          <a:noFill/>
          <a:ln>
            <a:noFill/>
          </a:ln>
        </p:spPr>
      </p:sp>
      <p:sp>
        <p:nvSpPr>
          <p:cNvPr id="64" name="Google Shape;64;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Synthèses d’espèces organiques</a:t>
            </a:r>
            <a:endParaRPr/>
          </a:p>
        </p:txBody>
      </p:sp>
      <p:sp>
        <p:nvSpPr>
          <p:cNvPr id="85" name="Google Shape;85;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fr-FR"/>
              <a:t>Niveau : TSTL SPCL</a:t>
            </a:r>
            <a:endParaRPr/>
          </a:p>
          <a:p>
            <a:pPr indent="0" lvl="0" marL="0" rtl="0" algn="ctr">
              <a:spcBef>
                <a:spcPts val="640"/>
              </a:spcBef>
              <a:spcAft>
                <a:spcPts val="0"/>
              </a:spcAft>
              <a:buClr>
                <a:srgbClr val="888888"/>
              </a:buClr>
              <a:buSzPts val="3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2262654" y="709771"/>
            <a:ext cx="5581731" cy="107088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Traitement du brut réactionnel : synthèse de l’aspirine</a:t>
            </a:r>
            <a:endParaRPr sz="2800"/>
          </a:p>
        </p:txBody>
      </p:sp>
      <p:pic>
        <p:nvPicPr>
          <p:cNvPr descr="Capture d’écran 2022-05-06 à 20.44.24.png" id="160" name="Google Shape;160;p10"/>
          <p:cNvPicPr preferRelativeResize="0"/>
          <p:nvPr/>
        </p:nvPicPr>
        <p:blipFill rotWithShape="1">
          <a:blip r:embed="rId3">
            <a:alphaModFix/>
          </a:blip>
          <a:srcRect b="0" l="0" r="0" t="0"/>
          <a:stretch/>
        </p:blipFill>
        <p:spPr>
          <a:xfrm>
            <a:off x="3193839" y="3074833"/>
            <a:ext cx="3175000" cy="723900"/>
          </a:xfrm>
          <a:prstGeom prst="rect">
            <a:avLst/>
          </a:prstGeom>
          <a:noFill/>
          <a:ln>
            <a:noFill/>
          </a:ln>
        </p:spPr>
      </p:pic>
      <p:pic>
        <p:nvPicPr>
          <p:cNvPr descr="aspirine.png" id="161" name="Google Shape;161;p10"/>
          <p:cNvPicPr preferRelativeResize="0"/>
          <p:nvPr/>
        </p:nvPicPr>
        <p:blipFill rotWithShape="1">
          <a:blip r:embed="rId4">
            <a:alphaModFix/>
          </a:blip>
          <a:srcRect b="0" l="0" r="0" t="0"/>
          <a:stretch/>
        </p:blipFill>
        <p:spPr>
          <a:xfrm>
            <a:off x="201298" y="161877"/>
            <a:ext cx="1430091" cy="14300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457200" y="505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Filtration sous vide </a:t>
            </a:r>
            <a:endParaRPr/>
          </a:p>
        </p:txBody>
      </p:sp>
      <p:sp>
        <p:nvSpPr>
          <p:cNvPr id="167" name="Google Shape;167;p11"/>
          <p:cNvSpPr txBox="1"/>
          <p:nvPr/>
        </p:nvSpPr>
        <p:spPr>
          <a:xfrm>
            <a:off x="270343" y="1427453"/>
            <a:ext cx="23631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Helvetica Neue"/>
                <a:ea typeface="Helvetica Neue"/>
                <a:cs typeface="Helvetica Neue"/>
                <a:sym typeface="Helvetica Neue"/>
              </a:rPr>
              <a:t>Schéma : </a:t>
            </a:r>
            <a:endParaRPr b="1" sz="1800">
              <a:solidFill>
                <a:schemeClr val="dk1"/>
              </a:solidFill>
              <a:latin typeface="Helvetica Neue"/>
              <a:ea typeface="Helvetica Neue"/>
              <a:cs typeface="Helvetica Neue"/>
              <a:sym typeface="Helvetica Neue"/>
            </a:endParaRPr>
          </a:p>
        </p:txBody>
      </p:sp>
      <p:pic>
        <p:nvPicPr>
          <p:cNvPr id="168" name="Google Shape;168;p11"/>
          <p:cNvPicPr preferRelativeResize="0"/>
          <p:nvPr/>
        </p:nvPicPr>
        <p:blipFill rotWithShape="1">
          <a:blip r:embed="rId3">
            <a:alphaModFix/>
          </a:blip>
          <a:srcRect b="0" l="0" r="0" t="0"/>
          <a:stretch/>
        </p:blipFill>
        <p:spPr>
          <a:xfrm>
            <a:off x="163286" y="2461511"/>
            <a:ext cx="5617707" cy="2551512"/>
          </a:xfrm>
          <a:prstGeom prst="rect">
            <a:avLst/>
          </a:prstGeom>
          <a:noFill/>
          <a:ln>
            <a:noFill/>
          </a:ln>
        </p:spPr>
      </p:pic>
      <p:sp>
        <p:nvSpPr>
          <p:cNvPr id="169" name="Google Shape;169;p11"/>
          <p:cNvSpPr txBox="1"/>
          <p:nvPr/>
        </p:nvSpPr>
        <p:spPr>
          <a:xfrm>
            <a:off x="5839949" y="1426004"/>
            <a:ext cx="23631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Helvetica Neue"/>
                <a:ea typeface="Helvetica Neue"/>
                <a:cs typeface="Helvetica Neue"/>
                <a:sym typeface="Helvetica Neue"/>
              </a:rPr>
              <a:t>Protocole : </a:t>
            </a:r>
            <a:endParaRPr b="1" sz="1800">
              <a:solidFill>
                <a:schemeClr val="dk1"/>
              </a:solidFill>
              <a:latin typeface="Helvetica Neue"/>
              <a:ea typeface="Helvetica Neue"/>
              <a:cs typeface="Helvetica Neue"/>
              <a:sym typeface="Helvetica Neue"/>
            </a:endParaRPr>
          </a:p>
        </p:txBody>
      </p:sp>
      <p:sp>
        <p:nvSpPr>
          <p:cNvPr id="170" name="Google Shape;170;p11"/>
          <p:cNvSpPr txBox="1"/>
          <p:nvPr/>
        </p:nvSpPr>
        <p:spPr>
          <a:xfrm>
            <a:off x="4688285" y="1892124"/>
            <a:ext cx="445571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1 : </a:t>
            </a:r>
            <a:r>
              <a:rPr lang="fr-FR" sz="1200">
                <a:solidFill>
                  <a:schemeClr val="dk1"/>
                </a:solidFill>
                <a:latin typeface="Helvetica Neue"/>
                <a:ea typeface="Helvetica Neue"/>
                <a:cs typeface="Helvetica Neue"/>
                <a:sym typeface="Helvetica Neue"/>
              </a:rPr>
              <a:t>Attacher la fiole à vide à l’aide d’une pince trois doigts.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171" name="Google Shape;171;p11"/>
          <p:cNvSpPr/>
          <p:nvPr/>
        </p:nvSpPr>
        <p:spPr>
          <a:xfrm>
            <a:off x="4688284" y="2474088"/>
            <a:ext cx="4253655"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2 : </a:t>
            </a:r>
            <a:r>
              <a:rPr lang="fr-FR" sz="1200">
                <a:solidFill>
                  <a:schemeClr val="dk1"/>
                </a:solidFill>
                <a:latin typeface="Helvetica Neue"/>
                <a:ea typeface="Helvetica Neue"/>
                <a:cs typeface="Helvetica Neue"/>
                <a:sym typeface="Helvetica Neue"/>
              </a:rPr>
              <a:t>Adapter un cône de filtration et le filtre Büchner ou le filtre de verre fritté. </a:t>
            </a:r>
            <a:endParaRPr sz="1400">
              <a:solidFill>
                <a:schemeClr val="dk1"/>
              </a:solidFill>
              <a:latin typeface="Helvetica Neue"/>
              <a:ea typeface="Helvetica Neue"/>
              <a:cs typeface="Helvetica Neue"/>
              <a:sym typeface="Helvetica Neue"/>
            </a:endParaRPr>
          </a:p>
        </p:txBody>
      </p:sp>
      <p:sp>
        <p:nvSpPr>
          <p:cNvPr id="172" name="Google Shape;172;p11"/>
          <p:cNvSpPr/>
          <p:nvPr/>
        </p:nvSpPr>
        <p:spPr>
          <a:xfrm>
            <a:off x="5780993" y="3118149"/>
            <a:ext cx="3217449" cy="10464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3 : </a:t>
            </a:r>
            <a:r>
              <a:rPr lang="fr-FR" sz="1200">
                <a:solidFill>
                  <a:schemeClr val="dk1"/>
                </a:solidFill>
                <a:latin typeface="Helvetica Neue"/>
                <a:ea typeface="Helvetica Neue"/>
                <a:cs typeface="Helvetica Neue"/>
                <a:sym typeface="Helvetica Neue"/>
              </a:rPr>
              <a:t>Dans le cas de l’utilisation d’un Büchner, placer un rond en papier filtre adapté à la taille du fond du filtre. Le mouiller légèrement avec le solvant du mélange pour qu’il adhère bien au fond. </a:t>
            </a:r>
            <a:endParaRPr sz="1400">
              <a:solidFill>
                <a:schemeClr val="dk1"/>
              </a:solidFill>
              <a:latin typeface="Helvetica Neue"/>
              <a:ea typeface="Helvetica Neue"/>
              <a:cs typeface="Helvetica Neue"/>
              <a:sym typeface="Helvetica Neue"/>
            </a:endParaRPr>
          </a:p>
        </p:txBody>
      </p:sp>
      <p:sp>
        <p:nvSpPr>
          <p:cNvPr id="173" name="Google Shape;173;p11"/>
          <p:cNvSpPr/>
          <p:nvPr/>
        </p:nvSpPr>
        <p:spPr>
          <a:xfrm>
            <a:off x="5780993" y="4237147"/>
            <a:ext cx="330405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4 : </a:t>
            </a:r>
            <a:r>
              <a:rPr lang="fr-FR" sz="1200">
                <a:solidFill>
                  <a:schemeClr val="dk1"/>
                </a:solidFill>
                <a:latin typeface="Helvetica Neue"/>
                <a:ea typeface="Helvetica Neue"/>
                <a:cs typeface="Helvetica Neue"/>
                <a:sym typeface="Helvetica Neue"/>
              </a:rPr>
              <a:t>Relier le système de vide et le mettre en route. </a:t>
            </a:r>
            <a:endParaRPr sz="1200">
              <a:solidFill>
                <a:schemeClr val="dk1"/>
              </a:solidFill>
              <a:latin typeface="Helvetica Neue"/>
              <a:ea typeface="Helvetica Neue"/>
              <a:cs typeface="Helvetica Neue"/>
              <a:sym typeface="Helvetica Neue"/>
            </a:endParaRPr>
          </a:p>
        </p:txBody>
      </p:sp>
      <p:sp>
        <p:nvSpPr>
          <p:cNvPr id="174" name="Google Shape;174;p11"/>
          <p:cNvSpPr/>
          <p:nvPr/>
        </p:nvSpPr>
        <p:spPr>
          <a:xfrm>
            <a:off x="4688286" y="4794994"/>
            <a:ext cx="4561556"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5 : </a:t>
            </a:r>
            <a:r>
              <a:rPr lang="fr-FR" sz="1200">
                <a:solidFill>
                  <a:schemeClr val="dk1"/>
                </a:solidFill>
                <a:latin typeface="Helvetica Neue"/>
                <a:ea typeface="Helvetica Neue"/>
                <a:cs typeface="Helvetica Neue"/>
                <a:sym typeface="Helvetica Neue"/>
              </a:rPr>
              <a:t>Verser le mélange et attendre la fin de la séparation des phases. </a:t>
            </a:r>
            <a:endParaRPr sz="1400">
              <a:solidFill>
                <a:schemeClr val="dk1"/>
              </a:solidFill>
              <a:latin typeface="Helvetica Neue"/>
              <a:ea typeface="Helvetica Neue"/>
              <a:cs typeface="Helvetica Neue"/>
              <a:sym typeface="Helvetica Neue"/>
            </a:endParaRPr>
          </a:p>
        </p:txBody>
      </p:sp>
      <p:sp>
        <p:nvSpPr>
          <p:cNvPr id="175" name="Google Shape;175;p11"/>
          <p:cNvSpPr/>
          <p:nvPr/>
        </p:nvSpPr>
        <p:spPr>
          <a:xfrm>
            <a:off x="270343" y="5332556"/>
            <a:ext cx="8671596"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6 : </a:t>
            </a:r>
            <a:r>
              <a:rPr b="1" lang="fr-FR" sz="1200">
                <a:solidFill>
                  <a:srgbClr val="FF0000"/>
                </a:solidFill>
                <a:latin typeface="Helvetica Neue"/>
                <a:ea typeface="Helvetica Neue"/>
                <a:cs typeface="Helvetica Neue"/>
                <a:sym typeface="Helvetica Neue"/>
              </a:rPr>
              <a:t>Couper le vide</a:t>
            </a:r>
            <a:r>
              <a:rPr b="1" lang="fr-FR" sz="12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rincer le récipient qui contenait le mélange avec le solvant de rinçage puis le verser dans le filtre. </a:t>
            </a:r>
            <a:endParaRPr sz="1200">
              <a:solidFill>
                <a:schemeClr val="dk1"/>
              </a:solidFill>
              <a:latin typeface="Helvetica Neue"/>
              <a:ea typeface="Helvetica Neue"/>
              <a:cs typeface="Helvetica Neue"/>
              <a:sym typeface="Helvetica Neue"/>
            </a:endParaRPr>
          </a:p>
        </p:txBody>
      </p:sp>
      <p:sp>
        <p:nvSpPr>
          <p:cNvPr id="176" name="Google Shape;176;p11"/>
          <p:cNvSpPr/>
          <p:nvPr/>
        </p:nvSpPr>
        <p:spPr>
          <a:xfrm>
            <a:off x="270343" y="5671855"/>
            <a:ext cx="516359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7 : </a:t>
            </a:r>
            <a:r>
              <a:rPr lang="fr-FR" sz="1200">
                <a:solidFill>
                  <a:schemeClr val="dk1"/>
                </a:solidFill>
                <a:latin typeface="Helvetica Neue"/>
                <a:ea typeface="Helvetica Neue"/>
                <a:cs typeface="Helvetica Neue"/>
                <a:sym typeface="Helvetica Neue"/>
              </a:rPr>
              <a:t>Triturer le solide avec une spatule dans le solvant de rinçage. </a:t>
            </a:r>
            <a:endParaRPr sz="1800">
              <a:solidFill>
                <a:schemeClr val="dk1"/>
              </a:solidFill>
              <a:latin typeface="Helvetica Neue"/>
              <a:ea typeface="Helvetica Neue"/>
              <a:cs typeface="Helvetica Neue"/>
              <a:sym typeface="Helvetica Neue"/>
            </a:endParaRPr>
          </a:p>
        </p:txBody>
      </p:sp>
      <p:sp>
        <p:nvSpPr>
          <p:cNvPr id="177" name="Google Shape;177;p11"/>
          <p:cNvSpPr/>
          <p:nvPr/>
        </p:nvSpPr>
        <p:spPr>
          <a:xfrm>
            <a:off x="270343" y="6010855"/>
            <a:ext cx="427072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8 : </a:t>
            </a:r>
            <a:r>
              <a:rPr lang="fr-FR" sz="1200">
                <a:solidFill>
                  <a:schemeClr val="dk1"/>
                </a:solidFill>
                <a:latin typeface="Helvetica Neue"/>
                <a:ea typeface="Helvetica Neue"/>
                <a:cs typeface="Helvetica Neue"/>
                <a:sym typeface="Helvetica Neue"/>
              </a:rPr>
              <a:t>Remettre le vide en route et séparer les phases. </a:t>
            </a:r>
            <a:endParaRPr sz="1400">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Mesure d’une température de fusion à l’aide d’un banc Kofler</a:t>
            </a:r>
            <a:endParaRPr sz="2800"/>
          </a:p>
        </p:txBody>
      </p:sp>
      <p:sp>
        <p:nvSpPr>
          <p:cNvPr id="183" name="Google Shape;183;p12"/>
          <p:cNvSpPr txBox="1"/>
          <p:nvPr/>
        </p:nvSpPr>
        <p:spPr>
          <a:xfrm>
            <a:off x="457200" y="1352740"/>
            <a:ext cx="23631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Helvetica Neue"/>
                <a:ea typeface="Helvetica Neue"/>
                <a:cs typeface="Helvetica Neue"/>
                <a:sym typeface="Helvetica Neue"/>
              </a:rPr>
              <a:t>Dispositif : </a:t>
            </a:r>
            <a:endParaRPr b="1" sz="1800">
              <a:solidFill>
                <a:schemeClr val="dk1"/>
              </a:solidFill>
              <a:latin typeface="Helvetica Neue"/>
              <a:ea typeface="Helvetica Neue"/>
              <a:cs typeface="Helvetica Neue"/>
              <a:sym typeface="Helvetica Neue"/>
            </a:endParaRPr>
          </a:p>
        </p:txBody>
      </p:sp>
      <p:pic>
        <p:nvPicPr>
          <p:cNvPr id="184" name="Google Shape;184;p12"/>
          <p:cNvPicPr preferRelativeResize="0"/>
          <p:nvPr/>
        </p:nvPicPr>
        <p:blipFill rotWithShape="1">
          <a:blip r:embed="rId3">
            <a:alphaModFix/>
          </a:blip>
          <a:srcRect b="0" l="0" r="0" t="0"/>
          <a:stretch/>
        </p:blipFill>
        <p:spPr>
          <a:xfrm>
            <a:off x="0" y="2953034"/>
            <a:ext cx="5449121" cy="1868832"/>
          </a:xfrm>
          <a:prstGeom prst="rect">
            <a:avLst/>
          </a:prstGeom>
          <a:noFill/>
          <a:ln>
            <a:noFill/>
          </a:ln>
        </p:spPr>
      </p:pic>
      <p:sp>
        <p:nvSpPr>
          <p:cNvPr id="185" name="Google Shape;185;p12"/>
          <p:cNvSpPr txBox="1"/>
          <p:nvPr/>
        </p:nvSpPr>
        <p:spPr>
          <a:xfrm>
            <a:off x="117166" y="5154317"/>
            <a:ext cx="5080431"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rgbClr val="FF0000"/>
                </a:solidFill>
                <a:latin typeface="Helvetica Neue"/>
                <a:ea typeface="Helvetica Neue"/>
                <a:cs typeface="Helvetica Neue"/>
                <a:sym typeface="Helvetica Neue"/>
              </a:rPr>
              <a:t>ATTENTION : </a:t>
            </a:r>
            <a:r>
              <a:rPr b="1" lang="fr-FR" sz="1800">
                <a:solidFill>
                  <a:srgbClr val="FF0000"/>
                </a:solidFill>
                <a:latin typeface="Helvetica Neue"/>
                <a:ea typeface="Helvetica Neue"/>
                <a:cs typeface="Helvetica Neue"/>
                <a:sym typeface="Helvetica Neue"/>
              </a:rPr>
              <a:t>NE PAS UTILISER DE GANTS, MANIPULER LE BANC A L’ECART DE TOUT PRODUIT INFLAMMABLE</a:t>
            </a:r>
            <a:endParaRPr/>
          </a:p>
          <a:p>
            <a:pPr indent="0" lvl="0" marL="0" marR="0" rtl="0" algn="l">
              <a:spcBef>
                <a:spcPts val="0"/>
              </a:spcBef>
              <a:spcAft>
                <a:spcPts val="0"/>
              </a:spcAft>
              <a:buNone/>
            </a:pPr>
            <a:r>
              <a:t/>
            </a:r>
            <a:endParaRPr b="1" sz="1800">
              <a:solidFill>
                <a:srgbClr val="FF0000"/>
              </a:solidFill>
              <a:latin typeface="Helvetica Neue"/>
              <a:ea typeface="Helvetica Neue"/>
              <a:cs typeface="Helvetica Neue"/>
              <a:sym typeface="Helvetica Neue"/>
            </a:endParaRPr>
          </a:p>
        </p:txBody>
      </p:sp>
      <p:sp>
        <p:nvSpPr>
          <p:cNvPr id="186" name="Google Shape;186;p12"/>
          <p:cNvSpPr txBox="1"/>
          <p:nvPr/>
        </p:nvSpPr>
        <p:spPr>
          <a:xfrm>
            <a:off x="5839949" y="1323756"/>
            <a:ext cx="23631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Helvetica Neue"/>
                <a:ea typeface="Helvetica Neue"/>
                <a:cs typeface="Helvetica Neue"/>
                <a:sym typeface="Helvetica Neue"/>
              </a:rPr>
              <a:t>Protocole : </a:t>
            </a:r>
            <a:endParaRPr b="1" sz="1800">
              <a:solidFill>
                <a:schemeClr val="dk1"/>
              </a:solidFill>
              <a:latin typeface="Helvetica Neue"/>
              <a:ea typeface="Helvetica Neue"/>
              <a:cs typeface="Helvetica Neue"/>
              <a:sym typeface="Helvetica Neue"/>
            </a:endParaRPr>
          </a:p>
        </p:txBody>
      </p:sp>
      <p:sp>
        <p:nvSpPr>
          <p:cNvPr id="187" name="Google Shape;187;p12"/>
          <p:cNvSpPr/>
          <p:nvPr/>
        </p:nvSpPr>
        <p:spPr>
          <a:xfrm>
            <a:off x="4590301" y="2217787"/>
            <a:ext cx="4553699"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1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Placer une pointe de spatule du produit dont on veut mesurer le point de fusion sur le banc. Si la poudre n’est pas assez fine, utiliser la spatule pour la concasser finement.</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188" name="Google Shape;188;p12"/>
          <p:cNvSpPr/>
          <p:nvPr/>
        </p:nvSpPr>
        <p:spPr>
          <a:xfrm>
            <a:off x="4136628" y="1736693"/>
            <a:ext cx="500737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0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Etalonner le banc Kofler à l’aide d’un solide étalon dont la température de fusion est proche de celle du produit qu’on veut étudier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189" name="Google Shape;189;p12"/>
          <p:cNvSpPr/>
          <p:nvPr/>
        </p:nvSpPr>
        <p:spPr>
          <a:xfrm>
            <a:off x="4590300" y="2896627"/>
            <a:ext cx="4553699"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2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Prendre l’ensemble de l’échantillon et faire une ligne en diagonale afin que le début et la fin de la ligne ne soit pas à la même température. </a:t>
            </a:r>
            <a:endParaRPr sz="1400">
              <a:solidFill>
                <a:schemeClr val="dk1"/>
              </a:solidFill>
              <a:latin typeface="Helvetica Neue"/>
              <a:ea typeface="Helvetica Neue"/>
              <a:cs typeface="Helvetica Neue"/>
              <a:sym typeface="Helvetica Neue"/>
            </a:endParaRPr>
          </a:p>
        </p:txBody>
      </p:sp>
      <p:sp>
        <p:nvSpPr>
          <p:cNvPr id="190" name="Google Shape;190;p12"/>
          <p:cNvSpPr/>
          <p:nvPr/>
        </p:nvSpPr>
        <p:spPr>
          <a:xfrm>
            <a:off x="5054698" y="3594205"/>
            <a:ext cx="4089301"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3 : </a:t>
            </a:r>
            <a:r>
              <a:rPr lang="fr-FR" sz="1200">
                <a:solidFill>
                  <a:schemeClr val="dk1"/>
                </a:solidFill>
                <a:latin typeface="Helvetica Neue"/>
                <a:ea typeface="Helvetica Neue"/>
                <a:cs typeface="Helvetica Neue"/>
                <a:sym typeface="Helvetica Neue"/>
              </a:rPr>
              <a:t>Faire avancer doucement la ligne avec une spatule plate jusqu’à la zone repérée précédemment. S’arrêter lorsque le début de la ligne est fondu alors que la fin ne l’est pas. </a:t>
            </a:r>
            <a:endParaRPr sz="1400">
              <a:solidFill>
                <a:schemeClr val="dk1"/>
              </a:solidFill>
              <a:latin typeface="Helvetica Neue"/>
              <a:ea typeface="Helvetica Neue"/>
              <a:cs typeface="Helvetica Neue"/>
              <a:sym typeface="Helvetica Neue"/>
            </a:endParaRPr>
          </a:p>
        </p:txBody>
      </p:sp>
      <p:sp>
        <p:nvSpPr>
          <p:cNvPr id="191" name="Google Shape;191;p12"/>
          <p:cNvSpPr/>
          <p:nvPr/>
        </p:nvSpPr>
        <p:spPr>
          <a:xfrm>
            <a:off x="5064319" y="4430559"/>
            <a:ext cx="407968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4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Utiliser le curseur réglé précédemment pour lire la température de fusion mesurée.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sp>
        <p:nvSpPr>
          <p:cNvPr id="192" name="Google Shape;192;p12"/>
          <p:cNvSpPr/>
          <p:nvPr/>
        </p:nvSpPr>
        <p:spPr>
          <a:xfrm>
            <a:off x="5065762" y="4921000"/>
            <a:ext cx="4078237"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5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Une fois que la mesure est terminée, nettoyer le banc en poussant le reste du solide avec un morceau de coton sec soit perpendiculairement au banc soit vers la zone froide </a:t>
            </a:r>
            <a:endParaRPr/>
          </a:p>
          <a:p>
            <a:pPr indent="0" lvl="0" marL="0" marR="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6 </a:t>
            </a:r>
            <a:r>
              <a:rPr lang="fr-FR" sz="1200">
                <a:solidFill>
                  <a:schemeClr val="dk1"/>
                </a:solidFill>
                <a:latin typeface="Helvetica Neue"/>
                <a:ea typeface="Helvetica Neue"/>
                <a:cs typeface="Helvetica Neue"/>
                <a:sym typeface="Helvetica Neue"/>
              </a:rPr>
              <a:t>: Une fois que toutes les mesures ont été effectuées, nettoyer le banc avec un coton imbibé d’éthanol. </a:t>
            </a:r>
            <a:r>
              <a:rPr b="1" lang="fr-FR" sz="1200">
                <a:solidFill>
                  <a:srgbClr val="FF0000"/>
                </a:solidFill>
                <a:latin typeface="Helvetica Neue"/>
                <a:ea typeface="Helvetica Neue"/>
                <a:cs typeface="Helvetica Neue"/>
                <a:sym typeface="Helvetica Neue"/>
              </a:rPr>
              <a:t>Ne JAMAIS mettre directement l’éthanol à la pissette sur le banc, il pourrait s’enflammer ! </a:t>
            </a:r>
            <a:endParaRPr sz="12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type="title"/>
          </p:nvPr>
        </p:nvSpPr>
        <p:spPr>
          <a:xfrm>
            <a:off x="457200" y="13146"/>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Lecture sur un banc Kofler </a:t>
            </a:r>
            <a:endParaRPr sz="2800"/>
          </a:p>
        </p:txBody>
      </p:sp>
      <p:pic>
        <p:nvPicPr>
          <p:cNvPr descr="WhatsApp Image 2022-05-07 at 10.24.49.jpeg" id="198" name="Google Shape;198;p13"/>
          <p:cNvPicPr preferRelativeResize="0"/>
          <p:nvPr/>
        </p:nvPicPr>
        <p:blipFill rotWithShape="1">
          <a:blip r:embed="rId3">
            <a:alphaModFix/>
          </a:blip>
          <a:srcRect b="0" l="0" r="0" t="0"/>
          <a:stretch/>
        </p:blipFill>
        <p:spPr>
          <a:xfrm rot="-5400000">
            <a:off x="2713348" y="-1"/>
            <a:ext cx="4185791"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4"/>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Chromatographie sur couche mince : phase stationnaire </a:t>
            </a:r>
            <a:endParaRPr sz="2800"/>
          </a:p>
        </p:txBody>
      </p:sp>
      <p:sp>
        <p:nvSpPr>
          <p:cNvPr id="204" name="Google Shape;204;p14"/>
          <p:cNvSpPr txBox="1"/>
          <p:nvPr/>
        </p:nvSpPr>
        <p:spPr>
          <a:xfrm>
            <a:off x="261478" y="1382186"/>
            <a:ext cx="86412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La phase stationnaire est le plus souvent constituée de silice SiO2, déposée sur un support rigide en verre, en aluminium ou en plastique. Chaque grain de silice présente en surface des groupements silanols Si-OH : il s’agit d’un matériau polaire et protique (capable de faire des liaisons hydrogène). </a:t>
            </a:r>
            <a:endParaRPr sz="1800">
              <a:solidFill>
                <a:schemeClr val="dk1"/>
              </a:solidFill>
              <a:latin typeface="Calibri"/>
              <a:ea typeface="Calibri"/>
              <a:cs typeface="Calibri"/>
              <a:sym typeface="Calibri"/>
            </a:endParaRPr>
          </a:p>
        </p:txBody>
      </p:sp>
      <p:pic>
        <p:nvPicPr>
          <p:cNvPr descr="WhatsApp Image 2022-05-07 at 10.39.56.jpeg" id="205" name="Google Shape;205;p14"/>
          <p:cNvPicPr preferRelativeResize="0"/>
          <p:nvPr/>
        </p:nvPicPr>
        <p:blipFill rotWithShape="1">
          <a:blip r:embed="rId3">
            <a:alphaModFix/>
          </a:blip>
          <a:srcRect b="0" l="0" r="0" t="0"/>
          <a:stretch/>
        </p:blipFill>
        <p:spPr>
          <a:xfrm rot="-5400000">
            <a:off x="3019648" y="498778"/>
            <a:ext cx="3102713" cy="823159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5"/>
          <p:cNvSpPr txBox="1"/>
          <p:nvPr>
            <p:ph type="title"/>
          </p:nvPr>
        </p:nvSpPr>
        <p:spPr>
          <a:xfrm>
            <a:off x="457200" y="3804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Migration des composés</a:t>
            </a:r>
            <a:endParaRPr sz="2800"/>
          </a:p>
        </p:txBody>
      </p:sp>
      <p:graphicFrame>
        <p:nvGraphicFramePr>
          <p:cNvPr id="211" name="Google Shape;211;p15"/>
          <p:cNvGraphicFramePr/>
          <p:nvPr/>
        </p:nvGraphicFramePr>
        <p:xfrm>
          <a:off x="457200" y="1181048"/>
          <a:ext cx="3000000" cy="3000000"/>
        </p:xfrm>
        <a:graphic>
          <a:graphicData uri="http://schemas.openxmlformats.org/drawingml/2006/table">
            <a:tbl>
              <a:tblPr bandRow="1" firstRow="1">
                <a:noFill/>
                <a:tableStyleId>{25364581-1D5C-4A47-9C4A-4DC205155938}</a:tableStyleId>
              </a:tblPr>
              <a:tblGrid>
                <a:gridCol w="2802725"/>
                <a:gridCol w="2802725"/>
                <a:gridCol w="2802725"/>
              </a:tblGrid>
              <a:tr h="370850">
                <a:tc>
                  <a:txBody>
                    <a:bodyPr/>
                    <a:lstStyle/>
                    <a:p>
                      <a:pPr indent="0" lvl="0" marL="0" marR="0" rtl="0" algn="l">
                        <a:spcBef>
                          <a:spcPts val="0"/>
                        </a:spcBef>
                        <a:spcAft>
                          <a:spcPts val="0"/>
                        </a:spcAft>
                        <a:buNone/>
                      </a:pPr>
                      <a:r>
                        <a:rPr lang="fr-FR" sz="1800" u="none" cap="none" strike="noStrike"/>
                        <a:t>Composé</a:t>
                      </a:r>
                      <a:endParaRPr sz="1800"/>
                    </a:p>
                  </a:txBody>
                  <a:tcPr marT="45725" marB="45725" marR="91450" marL="91450"/>
                </a:tc>
                <a:tc>
                  <a:txBody>
                    <a:bodyPr/>
                    <a:lstStyle/>
                    <a:p>
                      <a:pPr indent="0" lvl="0" marL="0" marR="0" rtl="0" algn="l">
                        <a:spcBef>
                          <a:spcPts val="0"/>
                        </a:spcBef>
                        <a:spcAft>
                          <a:spcPts val="0"/>
                        </a:spcAft>
                        <a:buNone/>
                      </a:pPr>
                      <a:r>
                        <a:rPr lang="fr-FR" sz="1800"/>
                        <a:t>Eluant</a:t>
                      </a:r>
                      <a:endParaRPr sz="1800"/>
                    </a:p>
                  </a:txBody>
                  <a:tcPr marT="45725" marB="45725" marR="91450" marL="91450"/>
                </a:tc>
                <a:tc>
                  <a:txBody>
                    <a:bodyPr/>
                    <a:lstStyle/>
                    <a:p>
                      <a:pPr indent="0" lvl="0" marL="0" marR="0" rtl="0" algn="l">
                        <a:spcBef>
                          <a:spcPts val="0"/>
                        </a:spcBef>
                        <a:spcAft>
                          <a:spcPts val="0"/>
                        </a:spcAft>
                        <a:buNone/>
                      </a:pPr>
                      <a:r>
                        <a:rPr lang="fr-FR" sz="1800"/>
                        <a:t>Le composé….</a:t>
                      </a:r>
                      <a:endParaRPr sz="1800"/>
                    </a:p>
                  </a:txBody>
                  <a:tcPr marT="45725" marB="45725" marR="91450" marL="91450"/>
                </a:tc>
              </a:tr>
              <a:tr h="370850">
                <a:tc>
                  <a:txBody>
                    <a:bodyPr/>
                    <a:lstStyle/>
                    <a:p>
                      <a:pPr indent="0" lvl="0" marL="0" marR="0" rtl="0" algn="l">
                        <a:spcBef>
                          <a:spcPts val="0"/>
                        </a:spcBef>
                        <a:spcAft>
                          <a:spcPts val="0"/>
                        </a:spcAft>
                        <a:buNone/>
                      </a:pPr>
                      <a:r>
                        <a:rPr lang="fr-FR" sz="1800"/>
                        <a:t>polaire</a:t>
                      </a:r>
                      <a:endParaRPr sz="1800"/>
                    </a:p>
                  </a:txBody>
                  <a:tcPr marT="45725" marB="45725" marR="91450" marL="91450"/>
                </a:tc>
                <a:tc>
                  <a:txBody>
                    <a:bodyPr/>
                    <a:lstStyle/>
                    <a:p>
                      <a:pPr indent="0" lvl="0" marL="0" marR="0" rtl="0" algn="l">
                        <a:spcBef>
                          <a:spcPts val="0"/>
                        </a:spcBef>
                        <a:spcAft>
                          <a:spcPts val="0"/>
                        </a:spcAft>
                        <a:buNone/>
                      </a:pPr>
                      <a:r>
                        <a:rPr lang="fr-FR" sz="1800"/>
                        <a:t>Polaire </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t/>
                      </a:r>
                      <a:endParaRPr sz="1800"/>
                    </a:p>
                    <a:p>
                      <a:pPr indent="0" lvl="0" marL="0" marR="0" rtl="0" algn="l">
                        <a:spcBef>
                          <a:spcPts val="0"/>
                        </a:spcBef>
                        <a:spcAft>
                          <a:spcPts val="0"/>
                        </a:spcAft>
                        <a:buNone/>
                      </a:pPr>
                      <a:r>
                        <a:rPr lang="fr-FR" sz="1800"/>
                        <a:t>Apolaire</a:t>
                      </a:r>
                      <a:endParaRPr/>
                    </a:p>
                  </a:txBody>
                  <a:tcPr marT="45725" marB="45725" marR="91450" marL="91450"/>
                </a:tc>
                <a:tc>
                  <a:txBody>
                    <a:bodyPr/>
                    <a:lstStyle/>
                    <a:p>
                      <a:pPr indent="0" lvl="0" marL="0" marR="0" rtl="0" algn="l">
                        <a:spcBef>
                          <a:spcPts val="0"/>
                        </a:spcBef>
                        <a:spcAft>
                          <a:spcPts val="0"/>
                        </a:spcAft>
                        <a:buNone/>
                      </a:pPr>
                      <a:r>
                        <a:rPr lang="fr-FR" sz="1800"/>
                        <a:t>… migre car</a:t>
                      </a:r>
                      <a:r>
                        <a:rPr lang="fr-FR" sz="1800"/>
                        <a:t> il est solubilisé dans l’éluant et poussé par l’éluant </a:t>
                      </a:r>
                      <a:endParaRPr/>
                    </a:p>
                    <a:p>
                      <a:pPr indent="0" lvl="0" marL="0" marR="0" rtl="0" algn="l">
                        <a:spcBef>
                          <a:spcPts val="0"/>
                        </a:spcBef>
                        <a:spcAft>
                          <a:spcPts val="0"/>
                        </a:spcAft>
                        <a:buNone/>
                      </a:pPr>
                      <a:r>
                        <a:rPr lang="fr-FR" sz="1800"/>
                        <a:t>… ne migre pas car</a:t>
                      </a:r>
                      <a:r>
                        <a:rPr lang="fr-FR" sz="1800"/>
                        <a:t> s’adsorbe sur la phase stationnaire</a:t>
                      </a:r>
                      <a:endParaRPr sz="1800"/>
                    </a:p>
                  </a:txBody>
                  <a:tcPr marT="45725" marB="45725" marR="91450" marL="91450"/>
                </a:tc>
              </a:tr>
              <a:tr h="370850">
                <a:tc>
                  <a:txBody>
                    <a:bodyPr/>
                    <a:lstStyle/>
                    <a:p>
                      <a:pPr indent="0" lvl="0" marL="0" marR="0" rtl="0" algn="l">
                        <a:spcBef>
                          <a:spcPts val="0"/>
                        </a:spcBef>
                        <a:spcAft>
                          <a:spcPts val="0"/>
                        </a:spcAft>
                        <a:buNone/>
                      </a:pPr>
                      <a:r>
                        <a:rPr lang="fr-FR" sz="1800"/>
                        <a:t>Apolaire </a:t>
                      </a:r>
                      <a:endParaRPr sz="1800"/>
                    </a:p>
                  </a:txBody>
                  <a:tcPr marT="45725" marB="45725" marR="91450" marL="91450"/>
                </a:tc>
                <a:tc>
                  <a:txBody>
                    <a:bodyPr/>
                    <a:lstStyle/>
                    <a:p>
                      <a:pPr indent="0" lvl="0" marL="0" marR="0" rtl="0" algn="l">
                        <a:spcBef>
                          <a:spcPts val="0"/>
                        </a:spcBef>
                        <a:spcAft>
                          <a:spcPts val="0"/>
                        </a:spcAft>
                        <a:buNone/>
                      </a:pPr>
                      <a:r>
                        <a:rPr lang="fr-FR" sz="1800"/>
                        <a:t>Polaire</a:t>
                      </a:r>
                      <a:endParaRPr/>
                    </a:p>
                    <a:p>
                      <a:pPr indent="0" lvl="0" marL="0" marR="0" rtl="0" algn="l">
                        <a:spcBef>
                          <a:spcPts val="0"/>
                        </a:spcBef>
                        <a:spcAft>
                          <a:spcPts val="0"/>
                        </a:spcAft>
                        <a:buNone/>
                      </a:pPr>
                      <a:r>
                        <a:t/>
                      </a:r>
                      <a:endParaRPr sz="1800"/>
                    </a:p>
                    <a:p>
                      <a:pPr indent="0" lvl="0" marL="0" marR="0" rtl="0" algn="l">
                        <a:spcBef>
                          <a:spcPts val="0"/>
                        </a:spcBef>
                        <a:spcAft>
                          <a:spcPts val="0"/>
                        </a:spcAft>
                        <a:buNone/>
                      </a:pPr>
                      <a:r>
                        <a:rPr lang="fr-FR" sz="1800"/>
                        <a:t>Apolaire </a:t>
                      </a:r>
                      <a:endParaRPr sz="1800"/>
                    </a:p>
                  </a:txBody>
                  <a:tcPr marT="45725" marB="45725" marR="91450" marL="91450"/>
                </a:tc>
                <a:tc>
                  <a:txBody>
                    <a:bodyPr/>
                    <a:lstStyle/>
                    <a:p>
                      <a:pPr indent="0" lvl="0" marL="0" marR="0" rtl="0" algn="l">
                        <a:spcBef>
                          <a:spcPts val="0"/>
                        </a:spcBef>
                        <a:spcAft>
                          <a:spcPts val="0"/>
                        </a:spcAft>
                        <a:buNone/>
                      </a:pPr>
                      <a:r>
                        <a:rPr lang="fr-FR" sz="1800"/>
                        <a:t>… migre car il</a:t>
                      </a:r>
                      <a:r>
                        <a:rPr lang="fr-FR" sz="1800"/>
                        <a:t> est poussé par l’éluant</a:t>
                      </a:r>
                      <a:endParaRPr/>
                    </a:p>
                    <a:p>
                      <a:pPr indent="0" lvl="0" marL="0" marR="0" rtl="0" algn="l">
                        <a:spcBef>
                          <a:spcPts val="0"/>
                        </a:spcBef>
                        <a:spcAft>
                          <a:spcPts val="0"/>
                        </a:spcAft>
                        <a:buNone/>
                      </a:pPr>
                      <a:r>
                        <a:rPr lang="fr-FR" sz="1800"/>
                        <a:t>… migre car il est solubilisé dans l’éluant </a:t>
                      </a:r>
                      <a:endParaRPr sz="1800"/>
                    </a:p>
                  </a:txBody>
                  <a:tcPr marT="45725" marB="45725" marR="91450" marL="91450"/>
                </a:tc>
              </a:tr>
            </a:tbl>
          </a:graphicData>
        </a:graphic>
      </p:graphicFrame>
      <p:pic>
        <p:nvPicPr>
          <p:cNvPr descr="aspirine.png" id="212" name="Google Shape;212;p15"/>
          <p:cNvPicPr preferRelativeResize="0"/>
          <p:nvPr/>
        </p:nvPicPr>
        <p:blipFill rotWithShape="1">
          <a:blip r:embed="rId3">
            <a:alphaModFix/>
          </a:blip>
          <a:srcRect b="0" l="0" r="0" t="0"/>
          <a:stretch/>
        </p:blipFill>
        <p:spPr>
          <a:xfrm>
            <a:off x="457200" y="4831418"/>
            <a:ext cx="1430091" cy="1430091"/>
          </a:xfrm>
          <a:prstGeom prst="rect">
            <a:avLst/>
          </a:prstGeom>
          <a:noFill/>
          <a:ln>
            <a:noFill/>
          </a:ln>
        </p:spPr>
      </p:pic>
      <p:pic>
        <p:nvPicPr>
          <p:cNvPr descr="Capture d’écran 2022-05-07 à 10.45.44.png" id="213" name="Google Shape;213;p15"/>
          <p:cNvPicPr preferRelativeResize="0"/>
          <p:nvPr/>
        </p:nvPicPr>
        <p:blipFill rotWithShape="1">
          <a:blip r:embed="rId4">
            <a:alphaModFix/>
          </a:blip>
          <a:srcRect b="0" l="0" r="0" t="0"/>
          <a:stretch/>
        </p:blipFill>
        <p:spPr>
          <a:xfrm>
            <a:off x="2091518" y="4574410"/>
            <a:ext cx="2378536" cy="2265720"/>
          </a:xfrm>
          <a:prstGeom prst="rect">
            <a:avLst/>
          </a:prstGeom>
          <a:noFill/>
          <a:ln>
            <a:noFill/>
          </a:ln>
        </p:spPr>
      </p:pic>
      <p:sp>
        <p:nvSpPr>
          <p:cNvPr id="214" name="Google Shape;214;p15"/>
          <p:cNvSpPr txBox="1"/>
          <p:nvPr/>
        </p:nvSpPr>
        <p:spPr>
          <a:xfrm>
            <a:off x="4735425" y="4931036"/>
            <a:ext cx="400935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Pour un même éluant, un composé est d’autant plus retenu qu’il est polaire et protique puisque la silice elle-même est polaire et protique.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6"/>
          <p:cNvSpPr txBox="1"/>
          <p:nvPr>
            <p:ph type="title"/>
          </p:nvPr>
        </p:nvSpPr>
        <p:spPr>
          <a:xfrm>
            <a:off x="457200" y="25596"/>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Réalisation d’une chromatographie sur couche mince</a:t>
            </a:r>
            <a:endParaRPr sz="2800"/>
          </a:p>
        </p:txBody>
      </p:sp>
      <p:sp>
        <p:nvSpPr>
          <p:cNvPr id="220" name="Google Shape;220;p16"/>
          <p:cNvSpPr txBox="1"/>
          <p:nvPr/>
        </p:nvSpPr>
        <p:spPr>
          <a:xfrm>
            <a:off x="4324139" y="1631226"/>
            <a:ext cx="4728032"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chemeClr val="dk1"/>
                </a:solidFill>
                <a:latin typeface="Calibri"/>
                <a:ea typeface="Calibri"/>
                <a:cs typeface="Calibri"/>
                <a:sym typeface="Calibri"/>
              </a:rPr>
              <a:t>Protocole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fr-FR" sz="1400">
                <a:solidFill>
                  <a:schemeClr val="dk1"/>
                </a:solidFill>
                <a:latin typeface="Calibri"/>
                <a:ea typeface="Calibri"/>
                <a:cs typeface="Calibri"/>
                <a:sym typeface="Calibri"/>
              </a:rPr>
              <a:t>Etape 1 : </a:t>
            </a:r>
            <a:r>
              <a:rPr lang="fr-FR" sz="1200">
                <a:solidFill>
                  <a:schemeClr val="dk1"/>
                </a:solidFill>
                <a:latin typeface="Calibri"/>
                <a:ea typeface="Calibri"/>
                <a:cs typeface="Calibri"/>
                <a:sym typeface="Calibri"/>
              </a:rPr>
              <a:t>A environ 1cm du bas, sur la face recouverte de silice, tracer un trait au crayon à papier sans rayer la surface. Figurer les endroits où seront déposés les différents échantillons</a:t>
            </a:r>
            <a:endParaRPr/>
          </a:p>
          <a:p>
            <a:pPr indent="0" lvl="0" marL="0" marR="0" rtl="0" algn="l">
              <a:spcBef>
                <a:spcPts val="0"/>
              </a:spcBef>
              <a:spcAft>
                <a:spcPts val="0"/>
              </a:spcAft>
              <a:buNone/>
            </a:pPr>
            <a:r>
              <a:rPr b="1" lang="fr-FR" sz="1400">
                <a:solidFill>
                  <a:schemeClr val="dk1"/>
                </a:solidFill>
                <a:latin typeface="Calibri"/>
                <a:ea typeface="Calibri"/>
                <a:cs typeface="Calibri"/>
                <a:sym typeface="Calibri"/>
              </a:rPr>
              <a:t>Etape 2 : </a:t>
            </a:r>
            <a:r>
              <a:rPr lang="fr-FR" sz="1200">
                <a:solidFill>
                  <a:schemeClr val="dk1"/>
                </a:solidFill>
                <a:latin typeface="Calibri"/>
                <a:ea typeface="Calibri"/>
                <a:cs typeface="Calibri"/>
                <a:sym typeface="Calibri"/>
              </a:rPr>
              <a:t>remplir la cuve avec l’éluant de sorte à avoir un demi)centimètre de liquide. Fermer la cuve afin de la saturer en vapeur d’éluant</a:t>
            </a:r>
            <a:endParaRPr/>
          </a:p>
          <a:p>
            <a:pPr indent="0" lvl="0" marL="0" marR="0" rtl="0" algn="l">
              <a:spcBef>
                <a:spcPts val="0"/>
              </a:spcBef>
              <a:spcAft>
                <a:spcPts val="0"/>
              </a:spcAft>
              <a:buNone/>
            </a:pPr>
            <a:r>
              <a:rPr b="1" lang="fr-FR" sz="1400">
                <a:solidFill>
                  <a:schemeClr val="dk1"/>
                </a:solidFill>
                <a:latin typeface="Calibri"/>
                <a:ea typeface="Calibri"/>
                <a:cs typeface="Calibri"/>
                <a:sym typeface="Calibri"/>
              </a:rPr>
              <a:t>Etape 3 : </a:t>
            </a:r>
            <a:r>
              <a:rPr lang="fr-FR" sz="1200">
                <a:solidFill>
                  <a:schemeClr val="dk1"/>
                </a:solidFill>
                <a:latin typeface="Calibri"/>
                <a:ea typeface="Calibri"/>
                <a:cs typeface="Calibri"/>
                <a:sym typeface="Calibri"/>
              </a:rPr>
              <a:t>déposer chaque échantillon sur la plaque à l’aide d’un tube capillaire. On peut effectuer un codépôt en déposant en un même point plusieurs échantillons afin de faciliter l’interprétation.</a:t>
            </a:r>
            <a:endParaRPr/>
          </a:p>
          <a:p>
            <a:pPr indent="0" lvl="0" marL="0" marR="0" rtl="0" algn="l">
              <a:spcBef>
                <a:spcPts val="0"/>
              </a:spcBef>
              <a:spcAft>
                <a:spcPts val="0"/>
              </a:spcAft>
              <a:buNone/>
            </a:pPr>
            <a:r>
              <a:rPr b="1" lang="fr-FR" sz="1400">
                <a:solidFill>
                  <a:schemeClr val="dk1"/>
                </a:solidFill>
                <a:latin typeface="Calibri"/>
                <a:ea typeface="Calibri"/>
                <a:cs typeface="Calibri"/>
                <a:sym typeface="Calibri"/>
              </a:rPr>
              <a:t>Etape 4 </a:t>
            </a:r>
            <a:r>
              <a:rPr b="1" lang="fr-FR" sz="1200">
                <a:solidFill>
                  <a:schemeClr val="dk1"/>
                </a:solidFill>
                <a:latin typeface="Calibri"/>
                <a:ea typeface="Calibri"/>
                <a:cs typeface="Calibri"/>
                <a:sym typeface="Calibri"/>
              </a:rPr>
              <a:t>: </a:t>
            </a:r>
            <a:r>
              <a:rPr lang="fr-FR" sz="1200">
                <a:solidFill>
                  <a:schemeClr val="dk1"/>
                </a:solidFill>
                <a:latin typeface="Calibri"/>
                <a:ea typeface="Calibri"/>
                <a:cs typeface="Calibri"/>
                <a:sym typeface="Calibri"/>
              </a:rPr>
              <a:t>Introduire la plaque verticalement dans la cuve, seul le bas de la plaque en-dessous de la ligne de dépôt plonge dans le liquide</a:t>
            </a:r>
            <a:endParaRPr/>
          </a:p>
          <a:p>
            <a:pPr indent="0" lvl="0" marL="0" marR="0" rtl="0" algn="l">
              <a:spcBef>
                <a:spcPts val="0"/>
              </a:spcBef>
              <a:spcAft>
                <a:spcPts val="0"/>
              </a:spcAft>
              <a:buNone/>
            </a:pPr>
            <a:r>
              <a:rPr b="1" lang="fr-FR" sz="1400">
                <a:solidFill>
                  <a:schemeClr val="dk1"/>
                </a:solidFill>
                <a:latin typeface="Calibri"/>
                <a:ea typeface="Calibri"/>
                <a:cs typeface="Calibri"/>
                <a:sym typeface="Calibri"/>
              </a:rPr>
              <a:t>Etape 5 </a:t>
            </a:r>
            <a:r>
              <a:rPr b="1" lang="fr-FR" sz="1200">
                <a:solidFill>
                  <a:schemeClr val="dk1"/>
                </a:solidFill>
                <a:latin typeface="Calibri"/>
                <a:ea typeface="Calibri"/>
                <a:cs typeface="Calibri"/>
                <a:sym typeface="Calibri"/>
              </a:rPr>
              <a:t>: </a:t>
            </a:r>
            <a:r>
              <a:rPr lang="fr-FR" sz="1200">
                <a:solidFill>
                  <a:schemeClr val="dk1"/>
                </a:solidFill>
                <a:latin typeface="Calibri"/>
                <a:ea typeface="Calibri"/>
                <a:cs typeface="Calibri"/>
                <a:sym typeface="Calibri"/>
              </a:rPr>
              <a:t>élution. </a:t>
            </a:r>
            <a:r>
              <a:rPr b="1" lang="fr-FR" sz="1200">
                <a:solidFill>
                  <a:srgbClr val="FF0000"/>
                </a:solidFill>
                <a:latin typeface="Calibri"/>
                <a:ea typeface="Calibri"/>
                <a:cs typeface="Calibri"/>
                <a:sym typeface="Calibri"/>
              </a:rPr>
              <a:t>Ne pas déplacer la cuve </a:t>
            </a:r>
            <a:endParaRPr/>
          </a:p>
          <a:p>
            <a:pPr indent="0" lvl="0" marL="0" marR="0" rtl="0" algn="l">
              <a:spcBef>
                <a:spcPts val="0"/>
              </a:spcBef>
              <a:spcAft>
                <a:spcPts val="0"/>
              </a:spcAft>
              <a:buNone/>
            </a:pPr>
            <a:r>
              <a:rPr b="1" lang="fr-FR" sz="1400">
                <a:solidFill>
                  <a:srgbClr val="000000"/>
                </a:solidFill>
                <a:latin typeface="Calibri"/>
                <a:ea typeface="Calibri"/>
                <a:cs typeface="Calibri"/>
                <a:sym typeface="Calibri"/>
              </a:rPr>
              <a:t>Etape 6 </a:t>
            </a:r>
            <a:r>
              <a:rPr b="1" lang="fr-FR" sz="1200">
                <a:solidFill>
                  <a:srgbClr val="000000"/>
                </a:solidFill>
                <a:latin typeface="Calibri"/>
                <a:ea typeface="Calibri"/>
                <a:cs typeface="Calibri"/>
                <a:sym typeface="Calibri"/>
              </a:rPr>
              <a:t>: </a:t>
            </a:r>
            <a:r>
              <a:rPr lang="fr-FR" sz="1200">
                <a:solidFill>
                  <a:srgbClr val="000000"/>
                </a:solidFill>
                <a:latin typeface="Calibri"/>
                <a:ea typeface="Calibri"/>
                <a:cs typeface="Calibri"/>
                <a:sym typeface="Calibri"/>
              </a:rPr>
              <a:t>Lorsque le front de l’éluant arrive à 1cm du haut de la plaque, la retirer de la cuve</a:t>
            </a:r>
            <a:r>
              <a:rPr b="1" lang="fr-FR" sz="1400">
                <a:solidFill>
                  <a:srgbClr val="000000"/>
                </a:solidFill>
                <a:latin typeface="Calibri"/>
                <a:ea typeface="Calibri"/>
                <a:cs typeface="Calibri"/>
                <a:sym typeface="Calibri"/>
              </a:rPr>
              <a:t>. </a:t>
            </a:r>
            <a:r>
              <a:rPr lang="fr-FR" sz="1200">
                <a:solidFill>
                  <a:srgbClr val="000000"/>
                </a:solidFill>
                <a:latin typeface="Calibri"/>
                <a:ea typeface="Calibri"/>
                <a:cs typeface="Calibri"/>
                <a:sym typeface="Calibri"/>
              </a:rPr>
              <a:t>Par un trait de crayon repérer ce front</a:t>
            </a:r>
            <a:endParaRPr/>
          </a:p>
          <a:p>
            <a:pPr indent="0" lvl="0" marL="0" marR="0" rtl="0" algn="l">
              <a:spcBef>
                <a:spcPts val="0"/>
              </a:spcBef>
              <a:spcAft>
                <a:spcPts val="0"/>
              </a:spcAft>
              <a:buNone/>
            </a:pPr>
            <a:r>
              <a:rPr b="1" lang="fr-FR" sz="1400">
                <a:solidFill>
                  <a:srgbClr val="000000"/>
                </a:solidFill>
                <a:latin typeface="Calibri"/>
                <a:ea typeface="Calibri"/>
                <a:cs typeface="Calibri"/>
                <a:sym typeface="Calibri"/>
              </a:rPr>
              <a:t>Etape 7 </a:t>
            </a:r>
            <a:r>
              <a:rPr lang="fr-FR" sz="1200">
                <a:solidFill>
                  <a:srgbClr val="000000"/>
                </a:solidFill>
                <a:latin typeface="Calibri"/>
                <a:ea typeface="Calibri"/>
                <a:cs typeface="Calibri"/>
                <a:sym typeface="Calibri"/>
              </a:rPr>
              <a:t>: Révélation  </a:t>
            </a:r>
            <a:endParaRPr/>
          </a:p>
        </p:txBody>
      </p:sp>
      <p:pic>
        <p:nvPicPr>
          <p:cNvPr descr="download.png" id="221" name="Google Shape;221;p16"/>
          <p:cNvPicPr preferRelativeResize="0"/>
          <p:nvPr/>
        </p:nvPicPr>
        <p:blipFill rotWithShape="1">
          <a:blip r:embed="rId3">
            <a:alphaModFix/>
          </a:blip>
          <a:srcRect b="0" l="0" r="0" t="0"/>
          <a:stretch/>
        </p:blipFill>
        <p:spPr>
          <a:xfrm>
            <a:off x="0" y="2544560"/>
            <a:ext cx="4242392" cy="2324215"/>
          </a:xfrm>
          <a:prstGeom prst="rect">
            <a:avLst/>
          </a:prstGeom>
          <a:noFill/>
          <a:ln>
            <a:noFill/>
          </a:ln>
        </p:spPr>
      </p:pic>
      <p:sp>
        <p:nvSpPr>
          <p:cNvPr id="222" name="Google Shape;222;p16"/>
          <p:cNvSpPr txBox="1"/>
          <p:nvPr/>
        </p:nvSpPr>
        <p:spPr>
          <a:xfrm>
            <a:off x="809341" y="1643679"/>
            <a:ext cx="12700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chemeClr val="dk1"/>
                </a:solidFill>
                <a:latin typeface="Calibri"/>
                <a:ea typeface="Calibri"/>
                <a:cs typeface="Calibri"/>
                <a:sym typeface="Calibri"/>
              </a:rPr>
              <a:t>Dispositif</a:t>
            </a:r>
            <a:endParaRPr b="1"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La recristallisation</a:t>
            </a:r>
            <a:endParaRPr/>
          </a:p>
        </p:txBody>
      </p:sp>
      <p:sp>
        <p:nvSpPr>
          <p:cNvPr id="228" name="Google Shape;228;p17"/>
          <p:cNvSpPr txBox="1"/>
          <p:nvPr/>
        </p:nvSpPr>
        <p:spPr>
          <a:xfrm>
            <a:off x="818205" y="1754299"/>
            <a:ext cx="23631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Helvetica Neue"/>
                <a:ea typeface="Helvetica Neue"/>
                <a:cs typeface="Helvetica Neue"/>
                <a:sym typeface="Helvetica Neue"/>
              </a:rPr>
              <a:t>Schéma : </a:t>
            </a:r>
            <a:endParaRPr b="1" sz="1800">
              <a:solidFill>
                <a:schemeClr val="dk1"/>
              </a:solidFill>
              <a:latin typeface="Helvetica Neue"/>
              <a:ea typeface="Helvetica Neue"/>
              <a:cs typeface="Helvetica Neue"/>
              <a:sym typeface="Helvetica Neue"/>
            </a:endParaRPr>
          </a:p>
        </p:txBody>
      </p:sp>
      <p:pic>
        <p:nvPicPr>
          <p:cNvPr id="229" name="Google Shape;229;p17"/>
          <p:cNvPicPr preferRelativeResize="0"/>
          <p:nvPr/>
        </p:nvPicPr>
        <p:blipFill rotWithShape="1">
          <a:blip r:embed="rId3">
            <a:alphaModFix/>
          </a:blip>
          <a:srcRect b="0" l="0" r="0" t="0"/>
          <a:stretch/>
        </p:blipFill>
        <p:spPr>
          <a:xfrm>
            <a:off x="465139" y="2284856"/>
            <a:ext cx="2716213" cy="4208019"/>
          </a:xfrm>
          <a:prstGeom prst="rect">
            <a:avLst/>
          </a:prstGeom>
          <a:noFill/>
          <a:ln>
            <a:noFill/>
          </a:ln>
        </p:spPr>
      </p:pic>
      <p:sp>
        <p:nvSpPr>
          <p:cNvPr id="230" name="Google Shape;230;p17"/>
          <p:cNvSpPr txBox="1"/>
          <p:nvPr/>
        </p:nvSpPr>
        <p:spPr>
          <a:xfrm>
            <a:off x="5839949" y="1754299"/>
            <a:ext cx="23631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Helvetica Neue"/>
                <a:ea typeface="Helvetica Neue"/>
                <a:cs typeface="Helvetica Neue"/>
                <a:sym typeface="Helvetica Neue"/>
              </a:rPr>
              <a:t>Protocole : </a:t>
            </a:r>
            <a:endParaRPr b="1" sz="1800">
              <a:solidFill>
                <a:schemeClr val="dk1"/>
              </a:solidFill>
              <a:latin typeface="Helvetica Neue"/>
              <a:ea typeface="Helvetica Neue"/>
              <a:cs typeface="Helvetica Neue"/>
              <a:sym typeface="Helvetica Neue"/>
            </a:endParaRPr>
          </a:p>
        </p:txBody>
      </p:sp>
      <p:sp>
        <p:nvSpPr>
          <p:cNvPr id="231" name="Google Shape;231;p17"/>
          <p:cNvSpPr txBox="1"/>
          <p:nvPr/>
        </p:nvSpPr>
        <p:spPr>
          <a:xfrm>
            <a:off x="3287486" y="2184324"/>
            <a:ext cx="585651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1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Introduire le solide dans le ballon à l’aide d’un entonnoir à solide.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232" name="Google Shape;232;p17"/>
          <p:cNvSpPr/>
          <p:nvPr/>
        </p:nvSpPr>
        <p:spPr>
          <a:xfrm>
            <a:off x="3287486" y="2543364"/>
            <a:ext cx="60960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2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Remplir l’ampoule de coulée avec le mélange de solvants choisi pour la recristallisation. Utiliser un entonnoir à liquide pour remplir l’ampoule. </a:t>
            </a:r>
            <a:endParaRPr sz="1200">
              <a:solidFill>
                <a:schemeClr val="dk1"/>
              </a:solidFill>
              <a:latin typeface="Helvetica Neue"/>
              <a:ea typeface="Helvetica Neue"/>
              <a:cs typeface="Helvetica Neue"/>
              <a:sym typeface="Helvetica Neue"/>
            </a:endParaRPr>
          </a:p>
        </p:txBody>
      </p:sp>
      <p:sp>
        <p:nvSpPr>
          <p:cNvPr id="233" name="Google Shape;233;p17"/>
          <p:cNvSpPr/>
          <p:nvPr/>
        </p:nvSpPr>
        <p:spPr>
          <a:xfrm>
            <a:off x="3287486" y="3070630"/>
            <a:ext cx="609600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3</a:t>
            </a:r>
            <a:r>
              <a:rPr lang="fr-FR" sz="1400">
                <a:solidFill>
                  <a:schemeClr val="dk1"/>
                </a:solidFill>
                <a:latin typeface="Helvetica Neue"/>
                <a:ea typeface="Helvetica Neue"/>
                <a:cs typeface="Helvetica Neue"/>
                <a:sym typeface="Helvetica Neue"/>
              </a:rPr>
              <a:t> : </a:t>
            </a:r>
            <a:r>
              <a:rPr lang="fr-FR" sz="1200">
                <a:solidFill>
                  <a:schemeClr val="dk1"/>
                </a:solidFill>
                <a:latin typeface="Helvetica Neue"/>
                <a:ea typeface="Helvetica Neue"/>
                <a:cs typeface="Helvetica Neue"/>
                <a:sym typeface="Helvetica Neue"/>
              </a:rPr>
              <a:t>Recouvrir le solide de solvant (</a:t>
            </a:r>
            <a:r>
              <a:rPr b="1" lang="fr-FR" sz="1200">
                <a:solidFill>
                  <a:srgbClr val="FF0000"/>
                </a:solidFill>
                <a:latin typeface="Helvetica Neue"/>
                <a:ea typeface="Helvetica Neue"/>
                <a:cs typeface="Helvetica Neue"/>
                <a:sym typeface="Helvetica Neue"/>
              </a:rPr>
              <a:t>ATTENTION</a:t>
            </a:r>
            <a:r>
              <a:rPr lang="fr-FR" sz="1200">
                <a:solidFill>
                  <a:schemeClr val="dk1"/>
                </a:solidFill>
                <a:latin typeface="Helvetica Neue"/>
                <a:ea typeface="Helvetica Neue"/>
                <a:cs typeface="Helvetica Neue"/>
                <a:sym typeface="Helvetica Neue"/>
              </a:rPr>
              <a:t> à ne pas en mettre trop). </a:t>
            </a:r>
            <a:endParaRPr sz="1200">
              <a:solidFill>
                <a:schemeClr val="dk1"/>
              </a:solidFill>
              <a:latin typeface="Helvetica Neue"/>
              <a:ea typeface="Helvetica Neue"/>
              <a:cs typeface="Helvetica Neue"/>
              <a:sym typeface="Helvetica Neue"/>
            </a:endParaRPr>
          </a:p>
        </p:txBody>
      </p:sp>
      <p:sp>
        <p:nvSpPr>
          <p:cNvPr id="234" name="Google Shape;234;p17"/>
          <p:cNvSpPr/>
          <p:nvPr/>
        </p:nvSpPr>
        <p:spPr>
          <a:xfrm>
            <a:off x="3287486" y="3426796"/>
            <a:ext cx="60960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4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Chauffer jusqu’à voir le reflux. Il doit normalement rester du solide non dissous, sinon c’est qu’il y avait trop de solvant initialement. </a:t>
            </a:r>
            <a:endParaRPr sz="1400">
              <a:solidFill>
                <a:schemeClr val="dk1"/>
              </a:solidFill>
              <a:latin typeface="Helvetica Neue"/>
              <a:ea typeface="Helvetica Neue"/>
              <a:cs typeface="Helvetica Neue"/>
              <a:sym typeface="Helvetica Neue"/>
            </a:endParaRPr>
          </a:p>
        </p:txBody>
      </p:sp>
      <p:sp>
        <p:nvSpPr>
          <p:cNvPr id="235" name="Google Shape;235;p17"/>
          <p:cNvSpPr/>
          <p:nvPr/>
        </p:nvSpPr>
        <p:spPr>
          <a:xfrm>
            <a:off x="3287486" y="4027040"/>
            <a:ext cx="60960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5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Faire couler quelques gouttes de solvant en ouvrant légèrement le robinet de l’ampoule. </a:t>
            </a:r>
            <a:endParaRPr sz="1400">
              <a:solidFill>
                <a:schemeClr val="dk1"/>
              </a:solidFill>
              <a:latin typeface="Helvetica Neue"/>
              <a:ea typeface="Helvetica Neue"/>
              <a:cs typeface="Helvetica Neue"/>
              <a:sym typeface="Helvetica Neue"/>
            </a:endParaRPr>
          </a:p>
        </p:txBody>
      </p:sp>
      <p:sp>
        <p:nvSpPr>
          <p:cNvPr id="236" name="Google Shape;236;p17"/>
          <p:cNvSpPr/>
          <p:nvPr/>
        </p:nvSpPr>
        <p:spPr>
          <a:xfrm>
            <a:off x="3287486" y="4528991"/>
            <a:ext cx="60960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6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Chauffer de nouveau pour atteindre le reflux. S’il reste encore du solide, reprendre les étapes </a:t>
            </a:r>
            <a:r>
              <a:rPr b="1" lang="fr-FR" sz="1200">
                <a:solidFill>
                  <a:schemeClr val="dk1"/>
                </a:solidFill>
                <a:latin typeface="Helvetica Neue"/>
                <a:ea typeface="Helvetica Neue"/>
                <a:cs typeface="Helvetica Neue"/>
                <a:sym typeface="Helvetica Neue"/>
              </a:rPr>
              <a:t>5 </a:t>
            </a:r>
            <a:r>
              <a:rPr lang="fr-FR" sz="1200">
                <a:solidFill>
                  <a:schemeClr val="dk1"/>
                </a:solidFill>
                <a:latin typeface="Helvetica Neue"/>
                <a:ea typeface="Helvetica Neue"/>
                <a:cs typeface="Helvetica Neue"/>
                <a:sym typeface="Helvetica Neue"/>
              </a:rPr>
              <a:t>et </a:t>
            </a:r>
            <a:r>
              <a:rPr b="1" lang="fr-FR" sz="1200">
                <a:solidFill>
                  <a:schemeClr val="dk1"/>
                </a:solidFill>
                <a:latin typeface="Helvetica Neue"/>
                <a:ea typeface="Helvetica Neue"/>
                <a:cs typeface="Helvetica Neue"/>
                <a:sym typeface="Helvetica Neue"/>
              </a:rPr>
              <a:t>6 </a:t>
            </a:r>
            <a:r>
              <a:rPr lang="fr-FR" sz="1200">
                <a:solidFill>
                  <a:schemeClr val="dk1"/>
                </a:solidFill>
                <a:latin typeface="Helvetica Neue"/>
                <a:ea typeface="Helvetica Neue"/>
                <a:cs typeface="Helvetica Neue"/>
                <a:sym typeface="Helvetica Neue"/>
              </a:rPr>
              <a:t>jusqu’à ce que tout soit dissous au reflux. </a:t>
            </a:r>
            <a:endParaRPr sz="1400">
              <a:solidFill>
                <a:schemeClr val="dk1"/>
              </a:solidFill>
              <a:latin typeface="Helvetica Neue"/>
              <a:ea typeface="Helvetica Neue"/>
              <a:cs typeface="Helvetica Neue"/>
              <a:sym typeface="Helvetica Neue"/>
            </a:endParaRPr>
          </a:p>
        </p:txBody>
      </p:sp>
      <p:sp>
        <p:nvSpPr>
          <p:cNvPr id="237" name="Google Shape;237;p17"/>
          <p:cNvSpPr/>
          <p:nvPr/>
        </p:nvSpPr>
        <p:spPr>
          <a:xfrm>
            <a:off x="3287486" y="5080424"/>
            <a:ext cx="585651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7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Couper l’agitation et le chauffage. Retirer le barreau aimanté avec la canne magnétique. Eloigner la source de chaleur et laisser refroidir doucement. </a:t>
            </a:r>
            <a:endParaRPr sz="1400">
              <a:solidFill>
                <a:schemeClr val="dk1"/>
              </a:solidFill>
              <a:latin typeface="Helvetica Neue"/>
              <a:ea typeface="Helvetica Neue"/>
              <a:cs typeface="Helvetica Neue"/>
              <a:sym typeface="Helvetica Neue"/>
            </a:endParaRPr>
          </a:p>
        </p:txBody>
      </p:sp>
      <p:sp>
        <p:nvSpPr>
          <p:cNvPr id="238" name="Google Shape;238;p17"/>
          <p:cNvSpPr/>
          <p:nvPr/>
        </p:nvSpPr>
        <p:spPr>
          <a:xfrm>
            <a:off x="3287486" y="5588601"/>
            <a:ext cx="5692942"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8 </a:t>
            </a:r>
            <a:r>
              <a:rPr lang="fr-FR" sz="1400">
                <a:solidFill>
                  <a:schemeClr val="dk1"/>
                </a:solidFill>
                <a:latin typeface="Helvetica Neue"/>
                <a:ea typeface="Helvetica Neue"/>
                <a:cs typeface="Helvetica Neue"/>
                <a:sym typeface="Helvetica Neue"/>
              </a:rPr>
              <a:t>: </a:t>
            </a:r>
            <a:r>
              <a:rPr lang="fr-FR" sz="1200">
                <a:solidFill>
                  <a:schemeClr val="dk1"/>
                </a:solidFill>
                <a:latin typeface="Helvetica Neue"/>
                <a:ea typeface="Helvetica Neue"/>
                <a:cs typeface="Helvetica Neue"/>
                <a:sym typeface="Helvetica Neue"/>
              </a:rPr>
              <a:t>Une fois le mélange refroidi et les cristaux formés, essorer les cristaux avec un filtre Buchner. </a:t>
            </a:r>
            <a:endParaRPr sz="1400">
              <a:solidFill>
                <a:schemeClr val="dk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Bibliographie</a:t>
            </a:r>
            <a:endParaRPr/>
          </a:p>
        </p:txBody>
      </p:sp>
      <p:sp>
        <p:nvSpPr>
          <p:cNvPr id="244" name="Google Shape;244;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fr-FR"/>
              <a:t>Aspirine : sante.lefigaro.fr</a:t>
            </a:r>
            <a:endParaRPr/>
          </a:p>
          <a:p>
            <a:pPr indent="-342900" lvl="0" marL="342900" rtl="0" algn="l">
              <a:spcBef>
                <a:spcPts val="640"/>
              </a:spcBef>
              <a:spcAft>
                <a:spcPts val="0"/>
              </a:spcAft>
              <a:buClr>
                <a:schemeClr val="dk1"/>
              </a:buClr>
              <a:buSzPts val="3200"/>
              <a:buChar char="•"/>
            </a:pPr>
            <a:r>
              <a:rPr lang="fr-FR"/>
              <a:t>Entonnoir à solide : amazon.fr</a:t>
            </a:r>
            <a:endParaRPr/>
          </a:p>
          <a:p>
            <a:pPr indent="-342900" lvl="0" marL="342900" rtl="0" algn="l">
              <a:spcBef>
                <a:spcPts val="640"/>
              </a:spcBef>
              <a:spcAft>
                <a:spcPts val="0"/>
              </a:spcAft>
              <a:buClr>
                <a:schemeClr val="dk1"/>
              </a:buClr>
              <a:buSzPts val="3200"/>
              <a:buChar char="•"/>
            </a:pPr>
            <a:r>
              <a:rPr lang="fr-FR"/>
              <a:t>Protocole synthèse de l’aspirine : Barbe</a:t>
            </a:r>
            <a:endParaRPr/>
          </a:p>
          <a:p>
            <a:pPr indent="-342900" lvl="0" marL="342900" rtl="0" algn="l">
              <a:spcBef>
                <a:spcPts val="640"/>
              </a:spcBef>
              <a:spcAft>
                <a:spcPts val="0"/>
              </a:spcAft>
              <a:buClr>
                <a:schemeClr val="dk1"/>
              </a:buClr>
              <a:buSzPts val="3200"/>
              <a:buChar char="•"/>
            </a:pPr>
            <a:r>
              <a:rPr lang="fr-FR"/>
              <a:t>Lecture sur un banc Kofler : R. Leroux</a:t>
            </a:r>
            <a:endParaRPr/>
          </a:p>
          <a:p>
            <a:pPr indent="-342900" lvl="0" marL="342900" rtl="0" algn="l">
              <a:spcBef>
                <a:spcPts val="640"/>
              </a:spcBef>
              <a:spcAft>
                <a:spcPts val="0"/>
              </a:spcAft>
              <a:buClr>
                <a:schemeClr val="dk1"/>
              </a:buClr>
              <a:buSzPts val="3200"/>
              <a:buChar char="•"/>
            </a:pPr>
            <a:r>
              <a:rPr lang="fr-FR"/>
              <a:t>Grain de silice : R.Leroux</a:t>
            </a:r>
            <a:endParaRPr/>
          </a:p>
          <a:p>
            <a:pPr indent="-342900" lvl="0" marL="342900" rtl="0" algn="l">
              <a:spcBef>
                <a:spcPts val="640"/>
              </a:spcBef>
              <a:spcAft>
                <a:spcPts val="0"/>
              </a:spcAft>
              <a:buClr>
                <a:schemeClr val="dk1"/>
              </a:buClr>
              <a:buSzPts val="3200"/>
              <a:buChar char="•"/>
            </a:pPr>
            <a:r>
              <a:rPr lang="fr-FR"/>
              <a:t>CCM : interchim.com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fr-FR"/>
              <a:t>Prérequis</a:t>
            </a:r>
            <a:endParaRPr/>
          </a:p>
        </p:txBody>
      </p:sp>
      <p:sp>
        <p:nvSpPr>
          <p:cNvPr id="91" name="Google Shape;91;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fr-FR"/>
              <a:t>Quelques notions sur la verrerie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fr-FR"/>
              <a:t>Objectifs pédagogiques et points de difficulté identifiés</a:t>
            </a:r>
            <a:endParaRPr/>
          </a:p>
        </p:txBody>
      </p:sp>
      <p:sp>
        <p:nvSpPr>
          <p:cNvPr id="97" name="Google Shape;9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nvSpPr>
        <p:spPr>
          <a:xfrm>
            <a:off x="471357" y="458291"/>
            <a:ext cx="82749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800" u="none" cap="none" strike="noStrike">
                <a:solidFill>
                  <a:schemeClr val="dk1"/>
                </a:solidFill>
                <a:latin typeface="Calibri"/>
                <a:ea typeface="Calibri"/>
                <a:cs typeface="Calibri"/>
                <a:sym typeface="Calibri"/>
              </a:rPr>
              <a:t>L’aspirine (acide acétylsalicylique) est un des médicaments les plus consommés au monde, sa consommation annuelle est estimée à </a:t>
            </a:r>
            <a:r>
              <a:rPr b="1" i="0" lang="fr-FR" sz="1800" u="none" cap="none" strike="noStrike">
                <a:solidFill>
                  <a:schemeClr val="dk1"/>
                </a:solidFill>
                <a:latin typeface="Calibri"/>
                <a:ea typeface="Calibri"/>
                <a:cs typeface="Calibri"/>
                <a:sym typeface="Calibri"/>
              </a:rPr>
              <a:t>40000t</a:t>
            </a:r>
            <a:r>
              <a:rPr b="0" i="0" lang="fr-FR" sz="1800" u="none" cap="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descr="download.jpg" id="103" name="Google Shape;103;p4"/>
          <p:cNvPicPr preferRelativeResize="0"/>
          <p:nvPr/>
        </p:nvPicPr>
        <p:blipFill rotWithShape="1">
          <a:blip r:embed="rId3">
            <a:alphaModFix/>
          </a:blip>
          <a:srcRect b="0" l="0" r="0" t="0"/>
          <a:stretch/>
        </p:blipFill>
        <p:spPr>
          <a:xfrm>
            <a:off x="5014588" y="1492720"/>
            <a:ext cx="3483339" cy="1957194"/>
          </a:xfrm>
          <a:prstGeom prst="rect">
            <a:avLst/>
          </a:prstGeom>
          <a:noFill/>
          <a:ln>
            <a:noFill/>
          </a:ln>
        </p:spPr>
      </p:pic>
      <p:pic>
        <p:nvPicPr>
          <p:cNvPr descr="Capture d’écran 2022-05-06 à 17.03.38.png" id="104" name="Google Shape;104;p4"/>
          <p:cNvPicPr preferRelativeResize="0"/>
          <p:nvPr/>
        </p:nvPicPr>
        <p:blipFill rotWithShape="1">
          <a:blip r:embed="rId4">
            <a:alphaModFix/>
          </a:blip>
          <a:srcRect b="0" l="0" r="0" t="0"/>
          <a:stretch/>
        </p:blipFill>
        <p:spPr>
          <a:xfrm>
            <a:off x="1238489" y="4363831"/>
            <a:ext cx="6374063" cy="1485684"/>
          </a:xfrm>
          <a:prstGeom prst="rect">
            <a:avLst/>
          </a:prstGeom>
          <a:noFill/>
          <a:ln>
            <a:noFill/>
          </a:ln>
        </p:spPr>
      </p:pic>
      <p:sp>
        <p:nvSpPr>
          <p:cNvPr id="105" name="Google Shape;105;p4"/>
          <p:cNvSpPr txBox="1"/>
          <p:nvPr/>
        </p:nvSpPr>
        <p:spPr>
          <a:xfrm>
            <a:off x="589196" y="3613953"/>
            <a:ext cx="27233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Réaction de synthèse : </a:t>
            </a:r>
            <a:endParaRPr sz="1800">
              <a:solidFill>
                <a:schemeClr val="dk1"/>
              </a:solidFill>
              <a:latin typeface="Calibri"/>
              <a:ea typeface="Calibri"/>
              <a:cs typeface="Calibri"/>
              <a:sym typeface="Calibri"/>
            </a:endParaRPr>
          </a:p>
        </p:txBody>
      </p:sp>
      <p:sp>
        <p:nvSpPr>
          <p:cNvPr id="106" name="Google Shape;106;p4"/>
          <p:cNvSpPr txBox="1"/>
          <p:nvPr/>
        </p:nvSpPr>
        <p:spPr>
          <a:xfrm>
            <a:off x="1571191" y="5845997"/>
            <a:ext cx="589733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400">
                <a:solidFill>
                  <a:schemeClr val="dk1"/>
                </a:solidFill>
                <a:latin typeface="Calibri"/>
                <a:ea typeface="Calibri"/>
                <a:cs typeface="Calibri"/>
                <a:sym typeface="Calibri"/>
              </a:rPr>
              <a:t>Acide			    anhydride				acide   		acide</a:t>
            </a:r>
            <a:endParaRPr/>
          </a:p>
          <a:p>
            <a:pPr indent="0" lvl="0" marL="0" marR="0" rtl="0" algn="l">
              <a:spcBef>
                <a:spcPts val="0"/>
              </a:spcBef>
              <a:spcAft>
                <a:spcPts val="0"/>
              </a:spcAft>
              <a:buNone/>
            </a:pPr>
            <a:r>
              <a:rPr lang="fr-FR" sz="1400">
                <a:solidFill>
                  <a:schemeClr val="dk1"/>
                </a:solidFill>
                <a:latin typeface="Calibri"/>
                <a:ea typeface="Calibri"/>
                <a:cs typeface="Calibri"/>
                <a:sym typeface="Calibri"/>
              </a:rPr>
              <a:t>Salicylique		     acétique			   acétylsalicylique         éthanoïque </a:t>
            </a:r>
            <a:endParaRPr sz="1400">
              <a:solidFill>
                <a:schemeClr val="dk1"/>
              </a:solidFill>
              <a:latin typeface="Calibri"/>
              <a:ea typeface="Calibri"/>
              <a:cs typeface="Calibri"/>
              <a:sym typeface="Calibri"/>
            </a:endParaRPr>
          </a:p>
        </p:txBody>
      </p:sp>
      <p:pic>
        <p:nvPicPr>
          <p:cNvPr descr="Capture d’écran 2022-05-06 à 19.33.11.png" id="107" name="Google Shape;107;p4"/>
          <p:cNvPicPr preferRelativeResize="0"/>
          <p:nvPr/>
        </p:nvPicPr>
        <p:blipFill rotWithShape="1">
          <a:blip r:embed="rId5">
            <a:alphaModFix/>
          </a:blip>
          <a:srcRect b="0" l="0" r="0" t="0"/>
          <a:stretch/>
        </p:blipFill>
        <p:spPr>
          <a:xfrm>
            <a:off x="1392822" y="1492720"/>
            <a:ext cx="2220915" cy="18833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descr="download.jpg" id="112" name="Google Shape;112;p5"/>
          <p:cNvPicPr preferRelativeResize="0"/>
          <p:nvPr/>
        </p:nvPicPr>
        <p:blipFill rotWithShape="1">
          <a:blip r:embed="rId3">
            <a:alphaModFix/>
          </a:blip>
          <a:srcRect b="0" l="0" r="0" t="0"/>
          <a:stretch/>
        </p:blipFill>
        <p:spPr>
          <a:xfrm>
            <a:off x="5715195" y="1338586"/>
            <a:ext cx="3321362" cy="3321362"/>
          </a:xfrm>
          <a:prstGeom prst="rect">
            <a:avLst/>
          </a:prstGeom>
          <a:noFill/>
          <a:ln>
            <a:noFill/>
          </a:ln>
        </p:spPr>
      </p:pic>
      <p:sp>
        <p:nvSpPr>
          <p:cNvPr id="113" name="Google Shape;113;p5"/>
          <p:cNvSpPr txBox="1"/>
          <p:nvPr>
            <p:ph type="title"/>
          </p:nvPr>
        </p:nvSpPr>
        <p:spPr>
          <a:xfrm>
            <a:off x="457200" y="25851"/>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Introduction des réactifs </a:t>
            </a:r>
            <a:endParaRPr sz="2800"/>
          </a:p>
        </p:txBody>
      </p:sp>
      <p:pic>
        <p:nvPicPr>
          <p:cNvPr descr="images.jpg" id="114" name="Google Shape;114;p5"/>
          <p:cNvPicPr preferRelativeResize="0"/>
          <p:nvPr/>
        </p:nvPicPr>
        <p:blipFill rotWithShape="1">
          <a:blip r:embed="rId4">
            <a:alphaModFix/>
          </a:blip>
          <a:srcRect b="0" l="0" r="0" t="0"/>
          <a:stretch/>
        </p:blipFill>
        <p:spPr>
          <a:xfrm>
            <a:off x="261479" y="1992337"/>
            <a:ext cx="2667611" cy="2667611"/>
          </a:xfrm>
          <a:prstGeom prst="rect">
            <a:avLst/>
          </a:prstGeom>
          <a:noFill/>
          <a:ln>
            <a:noFill/>
          </a:ln>
        </p:spPr>
      </p:pic>
      <p:sp>
        <p:nvSpPr>
          <p:cNvPr id="115" name="Google Shape;115;p5"/>
          <p:cNvSpPr txBox="1"/>
          <p:nvPr/>
        </p:nvSpPr>
        <p:spPr>
          <a:xfrm>
            <a:off x="597667" y="4881227"/>
            <a:ext cx="170584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Entonnoir à solide</a:t>
            </a:r>
            <a:endParaRPr sz="1600">
              <a:solidFill>
                <a:schemeClr val="dk1"/>
              </a:solidFill>
              <a:latin typeface="Calibri"/>
              <a:ea typeface="Calibri"/>
              <a:cs typeface="Calibri"/>
              <a:sym typeface="Calibri"/>
            </a:endParaRPr>
          </a:p>
        </p:txBody>
      </p:sp>
      <p:pic>
        <p:nvPicPr>
          <p:cNvPr descr="download.jpg" id="116" name="Google Shape;116;p5"/>
          <p:cNvPicPr preferRelativeResize="0"/>
          <p:nvPr/>
        </p:nvPicPr>
        <p:blipFill rotWithShape="1">
          <a:blip r:embed="rId5">
            <a:alphaModFix/>
          </a:blip>
          <a:srcRect b="0" l="0" r="0" t="0"/>
          <a:stretch/>
        </p:blipFill>
        <p:spPr>
          <a:xfrm>
            <a:off x="3461339" y="2120101"/>
            <a:ext cx="2857500" cy="2857500"/>
          </a:xfrm>
          <a:prstGeom prst="rect">
            <a:avLst/>
          </a:prstGeom>
          <a:noFill/>
          <a:ln>
            <a:noFill/>
          </a:ln>
        </p:spPr>
      </p:pic>
      <p:sp>
        <p:nvSpPr>
          <p:cNvPr id="117" name="Google Shape;117;p5"/>
          <p:cNvSpPr txBox="1"/>
          <p:nvPr/>
        </p:nvSpPr>
        <p:spPr>
          <a:xfrm>
            <a:off x="3747873" y="4977601"/>
            <a:ext cx="219144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Entonnoir à liquide </a:t>
            </a:r>
            <a:endParaRPr sz="1600">
              <a:solidFill>
                <a:schemeClr val="dk1"/>
              </a:solidFill>
              <a:latin typeface="Calibri"/>
              <a:ea typeface="Calibri"/>
              <a:cs typeface="Calibri"/>
              <a:sym typeface="Calibri"/>
            </a:endParaRPr>
          </a:p>
        </p:txBody>
      </p:sp>
      <p:sp>
        <p:nvSpPr>
          <p:cNvPr id="118" name="Google Shape;118;p5"/>
          <p:cNvSpPr txBox="1"/>
          <p:nvPr/>
        </p:nvSpPr>
        <p:spPr>
          <a:xfrm>
            <a:off x="6686404" y="4977601"/>
            <a:ext cx="200039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1"/>
                </a:solidFill>
                <a:latin typeface="Calibri"/>
                <a:ea typeface="Calibri"/>
                <a:cs typeface="Calibri"/>
                <a:sym typeface="Calibri"/>
              </a:rPr>
              <a:t>Ampoule de coulée isobare : permet d’introduire des liquides au goutte à goutte dans un ballon </a:t>
            </a:r>
            <a:endParaRPr sz="1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1631389" y="373564"/>
            <a:ext cx="6652552" cy="95691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Synthèse de l’aspirine : prélèvement des réactifs </a:t>
            </a:r>
            <a:endParaRPr sz="2800"/>
          </a:p>
        </p:txBody>
      </p:sp>
      <p:pic>
        <p:nvPicPr>
          <p:cNvPr descr="Capture d’écran 2022-05-06 à 19.51.35.png" id="124" name="Google Shape;124;p6"/>
          <p:cNvPicPr preferRelativeResize="0"/>
          <p:nvPr/>
        </p:nvPicPr>
        <p:blipFill rotWithShape="1">
          <a:blip r:embed="rId3">
            <a:alphaModFix/>
          </a:blip>
          <a:srcRect b="0" l="0" r="0" t="0"/>
          <a:stretch/>
        </p:blipFill>
        <p:spPr>
          <a:xfrm>
            <a:off x="647404" y="2376915"/>
            <a:ext cx="3187700" cy="1701800"/>
          </a:xfrm>
          <a:prstGeom prst="rect">
            <a:avLst/>
          </a:prstGeom>
          <a:noFill/>
          <a:ln>
            <a:noFill/>
          </a:ln>
        </p:spPr>
      </p:pic>
      <p:sp>
        <p:nvSpPr>
          <p:cNvPr id="125" name="Google Shape;125;p6"/>
          <p:cNvSpPr txBox="1"/>
          <p:nvPr/>
        </p:nvSpPr>
        <p:spPr>
          <a:xfrm>
            <a:off x="4258380" y="2324388"/>
            <a:ext cx="4428420" cy="175432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fr-FR" sz="1800">
                <a:solidFill>
                  <a:schemeClr val="dk1"/>
                </a:solidFill>
                <a:latin typeface="Calibri"/>
                <a:ea typeface="Calibri"/>
                <a:cs typeface="Calibri"/>
                <a:sym typeface="Calibri"/>
              </a:rPr>
              <a:t>L’acide salicylique </a:t>
            </a:r>
            <a:r>
              <a:rPr lang="fr-FR" sz="1800">
                <a:solidFill>
                  <a:schemeClr val="dk1"/>
                </a:solidFill>
                <a:latin typeface="Calibri"/>
                <a:ea typeface="Calibri"/>
                <a:cs typeface="Calibri"/>
                <a:sym typeface="Calibri"/>
              </a:rPr>
              <a:t>est prélevé à l’aide d’une </a:t>
            </a:r>
            <a:r>
              <a:rPr b="1" lang="fr-FR" sz="1800">
                <a:solidFill>
                  <a:schemeClr val="dk1"/>
                </a:solidFill>
                <a:latin typeface="Calibri"/>
                <a:ea typeface="Calibri"/>
                <a:cs typeface="Calibri"/>
                <a:sym typeface="Calibri"/>
              </a:rPr>
              <a:t>balance de précision</a:t>
            </a:r>
            <a:r>
              <a:rPr lang="fr-FR" sz="1800">
                <a:solidFill>
                  <a:schemeClr val="dk1"/>
                </a:solidFill>
                <a:latin typeface="Calibri"/>
                <a:ea typeface="Calibri"/>
                <a:cs typeface="Calibri"/>
                <a:sym typeface="Calibri"/>
              </a:rPr>
              <a:t>, puis ajouté au ballon à l’aide d’un </a:t>
            </a:r>
            <a:r>
              <a:rPr b="1" lang="fr-FR" sz="1800">
                <a:solidFill>
                  <a:schemeClr val="dk1"/>
                </a:solidFill>
                <a:latin typeface="Calibri"/>
                <a:ea typeface="Calibri"/>
                <a:cs typeface="Calibri"/>
                <a:sym typeface="Calibri"/>
              </a:rPr>
              <a:t>entonnoir à solides</a:t>
            </a:r>
            <a:endParaRPr/>
          </a:p>
          <a:p>
            <a:pPr indent="-285750" lvl="0" marL="285750" marR="0" rtl="0" algn="l">
              <a:spcBef>
                <a:spcPts val="0"/>
              </a:spcBef>
              <a:spcAft>
                <a:spcPts val="0"/>
              </a:spcAft>
              <a:buClr>
                <a:schemeClr val="dk1"/>
              </a:buClr>
              <a:buSzPts val="1800"/>
              <a:buFont typeface="Arial"/>
              <a:buChar char="•"/>
            </a:pPr>
            <a:r>
              <a:rPr b="1" lang="fr-FR" sz="1800">
                <a:solidFill>
                  <a:schemeClr val="dk1"/>
                </a:solidFill>
                <a:latin typeface="Calibri"/>
                <a:ea typeface="Calibri"/>
                <a:cs typeface="Calibri"/>
                <a:sym typeface="Calibri"/>
              </a:rPr>
              <a:t>L’anhydride éthanoïque </a:t>
            </a:r>
            <a:r>
              <a:rPr lang="fr-FR" sz="1800">
                <a:solidFill>
                  <a:schemeClr val="dk1"/>
                </a:solidFill>
                <a:latin typeface="Calibri"/>
                <a:ea typeface="Calibri"/>
                <a:cs typeface="Calibri"/>
                <a:sym typeface="Calibri"/>
              </a:rPr>
              <a:t>peut être prélevé à l’aide d’une éprouvette, puis ajouté au ballon à l’aide d’un </a:t>
            </a:r>
            <a:r>
              <a:rPr b="1" lang="fr-FR" sz="1800">
                <a:solidFill>
                  <a:schemeClr val="dk1"/>
                </a:solidFill>
                <a:latin typeface="Calibri"/>
                <a:ea typeface="Calibri"/>
                <a:cs typeface="Calibri"/>
                <a:sym typeface="Calibri"/>
              </a:rPr>
              <a:t>entonnoir à liquides</a:t>
            </a:r>
            <a:endParaRPr b="1" sz="1800">
              <a:solidFill>
                <a:schemeClr val="dk1"/>
              </a:solidFill>
              <a:latin typeface="Calibri"/>
              <a:ea typeface="Calibri"/>
              <a:cs typeface="Calibri"/>
              <a:sym typeface="Calibri"/>
            </a:endParaRPr>
          </a:p>
        </p:txBody>
      </p:sp>
      <p:pic>
        <p:nvPicPr>
          <p:cNvPr descr="aspirine.png" id="126" name="Google Shape;126;p6"/>
          <p:cNvPicPr preferRelativeResize="0"/>
          <p:nvPr/>
        </p:nvPicPr>
        <p:blipFill rotWithShape="1">
          <a:blip r:embed="rId4">
            <a:alphaModFix/>
          </a:blip>
          <a:srcRect b="0" l="0" r="0" t="0"/>
          <a:stretch/>
        </p:blipFill>
        <p:spPr>
          <a:xfrm>
            <a:off x="201298" y="161877"/>
            <a:ext cx="1430091" cy="14300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2026077" y="747214"/>
            <a:ext cx="6049599"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Déroulement de la réaction : synthèse de l’aspirine</a:t>
            </a:r>
            <a:endParaRPr sz="2800"/>
          </a:p>
        </p:txBody>
      </p:sp>
      <p:pic>
        <p:nvPicPr>
          <p:cNvPr descr="Capture d’écran 2022-05-06 à 20.14.51.png" id="132" name="Google Shape;132;p7"/>
          <p:cNvPicPr preferRelativeResize="0"/>
          <p:nvPr/>
        </p:nvPicPr>
        <p:blipFill rotWithShape="1">
          <a:blip r:embed="rId3">
            <a:alphaModFix/>
          </a:blip>
          <a:srcRect b="0" l="0" r="0" t="0"/>
          <a:stretch/>
        </p:blipFill>
        <p:spPr>
          <a:xfrm>
            <a:off x="3230199" y="2561474"/>
            <a:ext cx="3276600" cy="1651000"/>
          </a:xfrm>
          <a:prstGeom prst="rect">
            <a:avLst/>
          </a:prstGeom>
          <a:noFill/>
          <a:ln>
            <a:noFill/>
          </a:ln>
        </p:spPr>
      </p:pic>
      <p:pic>
        <p:nvPicPr>
          <p:cNvPr descr="aspirine.png" id="133" name="Google Shape;133;p7"/>
          <p:cNvPicPr preferRelativeResize="0"/>
          <p:nvPr/>
        </p:nvPicPr>
        <p:blipFill rotWithShape="1">
          <a:blip r:embed="rId4">
            <a:alphaModFix/>
          </a:blip>
          <a:srcRect b="0" l="0" r="0" t="0"/>
          <a:stretch/>
        </p:blipFill>
        <p:spPr>
          <a:xfrm>
            <a:off x="201298" y="161877"/>
            <a:ext cx="1430091" cy="14300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Rappels : montage à reflux</a:t>
            </a:r>
            <a:endParaRPr sz="2800"/>
          </a:p>
        </p:txBody>
      </p:sp>
      <p:pic>
        <p:nvPicPr>
          <p:cNvPr id="139" name="Google Shape;139;p8"/>
          <p:cNvPicPr preferRelativeResize="0"/>
          <p:nvPr/>
        </p:nvPicPr>
        <p:blipFill rotWithShape="1">
          <a:blip r:embed="rId3">
            <a:alphaModFix/>
          </a:blip>
          <a:srcRect b="0" l="0" r="0" t="0"/>
          <a:stretch/>
        </p:blipFill>
        <p:spPr>
          <a:xfrm>
            <a:off x="-40561" y="2302991"/>
            <a:ext cx="4639337" cy="3066680"/>
          </a:xfrm>
          <a:prstGeom prst="rect">
            <a:avLst/>
          </a:prstGeom>
          <a:noFill/>
          <a:ln>
            <a:noFill/>
          </a:ln>
        </p:spPr>
      </p:pic>
      <p:sp>
        <p:nvSpPr>
          <p:cNvPr id="140" name="Google Shape;140;p8"/>
          <p:cNvSpPr txBox="1"/>
          <p:nvPr/>
        </p:nvSpPr>
        <p:spPr>
          <a:xfrm>
            <a:off x="457200" y="1259207"/>
            <a:ext cx="23631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Helvetica Neue"/>
                <a:ea typeface="Helvetica Neue"/>
                <a:cs typeface="Helvetica Neue"/>
                <a:sym typeface="Helvetica Neue"/>
              </a:rPr>
              <a:t>Schéma : </a:t>
            </a:r>
            <a:endParaRPr b="1" sz="1800">
              <a:solidFill>
                <a:schemeClr val="dk1"/>
              </a:solidFill>
              <a:latin typeface="Helvetica Neue"/>
              <a:ea typeface="Helvetica Neue"/>
              <a:cs typeface="Helvetica Neue"/>
              <a:sym typeface="Helvetica Neue"/>
            </a:endParaRPr>
          </a:p>
        </p:txBody>
      </p:sp>
      <p:sp>
        <p:nvSpPr>
          <p:cNvPr id="141" name="Google Shape;141;p8"/>
          <p:cNvSpPr txBox="1"/>
          <p:nvPr/>
        </p:nvSpPr>
        <p:spPr>
          <a:xfrm>
            <a:off x="5839949" y="1354189"/>
            <a:ext cx="236314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2000">
                <a:solidFill>
                  <a:schemeClr val="dk1"/>
                </a:solidFill>
                <a:latin typeface="Helvetica Neue"/>
                <a:ea typeface="Helvetica Neue"/>
                <a:cs typeface="Helvetica Neue"/>
                <a:sym typeface="Helvetica Neue"/>
              </a:rPr>
              <a:t>Protocole : </a:t>
            </a:r>
            <a:endParaRPr b="1" sz="1800">
              <a:solidFill>
                <a:schemeClr val="dk1"/>
              </a:solidFill>
              <a:latin typeface="Helvetica Neue"/>
              <a:ea typeface="Helvetica Neue"/>
              <a:cs typeface="Helvetica Neue"/>
              <a:sym typeface="Helvetica Neue"/>
            </a:endParaRPr>
          </a:p>
        </p:txBody>
      </p:sp>
      <p:sp>
        <p:nvSpPr>
          <p:cNvPr id="142" name="Google Shape;142;p8"/>
          <p:cNvSpPr txBox="1"/>
          <p:nvPr/>
        </p:nvSpPr>
        <p:spPr>
          <a:xfrm>
            <a:off x="4021167" y="1949162"/>
            <a:ext cx="476682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1 </a:t>
            </a:r>
            <a:r>
              <a:rPr b="1" lang="fr-FR" sz="1200">
                <a:solidFill>
                  <a:schemeClr val="dk1"/>
                </a:solidFill>
                <a:latin typeface="Helvetica Neue"/>
                <a:ea typeface="Helvetica Neue"/>
                <a:cs typeface="Helvetica Neue"/>
                <a:sym typeface="Helvetica Neue"/>
              </a:rPr>
              <a:t>: </a:t>
            </a:r>
            <a:r>
              <a:rPr b="1" lang="fr-FR" sz="1400">
                <a:solidFill>
                  <a:srgbClr val="FF0000"/>
                </a:solidFill>
                <a:latin typeface="Helvetica Neue"/>
                <a:ea typeface="Helvetica Neue"/>
                <a:cs typeface="Helvetica Neue"/>
                <a:sym typeface="Helvetica Neue"/>
              </a:rPr>
              <a:t>La première chose à fixer est le ballon</a:t>
            </a:r>
            <a:r>
              <a:rPr lang="fr-FR" sz="1400">
                <a:solidFill>
                  <a:schemeClr val="dk1"/>
                </a:solidFill>
                <a:latin typeface="Helvetica Neue"/>
                <a:ea typeface="Helvetica Neue"/>
                <a:cs typeface="Helvetica Neue"/>
                <a:sym typeface="Helvetica Neue"/>
              </a:rPr>
              <a:t>. Utiliser une pince deux doigts autour du rodage</a:t>
            </a:r>
            <a:r>
              <a:rPr lang="fr-FR"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143" name="Google Shape;143;p8"/>
          <p:cNvSpPr txBox="1"/>
          <p:nvPr/>
        </p:nvSpPr>
        <p:spPr>
          <a:xfrm>
            <a:off x="4021167" y="2476529"/>
            <a:ext cx="512283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2 : </a:t>
            </a:r>
            <a:r>
              <a:rPr lang="fr-FR" sz="1400">
                <a:solidFill>
                  <a:schemeClr val="dk1"/>
                </a:solidFill>
                <a:latin typeface="Helvetica Neue"/>
                <a:ea typeface="Helvetica Neue"/>
                <a:cs typeface="Helvetica Neue"/>
                <a:sym typeface="Helvetica Neue"/>
              </a:rPr>
              <a:t>Bien vérifier la présence d’une </a:t>
            </a:r>
            <a:r>
              <a:rPr b="1" lang="fr-FR" sz="1400">
                <a:solidFill>
                  <a:srgbClr val="FF0000"/>
                </a:solidFill>
                <a:latin typeface="Helvetica Neue"/>
                <a:ea typeface="Helvetica Neue"/>
                <a:cs typeface="Helvetica Neue"/>
                <a:sym typeface="Helvetica Neue"/>
              </a:rPr>
              <a:t>olive magnétique</a:t>
            </a:r>
            <a:r>
              <a:rPr lang="fr-FR" sz="1400">
                <a:solidFill>
                  <a:srgbClr val="FF0000"/>
                </a:solidFill>
                <a:latin typeface="Helvetica Neue"/>
                <a:ea typeface="Helvetica Neue"/>
                <a:cs typeface="Helvetica Neue"/>
                <a:sym typeface="Helvetica Neue"/>
              </a:rPr>
              <a:t> </a:t>
            </a:r>
            <a:r>
              <a:rPr lang="fr-FR" sz="1400">
                <a:solidFill>
                  <a:schemeClr val="dk1"/>
                </a:solidFill>
                <a:latin typeface="Helvetica Neue"/>
                <a:ea typeface="Helvetica Neue"/>
                <a:cs typeface="Helvetica Neue"/>
                <a:sym typeface="Helvetica Neue"/>
              </a:rPr>
              <a:t>dans le ballon (ou encore de la pierre ponce) pour réguler l’ébullition du mélange. </a:t>
            </a:r>
            <a:endParaRPr sz="14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t/>
            </a:r>
            <a:endParaRPr sz="1400">
              <a:solidFill>
                <a:schemeClr val="dk1"/>
              </a:solidFill>
              <a:latin typeface="Helvetica Neue"/>
              <a:ea typeface="Helvetica Neue"/>
              <a:cs typeface="Helvetica Neue"/>
              <a:sym typeface="Helvetica Neue"/>
            </a:endParaRPr>
          </a:p>
        </p:txBody>
      </p:sp>
      <p:sp>
        <p:nvSpPr>
          <p:cNvPr id="144" name="Google Shape;144;p8"/>
          <p:cNvSpPr txBox="1"/>
          <p:nvPr/>
        </p:nvSpPr>
        <p:spPr>
          <a:xfrm>
            <a:off x="4021166" y="3169026"/>
            <a:ext cx="47668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3 : </a:t>
            </a:r>
            <a:r>
              <a:rPr b="1" lang="fr-FR" sz="1400">
                <a:solidFill>
                  <a:srgbClr val="FF0000"/>
                </a:solidFill>
                <a:latin typeface="Helvetica Neue"/>
                <a:ea typeface="Helvetica Neue"/>
                <a:cs typeface="Helvetica Neue"/>
                <a:sym typeface="Helvetica Neue"/>
              </a:rPr>
              <a:t>Adapter</a:t>
            </a:r>
            <a:r>
              <a:rPr lang="fr-FR" sz="1400">
                <a:solidFill>
                  <a:schemeClr val="dk1"/>
                </a:solidFill>
                <a:latin typeface="Helvetica Neue"/>
                <a:ea typeface="Helvetica Neue"/>
                <a:cs typeface="Helvetica Neue"/>
                <a:sym typeface="Helvetica Neue"/>
              </a:rPr>
              <a:t> le réfrigérant en emboîtant les rodages. Utiliser de la graisse de rodage avec parcimonie. </a:t>
            </a:r>
            <a:endParaRPr/>
          </a:p>
        </p:txBody>
      </p:sp>
      <p:sp>
        <p:nvSpPr>
          <p:cNvPr id="145" name="Google Shape;145;p8"/>
          <p:cNvSpPr txBox="1"/>
          <p:nvPr/>
        </p:nvSpPr>
        <p:spPr>
          <a:xfrm>
            <a:off x="4021167" y="3873231"/>
            <a:ext cx="5122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4 : </a:t>
            </a:r>
            <a:r>
              <a:rPr lang="fr-FR" sz="1400">
                <a:solidFill>
                  <a:schemeClr val="dk1"/>
                </a:solidFill>
                <a:latin typeface="Helvetica Neue"/>
                <a:ea typeface="Helvetica Neue"/>
                <a:cs typeface="Helvetica Neue"/>
                <a:sym typeface="Helvetica Neue"/>
              </a:rPr>
              <a:t>Placer une pince trois doigts au milieu du réfrigérant, </a:t>
            </a:r>
            <a:r>
              <a:rPr b="1" lang="fr-FR" sz="1400">
                <a:solidFill>
                  <a:srgbClr val="FF0000"/>
                </a:solidFill>
                <a:latin typeface="Helvetica Neue"/>
                <a:ea typeface="Helvetica Neue"/>
                <a:cs typeface="Helvetica Neue"/>
                <a:sym typeface="Helvetica Neue"/>
              </a:rPr>
              <a:t>sans l’ajuster ! </a:t>
            </a:r>
            <a:endParaRPr sz="1400">
              <a:solidFill>
                <a:schemeClr val="dk1"/>
              </a:solidFill>
              <a:latin typeface="Helvetica Neue"/>
              <a:ea typeface="Helvetica Neue"/>
              <a:cs typeface="Helvetica Neue"/>
              <a:sym typeface="Helvetica Neue"/>
            </a:endParaRPr>
          </a:p>
        </p:txBody>
      </p:sp>
      <p:sp>
        <p:nvSpPr>
          <p:cNvPr id="146" name="Google Shape;146;p8"/>
          <p:cNvSpPr/>
          <p:nvPr/>
        </p:nvSpPr>
        <p:spPr>
          <a:xfrm>
            <a:off x="4380384" y="4425764"/>
            <a:ext cx="4763617"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5 </a:t>
            </a:r>
            <a:r>
              <a:rPr lang="fr-FR" sz="1400">
                <a:solidFill>
                  <a:schemeClr val="dk1"/>
                </a:solidFill>
                <a:latin typeface="Helvetica Neue"/>
                <a:ea typeface="Helvetica Neue"/>
                <a:cs typeface="Helvetica Neue"/>
                <a:sym typeface="Helvetica Neue"/>
              </a:rPr>
              <a:t>: Adapter les tuyaux sur l’entrée et la sortie d’eau. Placer l’extrémité du tuyau d’entrée sur le robinet et la sortie dans l’évier. </a:t>
            </a:r>
            <a:endParaRPr sz="1400">
              <a:solidFill>
                <a:schemeClr val="dk1"/>
              </a:solidFill>
              <a:latin typeface="Helvetica Neue"/>
              <a:ea typeface="Helvetica Neue"/>
              <a:cs typeface="Helvetica Neue"/>
              <a:sym typeface="Helvetica Neue"/>
            </a:endParaRPr>
          </a:p>
        </p:txBody>
      </p:sp>
      <p:sp>
        <p:nvSpPr>
          <p:cNvPr id="147" name="Google Shape;147;p8"/>
          <p:cNvSpPr/>
          <p:nvPr/>
        </p:nvSpPr>
        <p:spPr>
          <a:xfrm>
            <a:off x="4021167" y="5228768"/>
            <a:ext cx="512283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6 : </a:t>
            </a:r>
            <a:r>
              <a:rPr lang="fr-FR" sz="1400">
                <a:solidFill>
                  <a:schemeClr val="dk1"/>
                </a:solidFill>
                <a:latin typeface="Helvetica Neue"/>
                <a:ea typeface="Helvetica Neue"/>
                <a:cs typeface="Helvetica Neue"/>
                <a:sym typeface="Helvetica Neue"/>
              </a:rPr>
              <a:t>Allumer l’eau et régler le débit jusqu’à avoir un </a:t>
            </a:r>
            <a:r>
              <a:rPr b="1" lang="fr-FR" sz="1400">
                <a:solidFill>
                  <a:srgbClr val="FF0000"/>
                </a:solidFill>
                <a:latin typeface="Helvetica Neue"/>
                <a:ea typeface="Helvetica Neue"/>
                <a:cs typeface="Helvetica Neue"/>
                <a:sym typeface="Helvetica Neue"/>
              </a:rPr>
              <a:t>filet d’eau</a:t>
            </a:r>
            <a:r>
              <a:rPr lang="fr-FR" sz="1400">
                <a:solidFill>
                  <a:schemeClr val="dk1"/>
                </a:solidFill>
                <a:latin typeface="Helvetica Neue"/>
                <a:ea typeface="Helvetica Neue"/>
                <a:cs typeface="Helvetica Neue"/>
                <a:sym typeface="Helvetica Neue"/>
              </a:rPr>
              <a:t>. </a:t>
            </a:r>
            <a:endParaRPr sz="1400">
              <a:solidFill>
                <a:schemeClr val="dk1"/>
              </a:solidFill>
              <a:latin typeface="Helvetica Neue"/>
              <a:ea typeface="Helvetica Neue"/>
              <a:cs typeface="Helvetica Neue"/>
              <a:sym typeface="Helvetica Neue"/>
            </a:endParaRPr>
          </a:p>
        </p:txBody>
      </p:sp>
      <p:sp>
        <p:nvSpPr>
          <p:cNvPr id="148" name="Google Shape;148;p8"/>
          <p:cNvSpPr/>
          <p:nvPr/>
        </p:nvSpPr>
        <p:spPr>
          <a:xfrm>
            <a:off x="4021167" y="5914364"/>
            <a:ext cx="5292820"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400">
                <a:solidFill>
                  <a:schemeClr val="dk1"/>
                </a:solidFill>
                <a:latin typeface="Helvetica Neue"/>
                <a:ea typeface="Helvetica Neue"/>
                <a:cs typeface="Helvetica Neue"/>
                <a:sym typeface="Helvetica Neue"/>
              </a:rPr>
              <a:t>Etape 7 : </a:t>
            </a:r>
            <a:r>
              <a:rPr lang="fr-FR" sz="1400">
                <a:solidFill>
                  <a:schemeClr val="dk1"/>
                </a:solidFill>
                <a:latin typeface="Helvetica Neue"/>
                <a:ea typeface="Helvetica Neue"/>
                <a:cs typeface="Helvetica Neue"/>
                <a:sym typeface="Helvetica Neue"/>
              </a:rPr>
              <a:t>Allumer le chauffage, le reflux est atteint dès que l’on voit clairement des vapeurs monter dans le réfrigérant et refluer dans le ballon. </a:t>
            </a:r>
            <a:endParaRPr sz="140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457200" y="239185"/>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lang="fr-FR" sz="2800"/>
              <a:t>Traitement du brut réactionnel</a:t>
            </a:r>
            <a:endParaRPr sz="2800"/>
          </a:p>
        </p:txBody>
      </p:sp>
      <p:sp>
        <p:nvSpPr>
          <p:cNvPr id="154" name="Google Shape;154;p9"/>
          <p:cNvSpPr txBox="1"/>
          <p:nvPr/>
        </p:nvSpPr>
        <p:spPr>
          <a:xfrm>
            <a:off x="722181" y="1967434"/>
            <a:ext cx="7533100"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Si après la réaction le produit d’intérêt est </a:t>
            </a:r>
            <a:r>
              <a:rPr b="1" lang="fr-FR" sz="1800">
                <a:solidFill>
                  <a:schemeClr val="dk1"/>
                </a:solidFill>
                <a:latin typeface="Calibri"/>
                <a:ea typeface="Calibri"/>
                <a:cs typeface="Calibri"/>
                <a:sym typeface="Calibri"/>
              </a:rPr>
              <a:t>liquide</a:t>
            </a:r>
            <a:r>
              <a:rPr lang="fr-FR" sz="1800">
                <a:solidFill>
                  <a:schemeClr val="dk1"/>
                </a:solidFill>
                <a:latin typeface="Calibri"/>
                <a:ea typeface="Calibri"/>
                <a:cs typeface="Calibri"/>
                <a:sym typeface="Calibri"/>
              </a:rPr>
              <a:t> et en solution dans le solvant avec d’autres composés, on peut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fr-FR" sz="1800">
                <a:solidFill>
                  <a:schemeClr val="dk1"/>
                </a:solidFill>
                <a:latin typeface="Calibri"/>
                <a:ea typeface="Calibri"/>
                <a:cs typeface="Calibri"/>
                <a:sym typeface="Calibri"/>
              </a:rPr>
              <a:t>Filtrer</a:t>
            </a:r>
            <a:r>
              <a:rPr lang="fr-FR" sz="1800">
                <a:solidFill>
                  <a:schemeClr val="dk1"/>
                </a:solidFill>
                <a:latin typeface="Calibri"/>
                <a:ea typeface="Calibri"/>
                <a:cs typeface="Calibri"/>
                <a:sym typeface="Calibri"/>
              </a:rPr>
              <a:t> le liquide afin de le séparer des autres composés solides</a:t>
            </a:r>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Faire passer le produit du solvant initial vers un autre solvant : on réalise une </a:t>
            </a:r>
            <a:r>
              <a:rPr b="1" lang="fr-FR" sz="1800">
                <a:solidFill>
                  <a:schemeClr val="dk1"/>
                </a:solidFill>
                <a:latin typeface="Calibri"/>
                <a:ea typeface="Calibri"/>
                <a:cs typeface="Calibri"/>
                <a:sym typeface="Calibri"/>
              </a:rPr>
              <a:t>extraction liquide-liquide </a:t>
            </a:r>
            <a:endParaRPr/>
          </a:p>
          <a:p>
            <a:pPr indent="-285750" lvl="0" marL="285750" marR="0" rtl="0" algn="l">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Faire passer les autres composés (et pas le produit) du solvant initial vers un autre solvant : on réalise un </a:t>
            </a:r>
            <a:r>
              <a:rPr b="1" lang="fr-FR" sz="1800">
                <a:solidFill>
                  <a:schemeClr val="dk1"/>
                </a:solidFill>
                <a:latin typeface="Calibri"/>
                <a:ea typeface="Calibri"/>
                <a:cs typeface="Calibri"/>
                <a:sym typeface="Calibri"/>
              </a:rPr>
              <a:t>lavage</a:t>
            </a:r>
            <a:endParaRPr/>
          </a:p>
          <a:p>
            <a:pPr indent="-171450" lvl="0" marL="285750" marR="0" rtl="0" algn="l">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Si après la réaction le produit d’intérêt est </a:t>
            </a:r>
            <a:r>
              <a:rPr b="1" lang="fr-FR" sz="1800">
                <a:solidFill>
                  <a:schemeClr val="dk1"/>
                </a:solidFill>
                <a:latin typeface="Calibri"/>
                <a:ea typeface="Calibri"/>
                <a:cs typeface="Calibri"/>
                <a:sym typeface="Calibri"/>
              </a:rPr>
              <a:t>solide</a:t>
            </a:r>
            <a:r>
              <a:rPr lang="fr-FR" sz="1800">
                <a:solidFill>
                  <a:schemeClr val="dk1"/>
                </a:solidFill>
                <a:latin typeface="Calibri"/>
                <a:ea typeface="Calibri"/>
                <a:cs typeface="Calibri"/>
                <a:sym typeface="Calibri"/>
              </a:rPr>
              <a:t>, il faut l’essorer sur un entonnoir Büchner ou en verre fritté, le laver puis le sécher dans une étuve.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2022-05-06T17:09:33Z</dcterms:created>
  <dc:creator>BRAVO S</dc:creator>
</cp:coreProperties>
</file>