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1" r:id="rId5"/>
    <p:sldId id="262" r:id="rId6"/>
    <p:sldId id="258" r:id="rId7"/>
    <p:sldId id="263" r:id="rId8"/>
    <p:sldId id="259" r:id="rId9"/>
    <p:sldId id="267" r:id="rId10"/>
    <p:sldId id="260" r:id="rId11"/>
    <p:sldId id="264" r:id="rId12"/>
    <p:sldId id="265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17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0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33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01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3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8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54D2-7006-2749-B955-D73E31CEAC98}" type="datetimeFigureOut">
              <a:rPr lang="fr-FR" smtClean="0"/>
              <a:t>14/12/21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6EED-8610-B043-9D47-9F84A3CCD5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produits oxydants et réducteurs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[1ST2S]</a:t>
            </a:r>
          </a:p>
          <a:p>
            <a:r>
              <a:rPr lang="fr-FR" sz="3000" i="1" dirty="0" smtClean="0"/>
              <a:t>Proposer et ou mettre en œuvre un protocole de dilution d’un produit désinfectant ou antiseptique </a:t>
            </a:r>
            <a:endParaRPr lang="fr-FR" sz="3000" i="1" dirty="0"/>
          </a:p>
        </p:txBody>
      </p:sp>
    </p:spTree>
    <p:extLst>
      <p:ext uri="{BB962C8B-B14F-4D97-AF65-F5344CB8AC3E}">
        <p14:creationId xmlns:p14="http://schemas.microsoft.com/office/powerpoint/2010/main" val="384652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couples de l’eau</a:t>
            </a:r>
            <a:endParaRPr lang="fr-FR" dirty="0"/>
          </a:p>
        </p:txBody>
      </p:sp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2" y="2917252"/>
            <a:ext cx="4873856" cy="2203450"/>
          </a:xfrm>
          <a:prstGeom prst="rect">
            <a:avLst/>
          </a:prstGeom>
        </p:spPr>
      </p:pic>
      <p:pic>
        <p:nvPicPr>
          <p:cNvPr id="3" name="Image 2" descr="Rusty_scrap_plates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47" y="1408954"/>
            <a:ext cx="3398331" cy="26414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53313" y="1610051"/>
            <a:ext cx="4507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/>
              <a:t>O</a:t>
            </a:r>
            <a:r>
              <a:rPr lang="fr-FR" sz="2000" baseline="-25000" dirty="0" smtClean="0"/>
              <a:t>2 (g)</a:t>
            </a:r>
            <a:r>
              <a:rPr lang="fr-FR" sz="2000" dirty="0" smtClean="0"/>
              <a:t> / </a:t>
            </a:r>
            <a:r>
              <a:rPr lang="fr-FR" sz="2000" dirty="0" smtClean="0"/>
              <a:t>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</a:t>
            </a:r>
          </a:p>
          <a:p>
            <a:endParaRPr lang="fr-FR" sz="2000" dirty="0" smtClean="0"/>
          </a:p>
          <a:p>
            <a:pPr marL="285750" indent="-285750">
              <a:buFont typeface="Arial"/>
              <a:buChar char="•"/>
            </a:pPr>
            <a:r>
              <a:rPr lang="fr-FR" sz="2000" dirty="0" smtClean="0"/>
              <a:t>H</a:t>
            </a:r>
            <a:r>
              <a:rPr lang="fr-FR" sz="2000" baseline="30000" dirty="0" smtClean="0"/>
              <a:t>+</a:t>
            </a:r>
            <a:r>
              <a:rPr lang="fr-FR" sz="2000" dirty="0" smtClean="0"/>
              <a:t> / H</a:t>
            </a:r>
            <a:r>
              <a:rPr lang="fr-FR" sz="2000" baseline="-25000" dirty="0" smtClean="0"/>
              <a:t>2</a:t>
            </a:r>
            <a:r>
              <a:rPr lang="fr-FR" sz="2000" baseline="-25000" dirty="0"/>
              <a:t> </a:t>
            </a:r>
            <a:r>
              <a:rPr lang="fr-FR" sz="2000" baseline="-25000" dirty="0" smtClean="0"/>
              <a:t>(g)</a:t>
            </a:r>
            <a:endParaRPr lang="fr-FR" sz="20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03909" y="4361685"/>
            <a:ext cx="3740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réaction du dioxygène sur le fer forme de la rouille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2Fe + 2H</a:t>
            </a:r>
            <a:r>
              <a:rPr lang="fr-FR" baseline="-25000" dirty="0" smtClean="0"/>
              <a:t>2</a:t>
            </a:r>
            <a:r>
              <a:rPr lang="fr-FR" dirty="0" smtClean="0"/>
              <a:t>O + O</a:t>
            </a:r>
            <a:r>
              <a:rPr lang="fr-FR" baseline="-25000" dirty="0" smtClean="0"/>
              <a:t>2 </a:t>
            </a:r>
            <a:r>
              <a:rPr lang="fr-FR" dirty="0" smtClean="0"/>
              <a:t>-&gt; 2Fe(OH)</a:t>
            </a:r>
            <a:r>
              <a:rPr lang="fr-FR" baseline="-25000" dirty="0" smtClean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4Fe(OH)</a:t>
            </a:r>
            <a:r>
              <a:rPr lang="fr-FR" baseline="-25000" dirty="0" smtClean="0"/>
              <a:t>2</a:t>
            </a:r>
            <a:r>
              <a:rPr lang="fr-FR" dirty="0" smtClean="0"/>
              <a:t> + 2H</a:t>
            </a:r>
            <a:r>
              <a:rPr lang="fr-FR" baseline="-25000" dirty="0" smtClean="0"/>
              <a:t>2</a:t>
            </a:r>
            <a:r>
              <a:rPr lang="fr-FR" dirty="0" smtClean="0"/>
              <a:t>O + O</a:t>
            </a:r>
            <a:r>
              <a:rPr lang="fr-FR" baseline="-25000" dirty="0" smtClean="0"/>
              <a:t>2 </a:t>
            </a:r>
            <a:r>
              <a:rPr lang="fr-FR" dirty="0" smtClean="0"/>
              <a:t>-&gt; 4Fe(OH)</a:t>
            </a:r>
            <a:r>
              <a:rPr lang="fr-FR" baseline="-25000" dirty="0" smtClean="0"/>
              <a:t>3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2Fe(OH)</a:t>
            </a:r>
            <a:r>
              <a:rPr lang="fr-FR" baseline="-25000" dirty="0" smtClean="0"/>
              <a:t>3 </a:t>
            </a:r>
            <a:r>
              <a:rPr lang="fr-FR" dirty="0" smtClean="0"/>
              <a:t>-&gt; Fe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r>
              <a:rPr lang="fr-FR" baseline="-25000" dirty="0" smtClean="0"/>
              <a:t>3 </a:t>
            </a:r>
            <a:r>
              <a:rPr lang="fr-FR" dirty="0" smtClean="0"/>
              <a:t>+ 3H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57592" y="5305779"/>
            <a:ext cx="429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 cas de la pomme, le dioxygène réagit avec l’enzyme PPO.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56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Piles</a:t>
            </a:r>
            <a:endParaRPr lang="fr-FR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5" y="2122378"/>
            <a:ext cx="4793790" cy="44045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1307471"/>
            <a:ext cx="664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Equation bilan de la réaction de la pile Daniell : </a:t>
            </a:r>
          </a:p>
          <a:p>
            <a:r>
              <a:rPr lang="fr-FR" dirty="0" smtClean="0"/>
              <a:t>						Zn</a:t>
            </a:r>
            <a:r>
              <a:rPr lang="fr-FR" baseline="-25000" dirty="0" smtClean="0"/>
              <a:t>(s)</a:t>
            </a:r>
            <a:r>
              <a:rPr lang="fr-FR" dirty="0" smtClean="0"/>
              <a:t> + Cu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 </a:t>
            </a:r>
            <a:r>
              <a:rPr lang="fr-FR" dirty="0" smtClean="0"/>
              <a:t>-&gt; Zn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 </a:t>
            </a:r>
            <a:r>
              <a:rPr lang="fr-FR" dirty="0" smtClean="0"/>
              <a:t>+ Cu</a:t>
            </a:r>
            <a:r>
              <a:rPr lang="fr-FR" baseline="-25000" dirty="0" smtClean="0"/>
              <a:t>(s)</a:t>
            </a:r>
            <a:endParaRPr lang="fr-FR" dirty="0"/>
          </a:p>
        </p:txBody>
      </p:sp>
      <p:pic>
        <p:nvPicPr>
          <p:cNvPr id="3" name="Image 2" descr="340px-Macro_piles_electriqu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3" y="2599460"/>
            <a:ext cx="1796699" cy="23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6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</a:t>
            </a:r>
            <a:endParaRPr lang="fr-FR" dirty="0"/>
          </a:p>
        </p:txBody>
      </p:sp>
      <p:pic>
        <p:nvPicPr>
          <p:cNvPr id="4" name="Image 3" descr="WhatsApp Image 2021-12-14 at 19.54.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73" y="1572096"/>
            <a:ext cx="6624147" cy="4132699"/>
          </a:xfrm>
          <a:prstGeom prst="rect">
            <a:avLst/>
          </a:prstGeom>
        </p:spPr>
      </p:pic>
      <p:sp>
        <p:nvSpPr>
          <p:cNvPr id="5" name="Bouée 4"/>
          <p:cNvSpPr/>
          <p:nvPr/>
        </p:nvSpPr>
        <p:spPr>
          <a:xfrm>
            <a:off x="3262268" y="4358238"/>
            <a:ext cx="2465377" cy="647510"/>
          </a:xfrm>
          <a:prstGeom prst="donut">
            <a:avLst>
              <a:gd name="adj" fmla="val 37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8143218" y="2228928"/>
            <a:ext cx="759536" cy="560345"/>
          </a:xfrm>
          <a:prstGeom prst="donut">
            <a:avLst>
              <a:gd name="adj" fmla="val 97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568964"/>
            <a:ext cx="23284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b="1" dirty="0" smtClean="0"/>
              <a:t>°</a:t>
            </a:r>
            <a:r>
              <a:rPr lang="fr-FR" sz="1600" b="1" dirty="0" err="1" smtClean="0"/>
              <a:t>Chl</a:t>
            </a:r>
            <a:r>
              <a:rPr lang="fr-FR" sz="1600" b="1" dirty="0" smtClean="0"/>
              <a:t> </a:t>
            </a:r>
            <a:r>
              <a:rPr lang="fr-FR" sz="1600" dirty="0" smtClean="0"/>
              <a:t>: degré chlorométrique, correspond au volume de </a:t>
            </a:r>
            <a:r>
              <a:rPr lang="fr-FR" sz="1600" dirty="0" err="1" smtClean="0"/>
              <a:t>dichlore</a:t>
            </a:r>
            <a:r>
              <a:rPr lang="fr-FR" sz="1600" dirty="0" smtClean="0"/>
              <a:t> gazeux qu’un litre d’eau de Javel est capable de libérer en présence d’acide et ce dans des conditions normales de température et de pression</a:t>
            </a:r>
          </a:p>
          <a:p>
            <a:pPr marL="285750" indent="-285750">
              <a:buFont typeface="Arial"/>
              <a:buChar char="•"/>
            </a:pPr>
            <a:endParaRPr lang="fr-FR" sz="1600" dirty="0"/>
          </a:p>
          <a:p>
            <a:pPr marL="285750" indent="-285750">
              <a:buFont typeface="Arial"/>
              <a:buChar char="•"/>
            </a:pPr>
            <a:r>
              <a:rPr lang="fr-FR" sz="1600" b="1" dirty="0" smtClean="0"/>
              <a:t>% ca </a:t>
            </a:r>
            <a:r>
              <a:rPr lang="fr-FR" sz="1600" dirty="0" smtClean="0"/>
              <a:t>: masse de </a:t>
            </a:r>
            <a:r>
              <a:rPr lang="fr-FR" sz="1600" dirty="0" err="1" smtClean="0"/>
              <a:t>dichlore</a:t>
            </a:r>
            <a:r>
              <a:rPr lang="fr-FR" sz="1600" dirty="0" smtClean="0"/>
              <a:t> actif utilisée pour préparer 100g de solution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2282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05" y="1259925"/>
            <a:ext cx="323436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Dilution par précaution</a:t>
            </a:r>
            <a:endParaRPr lang="fr-FR" dirty="0"/>
          </a:p>
        </p:txBody>
      </p:sp>
      <p:pic>
        <p:nvPicPr>
          <p:cNvPr id="4" name="Image 3" descr="WhatsApp Image 2021-12-14 at 19.54.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70" y="289452"/>
            <a:ext cx="5011099" cy="3126344"/>
          </a:xfrm>
          <a:prstGeom prst="rect">
            <a:avLst/>
          </a:prstGeom>
        </p:spPr>
      </p:pic>
      <p:pic>
        <p:nvPicPr>
          <p:cNvPr id="6" name="Image 5" descr="WhatsApp Image 2021-12-14 at 20.09.0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31093"/>
            <a:ext cx="4931926" cy="3108762"/>
          </a:xfrm>
          <a:prstGeom prst="rect">
            <a:avLst/>
          </a:prstGeom>
        </p:spPr>
      </p:pic>
      <p:pic>
        <p:nvPicPr>
          <p:cNvPr id="7" name="Image 6" descr="shopp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77" y="3682196"/>
            <a:ext cx="2010128" cy="30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45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Verrerie nécessaire </a:t>
            </a:r>
            <a:endParaRPr lang="fr-FR" sz="3600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1" y="284133"/>
            <a:ext cx="1892300" cy="4305300"/>
          </a:xfrm>
          <a:prstGeom prst="rect">
            <a:avLst/>
          </a:prstGeom>
        </p:spPr>
      </p:pic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90" y="0"/>
            <a:ext cx="2622210" cy="2657486"/>
          </a:xfrm>
          <a:prstGeom prst="rect">
            <a:avLst/>
          </a:prstGeom>
        </p:spPr>
      </p:pic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893983"/>
            <a:ext cx="2400300" cy="3390900"/>
          </a:xfrm>
          <a:prstGeom prst="rect">
            <a:avLst/>
          </a:prstGeom>
        </p:spPr>
      </p:pic>
      <p:pic>
        <p:nvPicPr>
          <p:cNvPr id="7" name="Image 6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" y="4589433"/>
            <a:ext cx="2230821" cy="2230821"/>
          </a:xfrm>
          <a:prstGeom prst="rect">
            <a:avLst/>
          </a:prstGeom>
        </p:spPr>
      </p:pic>
      <p:pic>
        <p:nvPicPr>
          <p:cNvPr id="8" name="Image 7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0219" y="3716866"/>
            <a:ext cx="4795292" cy="89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02" y="2657486"/>
            <a:ext cx="1818742" cy="25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651" y="52367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17" y="2253455"/>
            <a:ext cx="5640486" cy="34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Acides et Bases  </a:t>
            </a:r>
          </a:p>
          <a:p>
            <a:r>
              <a:rPr lang="fr-FR" dirty="0" smtClean="0"/>
              <a:t>Quelques notions de TP</a:t>
            </a:r>
          </a:p>
          <a:p>
            <a:r>
              <a:rPr lang="fr-FR" dirty="0" smtClean="0"/>
              <a:t>Notions sur la structure électronique des atomes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08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175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Points de difficulté identifiés</a:t>
            </a:r>
            <a:endParaRPr lang="fr-FR" sz="4000" dirty="0"/>
          </a:p>
        </p:txBody>
      </p:sp>
      <p:pic>
        <p:nvPicPr>
          <p:cNvPr id="6" name="Image 5" descr="Capture d’écran 2021-12-14 à 18.2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870"/>
            <a:ext cx="7841926" cy="4449525"/>
          </a:xfrm>
          <a:prstGeom prst="rect">
            <a:avLst/>
          </a:prstGeom>
        </p:spPr>
      </p:pic>
      <p:sp>
        <p:nvSpPr>
          <p:cNvPr id="8" name="Bouée 7"/>
          <p:cNvSpPr/>
          <p:nvPr/>
        </p:nvSpPr>
        <p:spPr>
          <a:xfrm>
            <a:off x="1" y="2440615"/>
            <a:ext cx="2465378" cy="672414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593781" y="1593870"/>
            <a:ext cx="174318" cy="846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43197" y="1084511"/>
            <a:ext cx="39844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Illustrer les différentes notions par des exemples de difficulté croissante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2677052" y="2303641"/>
            <a:ext cx="4990554" cy="653734"/>
          </a:xfrm>
          <a:prstGeom prst="donut">
            <a:avLst>
              <a:gd name="adj" fmla="val 2515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246719" y="2440615"/>
            <a:ext cx="522958" cy="0"/>
          </a:xfrm>
          <a:prstGeom prst="straightConnector1">
            <a:avLst/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769677" y="2303641"/>
            <a:ext cx="13743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Veiller à une bonne appropriation de la terminologie : les notions seront directement illustrées par des exemples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-1" y="4536294"/>
            <a:ext cx="2776663" cy="914400"/>
          </a:xfrm>
          <a:prstGeom prst="donut">
            <a:avLst>
              <a:gd name="adj" fmla="val 305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1245141" y="5450695"/>
            <a:ext cx="261479" cy="738004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245140" y="6188699"/>
            <a:ext cx="64224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</a:rPr>
              <a:t>Enjeu autour de la sensibilisation des risques liés à l’utilisation de certains produits : donner des chiffres</a:t>
            </a:r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3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5000" y="620931"/>
            <a:ext cx="802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Chaque année en France, </a:t>
            </a:r>
            <a:r>
              <a:rPr lang="fr-FR" b="1" dirty="0" smtClean="0">
                <a:solidFill>
                  <a:srgbClr val="FF0000"/>
                </a:solidFill>
              </a:rPr>
              <a:t>14% </a:t>
            </a:r>
            <a:r>
              <a:rPr lang="fr-FR" dirty="0" smtClean="0"/>
              <a:t>des intoxications domestiques accidentelles sont au </a:t>
            </a:r>
            <a:r>
              <a:rPr lang="fr-FR" dirty="0" err="1" smtClean="0"/>
              <a:t>dichlore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sz="2000" b="1" dirty="0" smtClean="0">
                <a:solidFill>
                  <a:srgbClr val="FF0000"/>
                </a:solidFill>
              </a:rPr>
              <a:t>Cl</a:t>
            </a:r>
            <a:r>
              <a:rPr lang="fr-FR" sz="2000" b="1" baseline="-25000" dirty="0" smtClean="0">
                <a:solidFill>
                  <a:srgbClr val="FF0000"/>
                </a:solidFill>
              </a:rPr>
              <a:t>2 (g)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 dégagement gazeux intervient lors du mélange </a:t>
            </a:r>
            <a:r>
              <a:rPr lang="fr-FR" dirty="0" smtClean="0"/>
              <a:t>d’</a:t>
            </a:r>
            <a:r>
              <a:rPr lang="fr-FR" dirty="0" smtClean="0">
                <a:solidFill>
                  <a:srgbClr val="FF0000"/>
                </a:solidFill>
              </a:rPr>
              <a:t>eau de Javel ou des galets de chlore </a:t>
            </a:r>
            <a:r>
              <a:rPr lang="fr-FR" dirty="0" smtClean="0"/>
              <a:t>avec </a:t>
            </a:r>
            <a:r>
              <a:rPr lang="fr-FR" dirty="0" smtClean="0">
                <a:solidFill>
                  <a:srgbClr val="FF0000"/>
                </a:solidFill>
              </a:rPr>
              <a:t>un acide </a:t>
            </a:r>
            <a:r>
              <a:rPr lang="fr-FR" dirty="0" smtClean="0"/>
              <a:t>(ex : </a:t>
            </a:r>
            <a:r>
              <a:rPr lang="fr-FR" dirty="0" err="1" smtClean="0"/>
              <a:t>HCl</a:t>
            </a:r>
            <a:r>
              <a:rPr lang="fr-FR" dirty="0" smtClean="0"/>
              <a:t> ou encore un détartrant), dans le cadre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Ménage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Piscines chez les particuliers 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Capture d’écran 2021-12-13 à 21.53.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4042340"/>
            <a:ext cx="8134351" cy="2212410"/>
          </a:xfrm>
          <a:prstGeom prst="rect">
            <a:avLst/>
          </a:prstGeom>
        </p:spPr>
      </p:pic>
      <p:pic>
        <p:nvPicPr>
          <p:cNvPr id="8" name="Image 7" descr="Capture d’écran 2021-12-13 à 21.57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238249"/>
            <a:ext cx="3505200" cy="1107643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996112" y="5055557"/>
            <a:ext cx="7545551" cy="37356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996112" y="5329503"/>
            <a:ext cx="7665288" cy="12453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96112" y="5603450"/>
            <a:ext cx="6014029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1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329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5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d’oxydants et de réducteurs</a:t>
            </a:r>
            <a:endParaRPr lang="fr-FR" dirty="0"/>
          </a:p>
        </p:txBody>
      </p:sp>
      <p:pic>
        <p:nvPicPr>
          <p:cNvPr id="7" name="Image 6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603493"/>
            <a:ext cx="6883400" cy="39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9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9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Equilibrer » </a:t>
            </a:r>
            <a:r>
              <a:rPr lang="fr-FR" dirty="0" smtClean="0"/>
              <a:t>des équations redox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9600" y="17399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Méthode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Commencer par équilibrer les atomes qui ne sont ni O, ni H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Equilibrer les O avec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Equilibrer les H avec H</a:t>
            </a:r>
            <a:r>
              <a:rPr lang="fr-FR" baseline="30000" dirty="0" smtClean="0"/>
              <a:t>+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Equilibrer les charges avec les électrons</a:t>
            </a:r>
          </a:p>
          <a:p>
            <a:endParaRPr lang="fr-FR" dirty="0"/>
          </a:p>
          <a:p>
            <a:r>
              <a:rPr lang="fr-FR" b="1" dirty="0" smtClean="0"/>
              <a:t>Application :</a:t>
            </a:r>
          </a:p>
          <a:p>
            <a:r>
              <a:rPr lang="fr-FR" dirty="0" smtClean="0"/>
              <a:t>Ecrire les demi-équations redox des </a:t>
            </a:r>
            <a:r>
              <a:rPr lang="fr-FR" dirty="0" smtClean="0"/>
              <a:t>couples redox</a:t>
            </a:r>
            <a:r>
              <a:rPr lang="fr-FR" dirty="0" smtClean="0"/>
              <a:t> suivants, dans chaqu</a:t>
            </a:r>
            <a:r>
              <a:rPr lang="fr-FR" dirty="0" smtClean="0"/>
              <a:t>e couple identifier l’oxydant et le réducteur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Fe</a:t>
            </a:r>
            <a:r>
              <a:rPr lang="fr-FR" baseline="30000" dirty="0" smtClean="0"/>
              <a:t>2+ </a:t>
            </a:r>
            <a:r>
              <a:rPr lang="fr-FR" dirty="0" smtClean="0"/>
              <a:t>/ </a:t>
            </a:r>
            <a:r>
              <a:rPr lang="fr-FR" dirty="0" smtClean="0"/>
              <a:t>Fe</a:t>
            </a:r>
            <a:endParaRPr lang="fr-FR" baseline="30000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RCOOH / RCH</a:t>
            </a:r>
            <a:r>
              <a:rPr lang="fr-FR" baseline="-25000" dirty="0" smtClean="0"/>
              <a:t>2</a:t>
            </a:r>
            <a:r>
              <a:rPr lang="fr-FR" dirty="0" smtClean="0"/>
              <a:t>OH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MnO</a:t>
            </a:r>
            <a:r>
              <a:rPr lang="fr-FR" baseline="-25000" dirty="0" smtClean="0"/>
              <a:t>4</a:t>
            </a:r>
            <a:r>
              <a:rPr lang="fr-FR" baseline="30000" dirty="0" smtClean="0"/>
              <a:t>- </a:t>
            </a:r>
            <a:r>
              <a:rPr lang="fr-FR" dirty="0" smtClean="0"/>
              <a:t>/ Mn</a:t>
            </a:r>
            <a:r>
              <a:rPr lang="fr-FR" baseline="30000" dirty="0" smtClean="0"/>
              <a:t>2+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28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362</Words>
  <Application>Microsoft Macintosh PowerPoint</Application>
  <PresentationFormat>Présentation à l'écran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Les produits oxydants et réducteurs</vt:lpstr>
      <vt:lpstr>Prérequis</vt:lpstr>
      <vt:lpstr>Points de difficulté identifiés</vt:lpstr>
      <vt:lpstr>Présentation PowerPoint</vt:lpstr>
      <vt:lpstr>Présentation PowerPoint</vt:lpstr>
      <vt:lpstr>Exemples d’oxydants et de réducteurs</vt:lpstr>
      <vt:lpstr>Présentation PowerPoint</vt:lpstr>
      <vt:lpstr>« Equilibrer » des équations redox</vt:lpstr>
      <vt:lpstr>Présentation PowerPoint</vt:lpstr>
      <vt:lpstr>Les couples de l’eau</vt:lpstr>
      <vt:lpstr>Piles</vt:lpstr>
      <vt:lpstr>Présentation PowerPoint</vt:lpstr>
      <vt:lpstr>Réglementation</vt:lpstr>
      <vt:lpstr>Dilution par précaution</vt:lpstr>
      <vt:lpstr>Présentation PowerPoint</vt:lpstr>
      <vt:lpstr>Verrerie nécessaire </vt:lpstr>
      <vt:lpstr>Conclusion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produits oxydants et réducteurs</dc:title>
  <dc:creator>BRAVO S</dc:creator>
  <cp:lastModifiedBy>BRAVO S</cp:lastModifiedBy>
  <cp:revision>66</cp:revision>
  <dcterms:created xsi:type="dcterms:W3CDTF">2021-12-12T20:12:26Z</dcterms:created>
  <dcterms:modified xsi:type="dcterms:W3CDTF">2021-12-14T19:59:40Z</dcterms:modified>
</cp:coreProperties>
</file>