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8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66" r:id="rId2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A820-FF05-C549-AB35-3B7AAEFF41EE}" type="datetimeFigureOut">
              <a:rPr lang="fr-FR" smtClean="0"/>
              <a:t>08/06/22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E43A-F617-874F-A463-194771BCDF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87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A820-FF05-C549-AB35-3B7AAEFF41EE}" type="datetimeFigureOut">
              <a:rPr lang="fr-FR" smtClean="0"/>
              <a:t>08/06/22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E43A-F617-874F-A463-194771BCDF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97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A820-FF05-C549-AB35-3B7AAEFF41EE}" type="datetimeFigureOut">
              <a:rPr lang="fr-FR" smtClean="0"/>
              <a:t>08/06/22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E43A-F617-874F-A463-194771BCDF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15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A820-FF05-C549-AB35-3B7AAEFF41EE}" type="datetimeFigureOut">
              <a:rPr lang="fr-FR" smtClean="0"/>
              <a:t>08/06/22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E43A-F617-874F-A463-194771BCDF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00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A820-FF05-C549-AB35-3B7AAEFF41EE}" type="datetimeFigureOut">
              <a:rPr lang="fr-FR" smtClean="0"/>
              <a:t>08/06/22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E43A-F617-874F-A463-194771BCDF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69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A820-FF05-C549-AB35-3B7AAEFF41EE}" type="datetimeFigureOut">
              <a:rPr lang="fr-FR" smtClean="0"/>
              <a:t>08/06/22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E43A-F617-874F-A463-194771BCDF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49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A820-FF05-C549-AB35-3B7AAEFF41EE}" type="datetimeFigureOut">
              <a:rPr lang="fr-FR" smtClean="0"/>
              <a:t>08/06/22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E43A-F617-874F-A463-194771BCDF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43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A820-FF05-C549-AB35-3B7AAEFF41EE}" type="datetimeFigureOut">
              <a:rPr lang="fr-FR" smtClean="0"/>
              <a:t>08/06/22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E43A-F617-874F-A463-194771BCDF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28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A820-FF05-C549-AB35-3B7AAEFF41EE}" type="datetimeFigureOut">
              <a:rPr lang="fr-FR" smtClean="0"/>
              <a:t>08/06/22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E43A-F617-874F-A463-194771BCDF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04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A820-FF05-C549-AB35-3B7AAEFF41EE}" type="datetimeFigureOut">
              <a:rPr lang="fr-FR" smtClean="0"/>
              <a:t>08/06/22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E43A-F617-874F-A463-194771BCDF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13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A820-FF05-C549-AB35-3B7AAEFF41EE}" type="datetimeFigureOut">
              <a:rPr lang="fr-FR" smtClean="0"/>
              <a:t>08/06/22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E43A-F617-874F-A463-194771BCDF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43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2A820-FF05-C549-AB35-3B7AAEFF41EE}" type="datetimeFigureOut">
              <a:rPr lang="fr-FR" smtClean="0"/>
              <a:t>08/06/22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3E43A-F617-874F-A463-194771BCDF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48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produis acides et basiques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Niveau : 1ST2S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1554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Mesures de pH</a:t>
            </a:r>
            <a:endParaRPr lang="fr-FR" sz="2400" b="1" dirty="0"/>
          </a:p>
        </p:txBody>
      </p:sp>
      <p:pic>
        <p:nvPicPr>
          <p:cNvPr id="4" name="Image 3" descr="shopp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7" y="1989665"/>
            <a:ext cx="2878667" cy="2878667"/>
          </a:xfrm>
          <a:prstGeom prst="rect">
            <a:avLst/>
          </a:prstGeom>
        </p:spPr>
      </p:pic>
      <p:pic>
        <p:nvPicPr>
          <p:cNvPr id="5" name="Image 4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49" y="1744133"/>
            <a:ext cx="3697817" cy="369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21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56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46667" y="795867"/>
            <a:ext cx="7636933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gravité d’une brûlure acide/basique est liée à :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Durée du contact entre la peau et le produit 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Concentration de l’acide ou de la base (son pH)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Nature du tissu exposé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endParaRPr lang="fr-FR" dirty="0" smtClean="0"/>
          </a:p>
          <a:p>
            <a:endParaRPr lang="fr-FR" b="1" dirty="0"/>
          </a:p>
          <a:p>
            <a:pPr marL="285750" indent="-285750">
              <a:buFont typeface="Arial"/>
              <a:buChar char="•"/>
            </a:pPr>
            <a:r>
              <a:rPr lang="fr-FR" b="1" dirty="0" smtClean="0"/>
              <a:t>Brûlure par les acides :</a:t>
            </a:r>
          </a:p>
          <a:p>
            <a:r>
              <a:rPr lang="fr-FR" dirty="0" smtClean="0"/>
              <a:t>Réaction avec les protéines de la peau, provoquant déshydratation et coagulation des protéines.</a:t>
            </a:r>
          </a:p>
          <a:p>
            <a:r>
              <a:rPr lang="fr-FR" dirty="0" smtClean="0"/>
              <a:t>Ces réactions sont exothermiques (dégagent de la chaleur) = brûlure</a:t>
            </a:r>
          </a:p>
          <a:p>
            <a:r>
              <a:rPr lang="fr-FR" dirty="0" smtClean="0"/>
              <a:t>Ces lésions sont le plus souvent bien limitées et peu profondes. </a:t>
            </a:r>
          </a:p>
          <a:p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b="1" dirty="0" smtClean="0"/>
              <a:t>Brûlure par les bases : </a:t>
            </a:r>
          </a:p>
          <a:p>
            <a:r>
              <a:rPr lang="fr-FR" dirty="0" smtClean="0"/>
              <a:t>Les bases dissolvent les cellules par réaction sur les acides gras des membranes cytoplasmiques.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6670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Pictogrammes de sécurité</a:t>
            </a:r>
            <a:endParaRPr lang="fr-FR" sz="2800" b="1" dirty="0"/>
          </a:p>
        </p:txBody>
      </p:sp>
      <p:pic>
        <p:nvPicPr>
          <p:cNvPr id="4" name="Image 3" descr="zpmigfS_aucGIbiluBTWMlitaq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274638"/>
            <a:ext cx="909637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4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848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Détartrant acide fort</a:t>
            </a:r>
            <a:endParaRPr lang="fr-FR" dirty="0"/>
          </a:p>
        </p:txBody>
      </p:sp>
      <p:pic>
        <p:nvPicPr>
          <p:cNvPr id="3" name="Image 2" descr="shopp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0933"/>
            <a:ext cx="2568480" cy="477520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52800" y="1811867"/>
            <a:ext cx="518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Détartrant = produit qui dissout le calcaire</a:t>
            </a:r>
          </a:p>
          <a:p>
            <a:r>
              <a:rPr lang="fr-FR" dirty="0" smtClean="0"/>
              <a:t>Le calcaire est présent dans toutes les eaux, sauf déminéralisées et se dépose sous forme de tartre.</a:t>
            </a:r>
          </a:p>
          <a:p>
            <a:r>
              <a:rPr lang="fr-FR" dirty="0" smtClean="0"/>
              <a:t>Le tartre se dépose sous la forme d’un précipité de carbonate de calcium et d’autres sels de calcium et est solubilisé par l’acide du produit de détartrage selon la réaction :</a:t>
            </a:r>
          </a:p>
          <a:p>
            <a:r>
              <a:rPr lang="fr-FR" dirty="0" smtClean="0"/>
              <a:t>	2H</a:t>
            </a:r>
            <a:r>
              <a:rPr lang="fr-FR" baseline="30000" dirty="0" smtClean="0"/>
              <a:t>+</a:t>
            </a:r>
            <a:r>
              <a:rPr lang="fr-FR" dirty="0" smtClean="0"/>
              <a:t> + CaCO</a:t>
            </a:r>
            <a:r>
              <a:rPr lang="fr-FR" baseline="-25000" dirty="0" smtClean="0"/>
              <a:t>3 </a:t>
            </a:r>
            <a:r>
              <a:rPr lang="fr-FR" dirty="0" smtClean="0"/>
              <a:t>-&gt; H</a:t>
            </a:r>
            <a:r>
              <a:rPr lang="fr-FR" baseline="-25000" dirty="0" smtClean="0"/>
              <a:t>2</a:t>
            </a:r>
            <a:r>
              <a:rPr lang="fr-FR" dirty="0" smtClean="0"/>
              <a:t>CO</a:t>
            </a:r>
            <a:r>
              <a:rPr lang="fr-FR" baseline="-25000" dirty="0" smtClean="0"/>
              <a:t>3 </a:t>
            </a:r>
            <a:r>
              <a:rPr lang="fr-FR" dirty="0" smtClean="0"/>
              <a:t>+ Ca</a:t>
            </a:r>
            <a:r>
              <a:rPr lang="fr-FR" baseline="30000" dirty="0" smtClean="0"/>
              <a:t>2+</a:t>
            </a:r>
          </a:p>
          <a:p>
            <a:r>
              <a:rPr lang="fr-FR" dirty="0" smtClean="0"/>
              <a:t>	H</a:t>
            </a:r>
            <a:r>
              <a:rPr lang="fr-FR" baseline="-25000" dirty="0" smtClean="0"/>
              <a:t>2</a:t>
            </a:r>
            <a:r>
              <a:rPr lang="fr-FR" dirty="0" smtClean="0"/>
              <a:t>CO</a:t>
            </a:r>
            <a:r>
              <a:rPr lang="fr-FR" baseline="-25000" dirty="0" smtClean="0"/>
              <a:t>3</a:t>
            </a:r>
            <a:r>
              <a:rPr lang="fr-FR" dirty="0" smtClean="0"/>
              <a:t> -&gt; CO</a:t>
            </a:r>
            <a:r>
              <a:rPr lang="fr-FR" baseline="-25000" dirty="0" smtClean="0"/>
              <a:t>2 </a:t>
            </a:r>
            <a:r>
              <a:rPr lang="fr-FR" dirty="0" smtClean="0"/>
              <a:t>+ H</a:t>
            </a:r>
            <a:r>
              <a:rPr lang="fr-FR" baseline="-25000" dirty="0" smtClean="0"/>
              <a:t>2</a:t>
            </a:r>
            <a:r>
              <a:rPr lang="fr-FR" dirty="0" smtClean="0"/>
              <a:t>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9513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Vinaigre ménager</a:t>
            </a:r>
            <a:endParaRPr lang="fr-FR" dirty="0"/>
          </a:p>
        </p:txBody>
      </p:sp>
      <p:pic>
        <p:nvPicPr>
          <p:cNvPr id="5" name="Imag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517"/>
            <a:ext cx="3393016" cy="339301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850216" y="2184400"/>
            <a:ext cx="3905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Peut être également utilisé comme détartrant. Action antimicrobienne, désinfecte. Détachant également.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9648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Produit vaisselle ou linge</a:t>
            </a:r>
            <a:endParaRPr lang="fr-FR" dirty="0"/>
          </a:p>
        </p:txBody>
      </p:sp>
      <p:pic>
        <p:nvPicPr>
          <p:cNvPr id="3" name="Image 2" descr="shopp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1603658"/>
            <a:ext cx="2675467" cy="489874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02000" y="1417638"/>
            <a:ext cx="53848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Tensioactif : modifie la tension superficielle entre 2 surfaces : molécules amphiphiles </a:t>
            </a:r>
            <a:r>
              <a:rPr lang="mr-IN" dirty="0" smtClean="0"/>
              <a:t>–</a:t>
            </a:r>
            <a:r>
              <a:rPr lang="fr-FR" dirty="0" smtClean="0"/>
              <a:t> lipophile et hydrophile </a:t>
            </a:r>
          </a:p>
          <a:p>
            <a:endParaRPr lang="fr-FR" dirty="0"/>
          </a:p>
          <a:p>
            <a:r>
              <a:rPr lang="fr-FR" dirty="0" smtClean="0"/>
              <a:t>Détergent : enlever les salissure sur une surface solide+ éliminer les bactéries des surfaces. Ils facilitent la formation de gouttes en diminuant la tension de surface car l’énergie nécessaire </a:t>
            </a:r>
            <a:r>
              <a:rPr lang="fr-FR" dirty="0" err="1" smtClean="0"/>
              <a:t>esr</a:t>
            </a:r>
            <a:r>
              <a:rPr lang="fr-FR" dirty="0" smtClean="0"/>
              <a:t> directement proportionnelle à la tension de surface. Ils stabilisent les gouttes formées en diminuant le gradient de pression au niveau de l’interface et stabilisent les gouttes vis à vis de l’agrégation en apportant des répulsions électrostatiques et stériques entre les gouttes. HLB : estime l’équilibre entre partie lipophile et hydrophile,</a:t>
            </a:r>
            <a:r>
              <a:rPr lang="fr-FR" dirty="0"/>
              <a:t> </a:t>
            </a:r>
            <a:r>
              <a:rPr lang="fr-FR" dirty="0" smtClean="0"/>
              <a:t>compris entre 0 et 20, plus il est élevé plus il est soluble dans l’eau : agent moussant -&gt; entre 3 et 8 donc faible pH.</a:t>
            </a:r>
          </a:p>
          <a:p>
            <a:r>
              <a:rPr lang="fr-FR" dirty="0" smtClean="0"/>
              <a:t>Savon : plutôt basique. </a:t>
            </a:r>
            <a:r>
              <a:rPr lang="fr-FR" dirty="0" err="1" smtClean="0"/>
              <a:t>Tensio</a:t>
            </a:r>
            <a:r>
              <a:rPr lang="fr-FR" dirty="0" smtClean="0"/>
              <a:t> actif non ionique : pH neutre =&gt; esters de glycol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7557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Assouplissants</a:t>
            </a:r>
            <a:endParaRPr lang="fr-FR" dirty="0"/>
          </a:p>
        </p:txBody>
      </p:sp>
      <p:pic>
        <p:nvPicPr>
          <p:cNvPr id="3" name="Image 2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771650"/>
            <a:ext cx="3799416" cy="379941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36483" y="1771650"/>
            <a:ext cx="414231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s’agit de tensioactif cationique : azotés généralement (ex sel d’ammonium quaternaire). Ils s’adsorbent à la surface des tissus les chargeant négativement, ce qui réduit les forces électrostatiques présentes et par là l’électricité statique.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5219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Nettoyants alcalins</a:t>
            </a:r>
            <a:endParaRPr lang="fr-FR" dirty="0"/>
          </a:p>
        </p:txBody>
      </p:sp>
      <p:pic>
        <p:nvPicPr>
          <p:cNvPr id="3" name="Image 2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6" y="2116666"/>
            <a:ext cx="4154013" cy="31115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01733" y="2116666"/>
            <a:ext cx="172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Attaque des produits organiques sensibles aux bases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862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Prérequis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Formule de Lewis</a:t>
            </a:r>
          </a:p>
          <a:p>
            <a:r>
              <a:rPr lang="fr-FR" dirty="0" smtClean="0"/>
              <a:t>Règle des 8 électrons de valence</a:t>
            </a:r>
          </a:p>
          <a:p>
            <a:r>
              <a:rPr lang="fr-FR" dirty="0" smtClean="0"/>
              <a:t>Noms systématiques en chimie</a:t>
            </a:r>
          </a:p>
          <a:p>
            <a:r>
              <a:rPr lang="fr-FR" dirty="0" smtClean="0"/>
              <a:t>Electronégativité</a:t>
            </a:r>
          </a:p>
        </p:txBody>
      </p:sp>
    </p:spTree>
    <p:extLst>
      <p:ext uri="{BB962C8B-B14F-4D97-AF65-F5344CB8AC3E}">
        <p14:creationId xmlns:p14="http://schemas.microsoft.com/office/powerpoint/2010/main" val="3062611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67467" y="914400"/>
            <a:ext cx="4758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CCL sur les précautions à la maison et en TP et sur la neutralisation en TP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2483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Papier pH </a:t>
            </a:r>
            <a:r>
              <a:rPr lang="fr-FR" dirty="0"/>
              <a:t>:</a:t>
            </a:r>
            <a:r>
              <a:rPr lang="fr-FR" dirty="0" smtClean="0"/>
              <a:t> Amazon</a:t>
            </a:r>
          </a:p>
          <a:p>
            <a:r>
              <a:rPr lang="fr-FR" dirty="0" smtClean="0"/>
              <a:t>pH-mètre : </a:t>
            </a:r>
            <a:r>
              <a:rPr lang="fr-FR" dirty="0" err="1" smtClean="0"/>
              <a:t>laboandco.com</a:t>
            </a:r>
            <a:endParaRPr lang="fr-FR" dirty="0" smtClean="0"/>
          </a:p>
          <a:p>
            <a:r>
              <a:rPr lang="fr-FR" dirty="0" smtClean="0"/>
              <a:t>Les 9 pictogrammes de sécurité en chimie : </a:t>
            </a:r>
            <a:r>
              <a:rPr lang="fr-FR" dirty="0" err="1" smtClean="0"/>
              <a:t>Eklablog</a:t>
            </a:r>
            <a:endParaRPr lang="fr-FR" dirty="0" smtClean="0"/>
          </a:p>
          <a:p>
            <a:r>
              <a:rPr lang="fr-FR" dirty="0" smtClean="0"/>
              <a:t>Détartrant acide fort : </a:t>
            </a:r>
            <a:r>
              <a:rPr lang="fr-FR" dirty="0" err="1" smtClean="0"/>
              <a:t>chausson.fr</a:t>
            </a:r>
            <a:endParaRPr lang="fr-FR" dirty="0" smtClean="0"/>
          </a:p>
          <a:p>
            <a:r>
              <a:rPr lang="fr-FR" dirty="0" smtClean="0"/>
              <a:t>Vinaigre ménager : </a:t>
            </a:r>
            <a:r>
              <a:rPr lang="fr-FR" dirty="0" err="1" smtClean="0"/>
              <a:t>stmarc.fr</a:t>
            </a:r>
            <a:endParaRPr lang="fr-FR" dirty="0" smtClean="0"/>
          </a:p>
          <a:p>
            <a:r>
              <a:rPr lang="fr-FR" dirty="0" smtClean="0"/>
              <a:t>Produit vaisselle : </a:t>
            </a:r>
            <a:r>
              <a:rPr lang="fr-FR" dirty="0" err="1" smtClean="0"/>
              <a:t>Nmmedical</a:t>
            </a:r>
            <a:endParaRPr lang="fr-FR" dirty="0" smtClean="0"/>
          </a:p>
          <a:p>
            <a:r>
              <a:rPr lang="fr-FR" dirty="0" smtClean="0"/>
              <a:t>Assouplissant : </a:t>
            </a:r>
            <a:r>
              <a:rPr lang="fr-FR" dirty="0" err="1" smtClean="0"/>
              <a:t>cdiscount</a:t>
            </a:r>
            <a:endParaRPr lang="fr-FR" dirty="0" smtClean="0"/>
          </a:p>
          <a:p>
            <a:r>
              <a:rPr lang="fr-FR" dirty="0" smtClean="0"/>
              <a:t>Lavoisier : </a:t>
            </a:r>
            <a:r>
              <a:rPr lang="fr-FR" dirty="0" err="1" smtClean="0"/>
              <a:t>quoteparck.com</a:t>
            </a:r>
            <a:endParaRPr lang="fr-FR" dirty="0" smtClean="0"/>
          </a:p>
          <a:p>
            <a:r>
              <a:rPr lang="fr-FR" dirty="0" smtClean="0"/>
              <a:t>Citron : conservation-</a:t>
            </a:r>
            <a:r>
              <a:rPr lang="fr-FR" dirty="0" err="1" smtClean="0"/>
              <a:t>nature.fr</a:t>
            </a:r>
            <a:endParaRPr lang="fr-FR" dirty="0" smtClean="0"/>
          </a:p>
          <a:p>
            <a:r>
              <a:rPr lang="fr-FR" dirty="0" smtClean="0"/>
              <a:t>Acide chlorhydrique : champion-</a:t>
            </a:r>
            <a:r>
              <a:rPr lang="fr-FR" dirty="0" err="1" smtClean="0"/>
              <a:t>direct.com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911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22-03-27 à 22.26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64"/>
            <a:ext cx="9144000" cy="668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68959" y="3835065"/>
            <a:ext cx="6112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=&gt; </a:t>
            </a:r>
            <a:r>
              <a:rPr lang="fr-FR" b="1" dirty="0" smtClean="0"/>
              <a:t>Comprendre ce que sont des acides et bases de </a:t>
            </a:r>
            <a:r>
              <a:rPr lang="fr-FR" b="1" dirty="0" err="1" smtClean="0"/>
              <a:t>Brönsted</a:t>
            </a:r>
            <a:r>
              <a:rPr lang="fr-FR" b="1" dirty="0" smtClean="0"/>
              <a:t> et quelles sont leurs applications</a:t>
            </a:r>
            <a:endParaRPr lang="fr-FR" dirty="0"/>
          </a:p>
        </p:txBody>
      </p:sp>
      <p:pic>
        <p:nvPicPr>
          <p:cNvPr id="4" name="Imag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1" y="113846"/>
            <a:ext cx="2781300" cy="2921000"/>
          </a:xfrm>
          <a:prstGeom prst="rect">
            <a:avLst/>
          </a:prstGeom>
        </p:spPr>
      </p:pic>
      <p:pic>
        <p:nvPicPr>
          <p:cNvPr id="5" name="Image 4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990" y="388486"/>
            <a:ext cx="3302000" cy="2451100"/>
          </a:xfrm>
          <a:prstGeom prst="rect">
            <a:avLst/>
          </a:prstGeom>
        </p:spPr>
      </p:pic>
      <p:pic>
        <p:nvPicPr>
          <p:cNvPr id="6" name="Image 5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204" y="211677"/>
            <a:ext cx="1146376" cy="33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6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20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92667" y="1540933"/>
            <a:ext cx="76369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Rappels équilibrage d’une équation de réaction chimique </a:t>
            </a:r>
            <a:r>
              <a:rPr lang="fr-FR" dirty="0" smtClean="0"/>
              <a:t>:</a:t>
            </a:r>
          </a:p>
          <a:p>
            <a:pPr algn="ctr"/>
            <a:r>
              <a:rPr lang="fr-FR" dirty="0" smtClean="0"/>
              <a:t>« Rien ne se perd, rien ne se crée, tout se transforme » (Lavoisier, 18</a:t>
            </a:r>
            <a:r>
              <a:rPr lang="fr-FR" baseline="30000" dirty="0" smtClean="0"/>
              <a:t>e</a:t>
            </a:r>
            <a:r>
              <a:rPr lang="fr-FR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Conservation de la charge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Conservation du nombre de moles de chaque élément chimique</a:t>
            </a:r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r>
              <a:rPr lang="fr-FR" b="1" dirty="0" smtClean="0"/>
              <a:t>Application : </a:t>
            </a:r>
          </a:p>
          <a:p>
            <a:r>
              <a:rPr lang="fr-FR" dirty="0" smtClean="0"/>
              <a:t>Compléter les réactions suivantes et donner les couples acides-bases mis en jeu :</a:t>
            </a:r>
          </a:p>
          <a:p>
            <a:r>
              <a:rPr lang="fr-FR" dirty="0" smtClean="0"/>
              <a:t>NH</a:t>
            </a:r>
            <a:r>
              <a:rPr lang="fr-FR" baseline="-25000" dirty="0" smtClean="0"/>
              <a:t>3</a:t>
            </a:r>
            <a:r>
              <a:rPr lang="fr-FR" dirty="0" smtClean="0"/>
              <a:t> + CH</a:t>
            </a:r>
            <a:r>
              <a:rPr lang="fr-FR" baseline="-25000" dirty="0" smtClean="0"/>
              <a:t>3</a:t>
            </a:r>
            <a:r>
              <a:rPr lang="fr-FR" dirty="0" smtClean="0"/>
              <a:t>COOH -&gt; NH</a:t>
            </a:r>
            <a:r>
              <a:rPr lang="fr-FR" baseline="-25000" dirty="0" smtClean="0"/>
              <a:t>4</a:t>
            </a:r>
            <a:r>
              <a:rPr lang="fr-FR" baseline="30000" dirty="0" smtClean="0"/>
              <a:t>+</a:t>
            </a:r>
            <a:r>
              <a:rPr lang="fr-FR" dirty="0" smtClean="0"/>
              <a:t> + ?</a:t>
            </a:r>
          </a:p>
          <a:p>
            <a:r>
              <a:rPr lang="fr-FR" dirty="0" err="1" smtClean="0"/>
              <a:t>HCl</a:t>
            </a:r>
            <a:r>
              <a:rPr lang="fr-FR" dirty="0" smtClean="0"/>
              <a:t> + H</a:t>
            </a:r>
            <a:r>
              <a:rPr lang="fr-FR" baseline="-25000" dirty="0" smtClean="0"/>
              <a:t>2</a:t>
            </a:r>
            <a:r>
              <a:rPr lang="fr-FR" dirty="0" smtClean="0"/>
              <a:t>O -&gt; Cl</a:t>
            </a:r>
            <a:r>
              <a:rPr lang="fr-FR" baseline="30000" dirty="0" smtClean="0"/>
              <a:t>-</a:t>
            </a:r>
            <a:r>
              <a:rPr lang="fr-FR" dirty="0" smtClean="0"/>
              <a:t> +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214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33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22-03-28 à 21.24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9624" cy="3697815"/>
          </a:xfrm>
          <a:prstGeom prst="rect">
            <a:avLst/>
          </a:prstGeom>
        </p:spPr>
      </p:pic>
      <p:pic>
        <p:nvPicPr>
          <p:cNvPr id="6" name="Image 5" descr="Capture d’écran 2022-03-28 à 21.25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06" y="3318932"/>
            <a:ext cx="4577193" cy="353906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283201" y="918865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 lecture graphique :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[H</a:t>
            </a:r>
            <a:r>
              <a:rPr lang="fr-FR" baseline="-25000" dirty="0" smtClean="0"/>
              <a:t>3</a:t>
            </a:r>
            <a:r>
              <a:rPr lang="fr-FR" dirty="0" smtClean="0"/>
              <a:t>O</a:t>
            </a:r>
            <a:r>
              <a:rPr lang="fr-FR" baseline="30000" dirty="0" smtClean="0"/>
              <a:t>+</a:t>
            </a:r>
            <a:r>
              <a:rPr lang="fr-FR" dirty="0" smtClean="0"/>
              <a:t>] = 0,08 mol/L : pH = 1,1</a:t>
            </a:r>
          </a:p>
          <a:p>
            <a:pPr marL="285750" indent="-285750">
              <a:buFont typeface="Arial"/>
              <a:buChar char="•"/>
            </a:pPr>
            <a:r>
              <a:rPr lang="fr-FR" dirty="0"/>
              <a:t>[H</a:t>
            </a:r>
            <a:r>
              <a:rPr lang="fr-FR" baseline="-25000" dirty="0"/>
              <a:t>3</a:t>
            </a:r>
            <a:r>
              <a:rPr lang="fr-FR" dirty="0"/>
              <a:t>O</a:t>
            </a:r>
            <a:r>
              <a:rPr lang="fr-FR" baseline="30000" dirty="0"/>
              <a:t>+</a:t>
            </a:r>
            <a:r>
              <a:rPr lang="fr-FR" dirty="0"/>
              <a:t>] </a:t>
            </a:r>
            <a:r>
              <a:rPr lang="fr-FR" dirty="0" smtClean="0"/>
              <a:t>= 0,04 mol/L : pH = 1,4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23330" y="4525665"/>
            <a:ext cx="3691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 lecture graphique :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[H</a:t>
            </a:r>
            <a:r>
              <a:rPr lang="fr-FR" baseline="-25000" dirty="0" smtClean="0"/>
              <a:t>3</a:t>
            </a:r>
            <a:r>
              <a:rPr lang="fr-FR" dirty="0" smtClean="0"/>
              <a:t>O</a:t>
            </a:r>
            <a:r>
              <a:rPr lang="fr-FR" baseline="30000" dirty="0" smtClean="0"/>
              <a:t>+</a:t>
            </a:r>
            <a:r>
              <a:rPr lang="fr-FR" dirty="0" smtClean="0"/>
              <a:t>] = 8*10</a:t>
            </a:r>
            <a:r>
              <a:rPr lang="fr-FR" baseline="30000" dirty="0" smtClean="0"/>
              <a:t>-10</a:t>
            </a:r>
            <a:r>
              <a:rPr lang="fr-FR" dirty="0" smtClean="0"/>
              <a:t> mol/L : pH = 9,1</a:t>
            </a:r>
          </a:p>
          <a:p>
            <a:pPr marL="285750" indent="-285750">
              <a:buFont typeface="Arial"/>
              <a:buChar char="•"/>
            </a:pPr>
            <a:r>
              <a:rPr lang="fr-FR" dirty="0"/>
              <a:t>[H</a:t>
            </a:r>
            <a:r>
              <a:rPr lang="fr-FR" baseline="-25000" dirty="0"/>
              <a:t>3</a:t>
            </a:r>
            <a:r>
              <a:rPr lang="fr-FR" dirty="0"/>
              <a:t>O</a:t>
            </a:r>
            <a:r>
              <a:rPr lang="fr-FR" baseline="30000" dirty="0"/>
              <a:t>+</a:t>
            </a:r>
            <a:r>
              <a:rPr lang="fr-FR" dirty="0"/>
              <a:t>] </a:t>
            </a:r>
            <a:r>
              <a:rPr lang="fr-FR" dirty="0" smtClean="0"/>
              <a:t>= 4*10</a:t>
            </a:r>
            <a:r>
              <a:rPr lang="fr-FR" baseline="30000" dirty="0" smtClean="0"/>
              <a:t>-10</a:t>
            </a:r>
            <a:r>
              <a:rPr lang="fr-FR" dirty="0" smtClean="0"/>
              <a:t> mol/L : pH = 9,4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494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1638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564</Words>
  <Application>Microsoft Macintosh PowerPoint</Application>
  <PresentationFormat>Présentation à l'écran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Les produis acides et basiques</vt:lpstr>
      <vt:lpstr>Prérequis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Mesures de pH</vt:lpstr>
      <vt:lpstr>Présentation PowerPoint</vt:lpstr>
      <vt:lpstr>Présentation PowerPoint</vt:lpstr>
      <vt:lpstr>Pictogrammes de sécurité</vt:lpstr>
      <vt:lpstr>Présentation PowerPoint</vt:lpstr>
      <vt:lpstr>Détartrant acide fort</vt:lpstr>
      <vt:lpstr>Vinaigre ménager</vt:lpstr>
      <vt:lpstr>Produit vaisselle ou linge</vt:lpstr>
      <vt:lpstr>Assouplissants</vt:lpstr>
      <vt:lpstr>Nettoyants alcalins</vt:lpstr>
      <vt:lpstr>Présentation PowerPoint</vt:lpstr>
      <vt:lpstr>Bibliographie</vt:lpstr>
    </vt:vector>
  </TitlesOfParts>
  <Company>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produis acides et basiques</dc:title>
  <dc:creator>BRAVO S</dc:creator>
  <cp:lastModifiedBy>BRAVO S</cp:lastModifiedBy>
  <cp:revision>66</cp:revision>
  <dcterms:created xsi:type="dcterms:W3CDTF">2022-03-27T20:24:30Z</dcterms:created>
  <dcterms:modified xsi:type="dcterms:W3CDTF">2022-06-08T14:09:01Z</dcterms:modified>
</cp:coreProperties>
</file>