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1abc6fe7a1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1abc6fe7a1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1abc6fe7a1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1abc6fe7a1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1abc6fe7a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1abc6fe7a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1abc6fe7a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1abc6fe7a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1abc6fe7a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1abc6fe7a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2148a8d4f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2148a8d4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2148a8d4f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2148a8d4f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2148a8d4fb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2148a8d4fb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2148a8d4fb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2148a8d4fb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2148a8d4fb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2148a8d4fb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2148a8d4fb_1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2148a8d4fb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2148a8d4fb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2148a8d4fb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9.jpg"/><Relationship Id="rId4" Type="http://schemas.openxmlformats.org/officeDocument/2006/relationships/image" Target="../media/image7.jpg"/><Relationship Id="rId5"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jp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fr">
                <a:latin typeface="Calibri"/>
                <a:ea typeface="Calibri"/>
                <a:cs typeface="Calibri"/>
                <a:sym typeface="Calibri"/>
              </a:rPr>
              <a:t>Les cristaux</a:t>
            </a:r>
            <a:endParaRPr>
              <a:latin typeface="Calibri"/>
              <a:ea typeface="Calibri"/>
              <a:cs typeface="Calibri"/>
              <a:sym typeface="Calibri"/>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fr">
                <a:latin typeface="Calibri"/>
                <a:ea typeface="Calibri"/>
                <a:cs typeface="Calibri"/>
                <a:sym typeface="Calibri"/>
              </a:rPr>
              <a:t>1 enseignement scientifique</a:t>
            </a: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118" name="Google Shape;118;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fr"/>
              <a:t>chlorure de sodium = cristal ionique à température et pression ambiantes, constitué de Na+ et Cl-, obtenu par évaporation d’eau de mer dans les marais salants, peut aussi être extrait des mines (halite) =&gt; possibilité d’observer les cristaux de NaCl au microscope, même strcuture que celle macro</a:t>
            </a:r>
            <a:endParaRPr/>
          </a:p>
          <a:p>
            <a:pPr indent="0" lvl="0" marL="0" rtl="0" algn="l">
              <a:spcBef>
                <a:spcPts val="1200"/>
              </a:spcBef>
              <a:spcAft>
                <a:spcPts val="0"/>
              </a:spcAft>
              <a:buNone/>
            </a:pPr>
            <a:r>
              <a:rPr lang="fr"/>
              <a:t>définition cristal, définition de maille, pour le NaCl la maille est un cube dont les ions Cl- occupent les sommets et les centres des faces et Na+ occupent les centres du cube et les milieux des arrêtes =&gt; visualisation sur un logiciel : un ion situé sur un sommet compte pour ⅛ dans la maille car appartient aux 8 autres mailles adjacentes =&gt; dénombrement : on constate que c’est conforme à la formule NaCl</a:t>
            </a:r>
            <a:endParaRPr/>
          </a:p>
          <a:p>
            <a:pPr indent="0" lvl="0" marL="0" rtl="0" algn="l">
              <a:spcBef>
                <a:spcPts val="1200"/>
              </a:spcBef>
              <a:spcAft>
                <a:spcPts val="0"/>
              </a:spcAft>
              <a:buNone/>
            </a:pPr>
            <a:r>
              <a:rPr lang="fr"/>
              <a:t>De manière générale, le type de structure d’un cristal est défini par la forme géométrique de la maille, la nature et la position des entités dans cette maille : ex maille du fer = cubique centrée</a:t>
            </a:r>
            <a:endParaRPr/>
          </a:p>
          <a:p>
            <a:pPr indent="0" lvl="0" marL="0" rtl="0" algn="l">
              <a:spcBef>
                <a:spcPts val="1200"/>
              </a:spcBef>
              <a:spcAft>
                <a:spcPts val="120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rPr lang="fr"/>
              <a:t>définition compacité : c = volume des entités / volume de la maille. Modèle des sphères dures, le volume occupé par chaque sphère dans la maille dépend de sa position dans la maille</a:t>
            </a:r>
            <a:endParaRPr/>
          </a:p>
          <a:p>
            <a:pPr indent="0" lvl="0" marL="0" rtl="0" algn="l">
              <a:spcBef>
                <a:spcPts val="1200"/>
              </a:spcBef>
              <a:spcAft>
                <a:spcPts val="0"/>
              </a:spcAft>
              <a:buNone/>
            </a:pPr>
            <a:r>
              <a:rPr lang="fr"/>
              <a:t>calcul du rayon de sphères tangeantes pour une maille cubique à face centrée, idem pour cubique simple et comparer leur compacité</a:t>
            </a:r>
            <a:endParaRPr/>
          </a:p>
          <a:p>
            <a:pPr indent="0" lvl="0" marL="0" rtl="0" algn="l">
              <a:spcBef>
                <a:spcPts val="1200"/>
              </a:spcBef>
              <a:spcAft>
                <a:spcPts val="0"/>
              </a:spcAft>
              <a:buNone/>
            </a:pPr>
            <a:r>
              <a:rPr lang="fr"/>
              <a:t>différentes structures cristallines du carbone + nanotubes de carbone = 100 fois plus résistants que l’acier tout en étant 6 fois plus légers : permet le renforcement de matériaux par ajout de nanotubes de carbone</a:t>
            </a:r>
            <a:endParaRPr/>
          </a:p>
          <a:p>
            <a:pPr indent="0" lvl="0" marL="0" rtl="0" algn="l">
              <a:spcBef>
                <a:spcPts val="1200"/>
              </a:spcBef>
              <a:spcAft>
                <a:spcPts val="120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certaines roches telle que le granite sont constituées de minéraux visibles à l’oeil nu. La biotite, minéral du granite est formée d’un empliement de feuillets qu’on peut facilement séparer. Il est possible d’analyser la composition minérale des roches en les observant sous forme de lame mince à l’aide d’un microscope polarisant. On peut alors observer que les minéraux de biotite possèdent des lignes de clivage parallèles entre elles. A l’échelle atomique, la biotite est organisée en feuillets séparés par des couches contenant des ions K+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5"/>
          <p:cNvSpPr txBox="1"/>
          <p:nvPr>
            <p:ph idx="1" type="body"/>
          </p:nvPr>
        </p:nvSpPr>
        <p:spPr>
          <a:xfrm>
            <a:off x="311700" y="1113800"/>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fr"/>
              <a:t>solides amorphes : granite = structure ordonnée d’entités chimiques. Certaines roches en possèdent aucune structure cristalline = amorphe </a:t>
            </a:r>
            <a:endParaRPr/>
          </a:p>
          <a:p>
            <a:pPr indent="0" lvl="0" marL="0" rtl="0" algn="l">
              <a:spcBef>
                <a:spcPts val="1200"/>
              </a:spcBef>
              <a:spcAft>
                <a:spcPts val="0"/>
              </a:spcAft>
              <a:buNone/>
            </a:pPr>
            <a:r>
              <a:rPr lang="fr"/>
              <a:t>Le granite, la rhyolite et l’obsidienne sont des roches formées par le refroidissement d’un magma. Elles ont la même composition chimique. Le granite = refroidissement en profondeur. Rhyolite et obsidienne = refroidissement des formations volcaniques de surface. Rhyolite = même composition que le granite mais pas de cristaux. Obsidienne = constituée majoritairement de verre = solide amorphe</a:t>
            </a:r>
            <a:endParaRPr/>
          </a:p>
          <a:p>
            <a:pPr indent="0" lvl="0" marL="0" rtl="0" algn="l">
              <a:spcBef>
                <a:spcPts val="1200"/>
              </a:spcBef>
              <a:spcAft>
                <a:spcPts val="0"/>
              </a:spcAft>
              <a:buNone/>
            </a:pPr>
            <a:r>
              <a:rPr lang="fr"/>
              <a:t>éthylvanilline = composé artificiel que l’on utilise dans l’industrie des arômes pour son odeur proche de celle de la vanilline. Faible température de fusion (76°C) : lon peut l’utiliser pour modéliser la formation de cristaux par refroidissement.</a:t>
            </a:r>
            <a:endParaRPr/>
          </a:p>
          <a:p>
            <a:pPr indent="0" lvl="0" marL="0" rtl="0" algn="l">
              <a:spcBef>
                <a:spcPts val="1200"/>
              </a:spcBef>
              <a:spcAft>
                <a:spcPts val="1200"/>
              </a:spcAft>
              <a:buNone/>
            </a:pPr>
            <a:r>
              <a:rPr lang="fr"/>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fr">
                <a:latin typeface="Calibri"/>
                <a:ea typeface="Calibri"/>
                <a:cs typeface="Calibri"/>
                <a:sym typeface="Calibri"/>
              </a:rPr>
              <a:t>Prérequis</a:t>
            </a:r>
            <a:r>
              <a:rPr lang="fr"/>
              <a:t> </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2320">
                <a:latin typeface="Calibri"/>
                <a:ea typeface="Calibri"/>
                <a:cs typeface="Calibri"/>
                <a:sym typeface="Calibri"/>
              </a:rPr>
              <a:t>Points de difficulté identifiés</a:t>
            </a:r>
            <a:endParaRPr b="1" sz="2320">
              <a:latin typeface="Calibri"/>
              <a:ea typeface="Calibri"/>
              <a:cs typeface="Calibri"/>
              <a:sym typeface="Calibri"/>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pic>
        <p:nvPicPr>
          <p:cNvPr id="72" name="Google Shape;72;p16"/>
          <p:cNvPicPr preferRelativeResize="0"/>
          <p:nvPr/>
        </p:nvPicPr>
        <p:blipFill>
          <a:blip r:embed="rId3">
            <a:alphaModFix/>
          </a:blip>
          <a:stretch>
            <a:fillRect/>
          </a:stretch>
        </p:blipFill>
        <p:spPr>
          <a:xfrm>
            <a:off x="139500" y="152400"/>
            <a:ext cx="4593702" cy="4838699"/>
          </a:xfrm>
          <a:prstGeom prst="rect">
            <a:avLst/>
          </a:prstGeom>
          <a:noFill/>
          <a:ln>
            <a:noFill/>
          </a:ln>
        </p:spPr>
      </p:pic>
      <p:sp>
        <p:nvSpPr>
          <p:cNvPr id="73" name="Google Shape;73;p16"/>
          <p:cNvSpPr txBox="1"/>
          <p:nvPr/>
        </p:nvSpPr>
        <p:spPr>
          <a:xfrm>
            <a:off x="4774250" y="4223100"/>
            <a:ext cx="4293600" cy="708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r" sz="1700">
                <a:latin typeface="Calibri"/>
                <a:ea typeface="Calibri"/>
                <a:cs typeface="Calibri"/>
                <a:sym typeface="Calibri"/>
              </a:rPr>
              <a:t>Comment décrire un cristal à l’échelle microscopique ?</a:t>
            </a:r>
            <a:endParaRPr b="1" sz="1700">
              <a:latin typeface="Calibri"/>
              <a:ea typeface="Calibri"/>
              <a:cs typeface="Calibri"/>
              <a:sym typeface="Calibri"/>
            </a:endParaRPr>
          </a:p>
        </p:txBody>
      </p:sp>
      <p:pic>
        <p:nvPicPr>
          <p:cNvPr id="74" name="Google Shape;74;p16"/>
          <p:cNvPicPr preferRelativeResize="0"/>
          <p:nvPr/>
        </p:nvPicPr>
        <p:blipFill>
          <a:blip r:embed="rId4">
            <a:alphaModFix/>
          </a:blip>
          <a:stretch>
            <a:fillRect/>
          </a:stretch>
        </p:blipFill>
        <p:spPr>
          <a:xfrm>
            <a:off x="4885602" y="152400"/>
            <a:ext cx="1905000" cy="2400300"/>
          </a:xfrm>
          <a:prstGeom prst="rect">
            <a:avLst/>
          </a:prstGeom>
          <a:noFill/>
          <a:ln>
            <a:noFill/>
          </a:ln>
        </p:spPr>
      </p:pic>
      <p:pic>
        <p:nvPicPr>
          <p:cNvPr id="75" name="Google Shape;75;p16"/>
          <p:cNvPicPr preferRelativeResize="0"/>
          <p:nvPr/>
        </p:nvPicPr>
        <p:blipFill>
          <a:blip r:embed="rId5">
            <a:alphaModFix/>
          </a:blip>
          <a:stretch>
            <a:fillRect/>
          </a:stretch>
        </p:blipFill>
        <p:spPr>
          <a:xfrm>
            <a:off x="6943002" y="152400"/>
            <a:ext cx="1895475" cy="24193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159300" y="22475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2320">
                <a:latin typeface="Calibri"/>
                <a:ea typeface="Calibri"/>
                <a:cs typeface="Calibri"/>
                <a:sym typeface="Calibri"/>
              </a:rPr>
              <a:t>Minéraux</a:t>
            </a:r>
            <a:endParaRPr b="1" sz="2320">
              <a:latin typeface="Calibri"/>
              <a:ea typeface="Calibri"/>
              <a:cs typeface="Calibri"/>
              <a:sym typeface="Calibri"/>
            </a:endParaRPr>
          </a:p>
        </p:txBody>
      </p:sp>
      <p:pic>
        <p:nvPicPr>
          <p:cNvPr id="87" name="Google Shape;87;p18"/>
          <p:cNvPicPr preferRelativeResize="0"/>
          <p:nvPr/>
        </p:nvPicPr>
        <p:blipFill>
          <a:blip r:embed="rId3">
            <a:alphaModFix/>
          </a:blip>
          <a:stretch>
            <a:fillRect/>
          </a:stretch>
        </p:blipFill>
        <p:spPr>
          <a:xfrm>
            <a:off x="159300" y="1284925"/>
            <a:ext cx="3463075" cy="2943600"/>
          </a:xfrm>
          <a:prstGeom prst="rect">
            <a:avLst/>
          </a:prstGeom>
          <a:noFill/>
          <a:ln>
            <a:noFill/>
          </a:ln>
        </p:spPr>
      </p:pic>
      <p:sp>
        <p:nvSpPr>
          <p:cNvPr id="88" name="Google Shape;88;p18"/>
          <p:cNvSpPr txBox="1"/>
          <p:nvPr/>
        </p:nvSpPr>
        <p:spPr>
          <a:xfrm>
            <a:off x="152400" y="4304725"/>
            <a:ext cx="3828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latin typeface="Calibri"/>
                <a:ea typeface="Calibri"/>
                <a:cs typeface="Calibri"/>
                <a:sym typeface="Calibri"/>
              </a:rPr>
              <a:t>Cristal de quartz</a:t>
            </a:r>
            <a:endParaRPr>
              <a:latin typeface="Calibri"/>
              <a:ea typeface="Calibri"/>
              <a:cs typeface="Calibri"/>
              <a:sym typeface="Calibri"/>
            </a:endParaRPr>
          </a:p>
        </p:txBody>
      </p:sp>
      <p:pic>
        <p:nvPicPr>
          <p:cNvPr id="89" name="Google Shape;89;p18"/>
          <p:cNvPicPr preferRelativeResize="0"/>
          <p:nvPr/>
        </p:nvPicPr>
        <p:blipFill>
          <a:blip r:embed="rId4">
            <a:alphaModFix/>
          </a:blip>
          <a:stretch>
            <a:fillRect/>
          </a:stretch>
        </p:blipFill>
        <p:spPr>
          <a:xfrm>
            <a:off x="3877875" y="790113"/>
            <a:ext cx="4739876" cy="3563264"/>
          </a:xfrm>
          <a:prstGeom prst="rect">
            <a:avLst/>
          </a:prstGeom>
          <a:noFill/>
          <a:ln>
            <a:noFill/>
          </a:ln>
        </p:spPr>
      </p:pic>
      <p:sp>
        <p:nvSpPr>
          <p:cNvPr id="90" name="Google Shape;90;p18"/>
          <p:cNvSpPr txBox="1"/>
          <p:nvPr/>
        </p:nvSpPr>
        <p:spPr>
          <a:xfrm>
            <a:off x="3807425" y="4323050"/>
            <a:ext cx="1327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latin typeface="Calibri"/>
                <a:ea typeface="Calibri"/>
                <a:cs typeface="Calibri"/>
                <a:sym typeface="Calibri"/>
              </a:rPr>
              <a:t>Granite</a:t>
            </a:r>
            <a:endParaRPr>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1920">
                <a:latin typeface="Calibri"/>
                <a:ea typeface="Calibri"/>
                <a:cs typeface="Calibri"/>
                <a:sym typeface="Calibri"/>
              </a:rPr>
              <a:t>Cristaux dans les organismes biologiques</a:t>
            </a:r>
            <a:endParaRPr b="1" sz="1920">
              <a:latin typeface="Calibri"/>
              <a:ea typeface="Calibri"/>
              <a:cs typeface="Calibri"/>
              <a:sym typeface="Calibri"/>
            </a:endParaRPr>
          </a:p>
        </p:txBody>
      </p:sp>
      <p:pic>
        <p:nvPicPr>
          <p:cNvPr id="96" name="Google Shape;96;p19"/>
          <p:cNvPicPr preferRelativeResize="0"/>
          <p:nvPr/>
        </p:nvPicPr>
        <p:blipFill>
          <a:blip r:embed="rId3">
            <a:alphaModFix/>
          </a:blip>
          <a:stretch>
            <a:fillRect/>
          </a:stretch>
        </p:blipFill>
        <p:spPr>
          <a:xfrm>
            <a:off x="152400" y="1170125"/>
            <a:ext cx="4456316" cy="2965475"/>
          </a:xfrm>
          <a:prstGeom prst="rect">
            <a:avLst/>
          </a:prstGeom>
          <a:noFill/>
          <a:ln>
            <a:noFill/>
          </a:ln>
        </p:spPr>
      </p:pic>
      <p:pic>
        <p:nvPicPr>
          <p:cNvPr id="97" name="Google Shape;97;p19"/>
          <p:cNvPicPr preferRelativeResize="0"/>
          <p:nvPr/>
        </p:nvPicPr>
        <p:blipFill>
          <a:blip r:embed="rId4">
            <a:alphaModFix/>
          </a:blip>
          <a:stretch>
            <a:fillRect/>
          </a:stretch>
        </p:blipFill>
        <p:spPr>
          <a:xfrm>
            <a:off x="4532250" y="1170125"/>
            <a:ext cx="4459350" cy="2965468"/>
          </a:xfrm>
          <a:prstGeom prst="rect">
            <a:avLst/>
          </a:prstGeom>
          <a:noFill/>
          <a:ln>
            <a:noFill/>
          </a:ln>
        </p:spPr>
      </p:pic>
      <p:sp>
        <p:nvSpPr>
          <p:cNvPr id="98" name="Google Shape;98;p19"/>
          <p:cNvSpPr txBox="1"/>
          <p:nvPr/>
        </p:nvSpPr>
        <p:spPr>
          <a:xfrm>
            <a:off x="2629750" y="4288000"/>
            <a:ext cx="7051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fr">
                <a:latin typeface="Calibri"/>
                <a:ea typeface="Calibri"/>
                <a:cs typeface="Calibri"/>
                <a:sym typeface="Calibri"/>
              </a:rPr>
              <a:t>Minéralisation dans les cellules de feuille d’épinards</a:t>
            </a:r>
            <a:endParaRPr>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3032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fr" sz="2020">
                <a:latin typeface="Calibri"/>
                <a:ea typeface="Calibri"/>
                <a:cs typeface="Calibri"/>
                <a:sym typeface="Calibri"/>
              </a:rPr>
              <a:t>Cristaux dans les organismes biologiques - calculs rénaux</a:t>
            </a:r>
            <a:endParaRPr b="1" sz="2020">
              <a:latin typeface="Calibri"/>
              <a:ea typeface="Calibri"/>
              <a:cs typeface="Calibri"/>
              <a:sym typeface="Calibri"/>
            </a:endParaRPr>
          </a:p>
        </p:txBody>
      </p:sp>
      <p:pic>
        <p:nvPicPr>
          <p:cNvPr id="104" name="Google Shape;104;p20"/>
          <p:cNvPicPr preferRelativeResize="0"/>
          <p:nvPr/>
        </p:nvPicPr>
        <p:blipFill>
          <a:blip r:embed="rId3">
            <a:alphaModFix/>
          </a:blip>
          <a:stretch>
            <a:fillRect/>
          </a:stretch>
        </p:blipFill>
        <p:spPr>
          <a:xfrm>
            <a:off x="311700" y="1017725"/>
            <a:ext cx="3820975" cy="3820975"/>
          </a:xfrm>
          <a:prstGeom prst="rect">
            <a:avLst/>
          </a:prstGeom>
          <a:noFill/>
          <a:ln>
            <a:noFill/>
          </a:ln>
        </p:spPr>
      </p:pic>
      <p:pic>
        <p:nvPicPr>
          <p:cNvPr id="105" name="Google Shape;105;p20"/>
          <p:cNvPicPr preferRelativeResize="0"/>
          <p:nvPr/>
        </p:nvPicPr>
        <p:blipFill>
          <a:blip r:embed="rId4">
            <a:alphaModFix/>
          </a:blip>
          <a:stretch>
            <a:fillRect/>
          </a:stretch>
        </p:blipFill>
        <p:spPr>
          <a:xfrm>
            <a:off x="4572000" y="1017725"/>
            <a:ext cx="4222975" cy="2810200"/>
          </a:xfrm>
          <a:prstGeom prst="rect">
            <a:avLst/>
          </a:prstGeom>
          <a:noFill/>
          <a:ln>
            <a:noFill/>
          </a:ln>
        </p:spPr>
      </p:pic>
      <p:sp>
        <p:nvSpPr>
          <p:cNvPr id="106" name="Google Shape;106;p20"/>
          <p:cNvSpPr txBox="1"/>
          <p:nvPr/>
        </p:nvSpPr>
        <p:spPr>
          <a:xfrm>
            <a:off x="4408725" y="4086450"/>
            <a:ext cx="44235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fr"/>
              <a:t>quartz : wikipédia</a:t>
            </a:r>
            <a:endParaRPr/>
          </a:p>
          <a:p>
            <a:pPr indent="-342900" lvl="0" marL="457200" rtl="0" algn="l">
              <a:spcBef>
                <a:spcPts val="0"/>
              </a:spcBef>
              <a:spcAft>
                <a:spcPts val="0"/>
              </a:spcAft>
              <a:buSzPts val="1800"/>
              <a:buChar char="●"/>
            </a:pPr>
            <a:r>
              <a:rPr lang="fr"/>
              <a:t>épinards : lenaturaliste.net</a:t>
            </a:r>
            <a:endParaRPr/>
          </a:p>
          <a:p>
            <a:pPr indent="-342900" lvl="0" marL="457200" rtl="0" algn="l">
              <a:spcBef>
                <a:spcPts val="0"/>
              </a:spcBef>
              <a:spcAft>
                <a:spcPts val="0"/>
              </a:spcAft>
              <a:buSzPts val="1800"/>
              <a:buChar char="●"/>
            </a:pPr>
            <a:r>
              <a:rPr lang="fr"/>
              <a:t>calcul rénal : Dornier Med Tech et sante.journaldesfemmes.fr</a:t>
            </a:r>
            <a:endParaRPr/>
          </a:p>
          <a:p>
            <a:pPr indent="0" lvl="0" marL="457200" rtl="0" algn="l">
              <a:spcBef>
                <a:spcPts val="1200"/>
              </a:spcBef>
              <a:spcAft>
                <a:spcPts val="1200"/>
              </a:spcAft>
              <a:buNone/>
            </a:pPr>
            <a:r>
              <a:t/>
            </a:r>
            <a:endParaRPr/>
          </a:p>
        </p:txBody>
      </p:sp>
      <p:sp>
        <p:nvSpPr>
          <p:cNvPr id="112" name="Google Shape;112;p21"/>
          <p:cNvSpPr txBox="1"/>
          <p:nvPr/>
        </p:nvSpPr>
        <p:spPr>
          <a:xfrm>
            <a:off x="360950" y="309375"/>
            <a:ext cx="8520600" cy="507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r" sz="2100">
                <a:latin typeface="Calibri"/>
                <a:ea typeface="Calibri"/>
                <a:cs typeface="Calibri"/>
                <a:sym typeface="Calibri"/>
              </a:rPr>
              <a:t>Bibliographie</a:t>
            </a:r>
            <a:endParaRPr b="1" sz="21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