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59" r:id="rId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4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D14F-BB31-8042-8D1E-AB9C640EB464}" type="datetimeFigureOut">
              <a:rPr lang="fr-FR" smtClean="0"/>
              <a:t>25/04/22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42950-F673-184D-A8B8-8A3713E94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4714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D14F-BB31-8042-8D1E-AB9C640EB464}" type="datetimeFigureOut">
              <a:rPr lang="fr-FR" smtClean="0"/>
              <a:t>25/04/22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42950-F673-184D-A8B8-8A3713E94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3350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D14F-BB31-8042-8D1E-AB9C640EB464}" type="datetimeFigureOut">
              <a:rPr lang="fr-FR" smtClean="0"/>
              <a:t>25/04/22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42950-F673-184D-A8B8-8A3713E94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4871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D14F-BB31-8042-8D1E-AB9C640EB464}" type="datetimeFigureOut">
              <a:rPr lang="fr-FR" smtClean="0"/>
              <a:t>25/04/22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42950-F673-184D-A8B8-8A3713E94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5910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D14F-BB31-8042-8D1E-AB9C640EB464}" type="datetimeFigureOut">
              <a:rPr lang="fr-FR" smtClean="0"/>
              <a:t>25/04/22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42950-F673-184D-A8B8-8A3713E94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308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D14F-BB31-8042-8D1E-AB9C640EB464}" type="datetimeFigureOut">
              <a:rPr lang="fr-FR" smtClean="0"/>
              <a:t>25/04/22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42950-F673-184D-A8B8-8A3713E94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736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D14F-BB31-8042-8D1E-AB9C640EB464}" type="datetimeFigureOut">
              <a:rPr lang="fr-FR" smtClean="0"/>
              <a:t>25/04/22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42950-F673-184D-A8B8-8A3713E94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9376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D14F-BB31-8042-8D1E-AB9C640EB464}" type="datetimeFigureOut">
              <a:rPr lang="fr-FR" smtClean="0"/>
              <a:t>25/04/22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42950-F673-184D-A8B8-8A3713E94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391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D14F-BB31-8042-8D1E-AB9C640EB464}" type="datetimeFigureOut">
              <a:rPr lang="fr-FR" smtClean="0"/>
              <a:t>25/04/22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42950-F673-184D-A8B8-8A3713E94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18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D14F-BB31-8042-8D1E-AB9C640EB464}" type="datetimeFigureOut">
              <a:rPr lang="fr-FR" smtClean="0"/>
              <a:t>25/04/22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42950-F673-184D-A8B8-8A3713E94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338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D14F-BB31-8042-8D1E-AB9C640EB464}" type="datetimeFigureOut">
              <a:rPr lang="fr-FR" smtClean="0"/>
              <a:t>25/04/22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42950-F673-184D-A8B8-8A3713E94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452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FD14F-BB31-8042-8D1E-AB9C640EB464}" type="datetimeFigureOut">
              <a:rPr lang="fr-FR" smtClean="0"/>
              <a:t>25/04/22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42950-F673-184D-A8B8-8A3713E94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3657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Solubilité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1 STL PCM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3667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Prérequis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Interaction de Van der </a:t>
            </a:r>
            <a:r>
              <a:rPr lang="fr-FR" dirty="0" err="1" smtClean="0"/>
              <a:t>Waals</a:t>
            </a:r>
            <a:r>
              <a:rPr lang="fr-FR" dirty="0" smtClean="0"/>
              <a:t> </a:t>
            </a:r>
          </a:p>
          <a:p>
            <a:r>
              <a:rPr lang="fr-FR" dirty="0" smtClean="0"/>
              <a:t>Liaisons hydrogènes</a:t>
            </a:r>
          </a:p>
          <a:p>
            <a:r>
              <a:rPr lang="fr-FR" dirty="0" smtClean="0"/>
              <a:t>Tableau d’avancement </a:t>
            </a:r>
          </a:p>
          <a:p>
            <a:r>
              <a:rPr lang="fr-FR" dirty="0" smtClean="0"/>
              <a:t>Acides et bases, réaction  acido-basique, pH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9106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download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2" r="25098"/>
          <a:stretch/>
        </p:blipFill>
        <p:spPr>
          <a:xfrm>
            <a:off x="-1" y="0"/>
            <a:ext cx="4325474" cy="4015658"/>
          </a:xfrm>
          <a:prstGeom prst="rect">
            <a:avLst/>
          </a:prstGeom>
        </p:spPr>
      </p:pic>
      <p:pic>
        <p:nvPicPr>
          <p:cNvPr id="6" name="Image 5" descr="imag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66" y="3934867"/>
            <a:ext cx="4337039" cy="2923133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4818693" y="1145593"/>
            <a:ext cx="40467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Composition de l’eau de mer :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Na</a:t>
            </a:r>
            <a:r>
              <a:rPr lang="fr-FR" baseline="30000" dirty="0" smtClean="0"/>
              <a:t>+ </a:t>
            </a:r>
            <a:r>
              <a:rPr lang="fr-FR" dirty="0" smtClean="0"/>
              <a:t>: 10,8 g/kg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Cl</a:t>
            </a:r>
            <a:r>
              <a:rPr lang="fr-FR" baseline="30000" dirty="0" smtClean="0"/>
              <a:t>- </a:t>
            </a:r>
            <a:r>
              <a:rPr lang="fr-FR" dirty="0" smtClean="0"/>
              <a:t>: 19,4 g/kg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SO</a:t>
            </a:r>
            <a:r>
              <a:rPr lang="fr-FR" baseline="-25000" dirty="0" smtClean="0"/>
              <a:t>4</a:t>
            </a:r>
            <a:r>
              <a:rPr lang="fr-FR" baseline="30000" dirty="0" smtClean="0"/>
              <a:t>2- </a:t>
            </a:r>
            <a:r>
              <a:rPr lang="fr-FR" dirty="0" smtClean="0"/>
              <a:t>: 2,7 g/kg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Mg</a:t>
            </a:r>
            <a:r>
              <a:rPr lang="fr-FR" baseline="30000" dirty="0" smtClean="0"/>
              <a:t>2+</a:t>
            </a:r>
            <a:r>
              <a:rPr lang="fr-FR" dirty="0" smtClean="0"/>
              <a:t> : 1,3 g/kg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656825" y="3573755"/>
            <a:ext cx="42085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	Comment comprendre le principe d’un marais salant à l’aide de la notion de solubilité ?</a:t>
            </a:r>
          </a:p>
          <a:p>
            <a:r>
              <a:rPr lang="fr-FR" b="1" dirty="0" smtClean="0"/>
              <a:t>	Quelles en sont les autres applications ?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991526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Dissolution d’un sel dans un solvant</a:t>
            </a:r>
            <a:endParaRPr lang="fr-FR" sz="3200" dirty="0"/>
          </a:p>
        </p:txBody>
      </p:sp>
      <p:sp>
        <p:nvSpPr>
          <p:cNvPr id="4" name="ZoneTexte 3"/>
          <p:cNvSpPr txBox="1"/>
          <p:nvPr/>
        </p:nvSpPr>
        <p:spPr>
          <a:xfrm>
            <a:off x="457200" y="1496369"/>
            <a:ext cx="4290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Exemple de la dissolution du sel dans l’eau :</a:t>
            </a:r>
            <a:endParaRPr lang="fr-FR" dirty="0"/>
          </a:p>
        </p:txBody>
      </p:sp>
      <p:pic>
        <p:nvPicPr>
          <p:cNvPr id="5" name="Image 4" descr="downloa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059" y="2216190"/>
            <a:ext cx="6976451" cy="323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023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Dissolution d’un composé donnant des ions</a:t>
            </a: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722181" y="2129311"/>
            <a:ext cx="3698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Reprendre </a:t>
            </a:r>
            <a:r>
              <a:rPr lang="fr-FR" dirty="0" err="1" smtClean="0"/>
              <a:t>slide</a:t>
            </a:r>
            <a:r>
              <a:rPr lang="fr-FR" dirty="0" smtClean="0"/>
              <a:t> solubilité </a:t>
            </a: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88608"/>
              </p:ext>
            </p:extLst>
          </p:nvPr>
        </p:nvGraphicFramePr>
        <p:xfrm>
          <a:off x="4657473" y="2129311"/>
          <a:ext cx="4029327" cy="16560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3109"/>
                <a:gridCol w="1343109"/>
                <a:gridCol w="1343109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solvant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Moment</a:t>
                      </a:r>
                      <a:r>
                        <a:rPr lang="fr-FR" baseline="0" dirty="0" smtClean="0"/>
                        <a:t> dipolaire solvant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Solubilité </a:t>
                      </a:r>
                      <a:r>
                        <a:rPr lang="fr-FR" dirty="0" err="1" smtClean="0"/>
                        <a:t>NaCl</a:t>
                      </a:r>
                      <a:r>
                        <a:rPr lang="fr-FR" dirty="0" smtClean="0"/>
                        <a:t> à 25°C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Eau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1,8 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360 g/L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Benzène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 g/L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5486400" y="4673600"/>
            <a:ext cx="1257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Image benzène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3619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98925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Composés hydrophiles et hydrophobes</a:t>
            </a: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457200" y="1044075"/>
            <a:ext cx="83210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b="1" dirty="0" smtClean="0"/>
              <a:t>Espèce hydrophile : </a:t>
            </a:r>
            <a:r>
              <a:rPr lang="fr-FR" dirty="0" smtClean="0"/>
              <a:t>composé soluble dans l’eau </a:t>
            </a:r>
          </a:p>
          <a:p>
            <a:pPr marL="285750" indent="-285750">
              <a:buFont typeface="Arial"/>
              <a:buChar char="•"/>
            </a:pPr>
            <a:r>
              <a:rPr lang="fr-FR" b="1" dirty="0" smtClean="0"/>
              <a:t>Espèce hydrophobe : </a:t>
            </a:r>
            <a:r>
              <a:rPr lang="fr-FR" dirty="0" smtClean="0"/>
              <a:t>espèce insoluble dans l’eau. Elle est d’avantage soluble dans les solvants organiques apolaires.</a:t>
            </a:r>
          </a:p>
          <a:p>
            <a:pPr marL="285750" indent="-285750">
              <a:buFont typeface="Arial"/>
              <a:buChar char="•"/>
            </a:pPr>
            <a:r>
              <a:rPr lang="fr-FR" b="1" dirty="0" smtClean="0"/>
              <a:t>Espèce amphiphile : </a:t>
            </a:r>
            <a:r>
              <a:rPr lang="fr-FR" dirty="0" smtClean="0"/>
              <a:t>espèce possédant une t</a:t>
            </a:r>
            <a:r>
              <a:rPr lang="fr-FR" dirty="0" smtClean="0"/>
              <a:t>ête hydrophile et une queue hydrophobe</a:t>
            </a:r>
            <a:endParaRPr lang="fr-FR" dirty="0"/>
          </a:p>
        </p:txBody>
      </p:sp>
      <p:pic>
        <p:nvPicPr>
          <p:cNvPr id="5" name="Image 4" descr="Capture d’écran 2022-04-25 à 21.34.3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088123"/>
            <a:ext cx="3959271" cy="1875444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453714" y="2940813"/>
            <a:ext cx="3449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Principe du savon :</a:t>
            </a:r>
            <a:endParaRPr lang="fr-FR" dirty="0"/>
          </a:p>
        </p:txBody>
      </p:sp>
      <p:pic>
        <p:nvPicPr>
          <p:cNvPr id="7" name="Image 6" descr="389341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60"/>
          <a:stretch/>
        </p:blipFill>
        <p:spPr>
          <a:xfrm>
            <a:off x="5316749" y="3538430"/>
            <a:ext cx="2851372" cy="2981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05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Extraction liquide-liquide</a:t>
            </a:r>
            <a:endParaRPr lang="fr-FR" sz="2800" dirty="0"/>
          </a:p>
        </p:txBody>
      </p:sp>
      <p:pic>
        <p:nvPicPr>
          <p:cNvPr id="4" name="Image 3" descr="1200px-Ampoule_à_décanter.sv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" y="1344094"/>
            <a:ext cx="3721100" cy="5094806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4991100" y="2298700"/>
            <a:ext cx="35941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b="1" dirty="0" smtClean="0"/>
              <a:t>Eau : </a:t>
            </a:r>
            <a:r>
              <a:rPr lang="fr-FR" dirty="0" smtClean="0"/>
              <a:t>solvant polaire, </a:t>
            </a:r>
            <a:r>
              <a:rPr lang="fr-FR" dirty="0" err="1" smtClean="0"/>
              <a:t>protique</a:t>
            </a:r>
            <a:r>
              <a:rPr lang="fr-FR" dirty="0"/>
              <a:t> </a:t>
            </a:r>
            <a:r>
              <a:rPr lang="fr-FR" dirty="0" smtClean="0"/>
              <a:t>(donne des liaisons hydrogène)</a:t>
            </a:r>
          </a:p>
          <a:p>
            <a:pPr marL="285750" indent="-285750">
              <a:buFont typeface="Arial"/>
              <a:buChar char="•"/>
            </a:pPr>
            <a:endParaRPr lang="fr-FR" dirty="0"/>
          </a:p>
          <a:p>
            <a:endParaRPr lang="fr-FR" dirty="0" smtClean="0"/>
          </a:p>
          <a:p>
            <a:pPr marL="285750" indent="-285750">
              <a:buFont typeface="Arial"/>
              <a:buChar char="•"/>
            </a:pPr>
            <a:r>
              <a:rPr lang="fr-FR" b="1" dirty="0" smtClean="0"/>
              <a:t>Solvants organiques : </a:t>
            </a:r>
            <a:r>
              <a:rPr lang="fr-FR" dirty="0" smtClean="0"/>
              <a:t>majoritairement aprotiques, peu ou pas polaires, donnent des liaisons de type Van der </a:t>
            </a:r>
            <a:r>
              <a:rPr lang="fr-FR" dirty="0" err="1" smtClean="0"/>
              <a:t>Waals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770214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Bibliographie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Marais salants 1 : </a:t>
            </a:r>
            <a:r>
              <a:rPr lang="fr-FR" dirty="0" err="1" smtClean="0"/>
              <a:t>mareauxoiseaux.fr</a:t>
            </a:r>
            <a:endParaRPr lang="fr-FR" dirty="0" smtClean="0"/>
          </a:p>
          <a:p>
            <a:r>
              <a:rPr lang="fr-FR" dirty="0" smtClean="0"/>
              <a:t>Marais salants 2 : routes-</a:t>
            </a:r>
            <a:r>
              <a:rPr lang="fr-FR" dirty="0" err="1" smtClean="0"/>
              <a:t>touristiques.com</a:t>
            </a:r>
            <a:endParaRPr lang="fr-FR" dirty="0" smtClean="0"/>
          </a:p>
          <a:p>
            <a:r>
              <a:rPr lang="fr-FR" dirty="0" smtClean="0"/>
              <a:t>Dissolution du sel dans l’eau : </a:t>
            </a:r>
            <a:r>
              <a:rPr lang="fr-FR" dirty="0" err="1" smtClean="0"/>
              <a:t>wikipédia</a:t>
            </a:r>
            <a:endParaRPr lang="fr-FR" dirty="0" smtClean="0"/>
          </a:p>
          <a:p>
            <a:r>
              <a:rPr lang="fr-FR" dirty="0" smtClean="0"/>
              <a:t>Micelle : </a:t>
            </a:r>
            <a:r>
              <a:rPr lang="fr-FR" dirty="0" err="1" smtClean="0"/>
              <a:t>maxicours</a:t>
            </a:r>
            <a:endParaRPr lang="fr-FR" dirty="0" smtClean="0"/>
          </a:p>
          <a:p>
            <a:r>
              <a:rPr lang="fr-FR" dirty="0" smtClean="0"/>
              <a:t>Ampoule à décanter : </a:t>
            </a:r>
            <a:r>
              <a:rPr lang="fr-FR" dirty="0" err="1" smtClean="0"/>
              <a:t>wikipédia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8944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215</Words>
  <Application>Microsoft Macintosh PowerPoint</Application>
  <PresentationFormat>Présentation à l'écran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Solubilité</vt:lpstr>
      <vt:lpstr>Prérequis</vt:lpstr>
      <vt:lpstr>Présentation PowerPoint</vt:lpstr>
      <vt:lpstr>Dissolution d’un sel dans un solvant</vt:lpstr>
      <vt:lpstr>Dissolution d’un composé donnant des ions</vt:lpstr>
      <vt:lpstr>Composés hydrophiles et hydrophobes</vt:lpstr>
      <vt:lpstr>Extraction liquide-liquide</vt:lpstr>
      <vt:lpstr>Bibliographie</vt:lpstr>
    </vt:vector>
  </TitlesOfParts>
  <Company>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Solubilité</dc:title>
  <dc:creator>BRAVO S</dc:creator>
  <cp:lastModifiedBy>BRAVO S</cp:lastModifiedBy>
  <cp:revision>24</cp:revision>
  <dcterms:created xsi:type="dcterms:W3CDTF">2022-04-24T17:56:31Z</dcterms:created>
  <dcterms:modified xsi:type="dcterms:W3CDTF">2022-04-25T19:48:17Z</dcterms:modified>
</cp:coreProperties>
</file>