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3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59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23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59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72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81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47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69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89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56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06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051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178AC-FBD8-4E4B-B37A-EBEC6A6CB437}" type="datetimeFigureOut">
              <a:rPr lang="fr-FR" smtClean="0"/>
              <a:t>08/06/22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CA950-4CAC-114B-ACE2-EB4C50AD02C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27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Acides et bases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TSTL PCM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91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Positionnement de la leçon, prérequis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Électronégativité</a:t>
            </a:r>
          </a:p>
          <a:p>
            <a:r>
              <a:rPr lang="fr-FR" dirty="0" smtClean="0"/>
              <a:t>Formule de Lewis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081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51" y="113846"/>
            <a:ext cx="2781300" cy="2921000"/>
          </a:xfrm>
          <a:prstGeom prst="rect">
            <a:avLst/>
          </a:prstGeom>
        </p:spPr>
      </p:pic>
      <p:pic>
        <p:nvPicPr>
          <p:cNvPr id="5" name="Image 4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990" y="388486"/>
            <a:ext cx="3302000" cy="2451100"/>
          </a:xfrm>
          <a:prstGeom prst="rect">
            <a:avLst/>
          </a:prstGeom>
        </p:spPr>
      </p:pic>
      <p:pic>
        <p:nvPicPr>
          <p:cNvPr id="6" name="Image 5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204" y="211677"/>
            <a:ext cx="1146376" cy="336037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268959" y="3835065"/>
            <a:ext cx="6112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=&gt; </a:t>
            </a:r>
            <a:r>
              <a:rPr lang="fr-FR" b="1" dirty="0" smtClean="0"/>
              <a:t>Comprendre ce que sont des acides et bases de </a:t>
            </a:r>
            <a:r>
              <a:rPr lang="fr-FR" b="1" dirty="0" err="1" smtClean="0"/>
              <a:t>Brönsted</a:t>
            </a:r>
            <a:r>
              <a:rPr lang="fr-FR" b="1" dirty="0" smtClean="0"/>
              <a:t> et quelles sont leurs applications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312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92667" y="1540933"/>
            <a:ext cx="76369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Rappels équilibrage d’une équation de réaction chimique </a:t>
            </a:r>
            <a:r>
              <a:rPr lang="fr-FR" dirty="0" smtClean="0"/>
              <a:t>:</a:t>
            </a:r>
          </a:p>
          <a:p>
            <a:pPr algn="ctr"/>
            <a:r>
              <a:rPr lang="fr-FR" dirty="0" smtClean="0"/>
              <a:t>« Rien ne se perd, rien ne se crée, tout se transforme » (Lavoisier, 18</a:t>
            </a:r>
            <a:r>
              <a:rPr lang="fr-FR" baseline="30000" dirty="0" smtClean="0"/>
              <a:t>e</a:t>
            </a:r>
            <a:r>
              <a:rPr lang="fr-FR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Conservation de la charge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Conservation du nombre de moles de chaque élément chimique</a:t>
            </a:r>
          </a:p>
          <a:p>
            <a:pPr marL="285750" indent="-285750">
              <a:buFont typeface="Arial"/>
              <a:buChar char="•"/>
            </a:pPr>
            <a:endParaRPr lang="fr-FR" dirty="0" smtClean="0"/>
          </a:p>
          <a:p>
            <a:pPr marL="285750" indent="-285750">
              <a:buFont typeface="Arial"/>
              <a:buChar char="•"/>
            </a:pPr>
            <a:endParaRPr lang="fr-FR" dirty="0"/>
          </a:p>
          <a:p>
            <a:pPr marL="285750" indent="-285750">
              <a:buFont typeface="Arial"/>
              <a:buChar char="•"/>
            </a:pPr>
            <a:endParaRPr lang="fr-FR" dirty="0"/>
          </a:p>
          <a:p>
            <a:r>
              <a:rPr lang="fr-FR" b="1" dirty="0" smtClean="0"/>
              <a:t>Application : </a:t>
            </a:r>
          </a:p>
          <a:p>
            <a:r>
              <a:rPr lang="fr-FR" dirty="0" smtClean="0"/>
              <a:t>Compléter les réactions suivantes et donner les couples acides-bases mis en jeu :</a:t>
            </a:r>
          </a:p>
          <a:p>
            <a:r>
              <a:rPr lang="fr-FR" dirty="0" smtClean="0"/>
              <a:t>NH</a:t>
            </a:r>
            <a:r>
              <a:rPr lang="fr-FR" baseline="-25000" dirty="0" smtClean="0"/>
              <a:t>3</a:t>
            </a:r>
            <a:r>
              <a:rPr lang="fr-FR" dirty="0" smtClean="0"/>
              <a:t> + CH</a:t>
            </a:r>
            <a:r>
              <a:rPr lang="fr-FR" baseline="-25000" dirty="0" smtClean="0"/>
              <a:t>3</a:t>
            </a:r>
            <a:r>
              <a:rPr lang="fr-FR" dirty="0" smtClean="0"/>
              <a:t>COOH -&gt; NH</a:t>
            </a:r>
            <a:r>
              <a:rPr lang="fr-FR" baseline="-25000" dirty="0" smtClean="0"/>
              <a:t>4</a:t>
            </a:r>
            <a:r>
              <a:rPr lang="fr-FR" baseline="30000" dirty="0" smtClean="0"/>
              <a:t>+</a:t>
            </a:r>
            <a:r>
              <a:rPr lang="fr-FR" dirty="0" smtClean="0"/>
              <a:t> + ?</a:t>
            </a:r>
          </a:p>
          <a:p>
            <a:r>
              <a:rPr lang="fr-FR" dirty="0" err="1" smtClean="0"/>
              <a:t>HCl</a:t>
            </a:r>
            <a:r>
              <a:rPr lang="fr-FR" dirty="0" smtClean="0"/>
              <a:t> + H</a:t>
            </a:r>
            <a:r>
              <a:rPr lang="fr-FR" baseline="-25000" dirty="0" smtClean="0"/>
              <a:t>2</a:t>
            </a:r>
            <a:r>
              <a:rPr lang="fr-FR" dirty="0" smtClean="0"/>
              <a:t>O -&gt; Cl</a:t>
            </a:r>
            <a:r>
              <a:rPr lang="fr-FR" baseline="30000" dirty="0" smtClean="0"/>
              <a:t>-</a:t>
            </a:r>
            <a:r>
              <a:rPr lang="fr-FR" dirty="0" smtClean="0"/>
              <a:t> +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30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pture d’écran 2022-03-28 à 21.24.2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69624" cy="3697815"/>
          </a:xfrm>
          <a:prstGeom prst="rect">
            <a:avLst/>
          </a:prstGeom>
        </p:spPr>
      </p:pic>
      <p:pic>
        <p:nvPicPr>
          <p:cNvPr id="6" name="Image 5" descr="Capture d’écran 2022-03-28 à 21.25.4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806" y="3318932"/>
            <a:ext cx="4577193" cy="353906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283201" y="918865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 lecture graphique :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[H</a:t>
            </a:r>
            <a:r>
              <a:rPr lang="fr-FR" baseline="-25000" dirty="0" smtClean="0"/>
              <a:t>3</a:t>
            </a:r>
            <a:r>
              <a:rPr lang="fr-FR" dirty="0" smtClean="0"/>
              <a:t>O</a:t>
            </a:r>
            <a:r>
              <a:rPr lang="fr-FR" baseline="30000" dirty="0" smtClean="0"/>
              <a:t>+</a:t>
            </a:r>
            <a:r>
              <a:rPr lang="fr-FR" dirty="0" smtClean="0"/>
              <a:t>] = 0,08 mol/L : pH = 1,1</a:t>
            </a:r>
          </a:p>
          <a:p>
            <a:pPr marL="285750" indent="-285750">
              <a:buFont typeface="Arial"/>
              <a:buChar char="•"/>
            </a:pPr>
            <a:r>
              <a:rPr lang="fr-FR" dirty="0"/>
              <a:t>[H</a:t>
            </a:r>
            <a:r>
              <a:rPr lang="fr-FR" baseline="-25000" dirty="0"/>
              <a:t>3</a:t>
            </a:r>
            <a:r>
              <a:rPr lang="fr-FR" dirty="0"/>
              <a:t>O</a:t>
            </a:r>
            <a:r>
              <a:rPr lang="fr-FR" baseline="30000" dirty="0"/>
              <a:t>+</a:t>
            </a:r>
            <a:r>
              <a:rPr lang="fr-FR" dirty="0"/>
              <a:t>] </a:t>
            </a:r>
            <a:r>
              <a:rPr lang="fr-FR" dirty="0" smtClean="0"/>
              <a:t>= 0,04 mol/L : pH = 1,4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23330" y="4525665"/>
            <a:ext cx="3691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Par lecture graphique :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[H</a:t>
            </a:r>
            <a:r>
              <a:rPr lang="fr-FR" baseline="-25000" dirty="0" smtClean="0"/>
              <a:t>3</a:t>
            </a:r>
            <a:r>
              <a:rPr lang="fr-FR" dirty="0" smtClean="0"/>
              <a:t>O</a:t>
            </a:r>
            <a:r>
              <a:rPr lang="fr-FR" baseline="30000" dirty="0" smtClean="0"/>
              <a:t>+</a:t>
            </a:r>
            <a:r>
              <a:rPr lang="fr-FR" dirty="0" smtClean="0"/>
              <a:t>] = 8*10</a:t>
            </a:r>
            <a:r>
              <a:rPr lang="fr-FR" baseline="30000" dirty="0" smtClean="0"/>
              <a:t>-10</a:t>
            </a:r>
            <a:r>
              <a:rPr lang="fr-FR" dirty="0" smtClean="0"/>
              <a:t> mol/L : pH = 9,1</a:t>
            </a:r>
          </a:p>
          <a:p>
            <a:pPr marL="285750" indent="-285750">
              <a:buFont typeface="Arial"/>
              <a:buChar char="•"/>
            </a:pPr>
            <a:r>
              <a:rPr lang="fr-FR" dirty="0"/>
              <a:t>[H</a:t>
            </a:r>
            <a:r>
              <a:rPr lang="fr-FR" baseline="-25000" dirty="0"/>
              <a:t>3</a:t>
            </a:r>
            <a:r>
              <a:rPr lang="fr-FR" dirty="0"/>
              <a:t>O</a:t>
            </a:r>
            <a:r>
              <a:rPr lang="fr-FR" baseline="30000" dirty="0"/>
              <a:t>+</a:t>
            </a:r>
            <a:r>
              <a:rPr lang="fr-FR" dirty="0"/>
              <a:t>] </a:t>
            </a:r>
            <a:r>
              <a:rPr lang="fr-FR" dirty="0" smtClean="0"/>
              <a:t>= 4*10</a:t>
            </a:r>
            <a:r>
              <a:rPr lang="fr-FR" baseline="30000" dirty="0" smtClean="0"/>
              <a:t>-10</a:t>
            </a:r>
            <a:r>
              <a:rPr lang="fr-FR" dirty="0" smtClean="0"/>
              <a:t> mol/L : pH = 9,4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6721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Mesures de pH</a:t>
            </a:r>
            <a:endParaRPr lang="fr-FR" sz="2400" b="1" dirty="0"/>
          </a:p>
        </p:txBody>
      </p:sp>
      <p:pic>
        <p:nvPicPr>
          <p:cNvPr id="4" name="Image 3" descr="shoppi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97" y="1989665"/>
            <a:ext cx="2878667" cy="2878667"/>
          </a:xfrm>
          <a:prstGeom prst="rect">
            <a:avLst/>
          </a:prstGeom>
        </p:spPr>
      </p:pic>
      <p:pic>
        <p:nvPicPr>
          <p:cNvPr id="5" name="Image 4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449" y="1744133"/>
            <a:ext cx="3697817" cy="369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7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135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Solutions tampons - exemples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276097" y="1348609"/>
            <a:ext cx="5715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Le sang est un milieu tamponné. Le pH du sang artériel est de 7,4, celui du sang veineux est de 7,35. Toutes déviations supérieures à 0,5 unités de pH dans un sens ou dans l’autre entraine un dérèglement du système nerveux suivi de la mort respiratoire.  </a:t>
            </a:r>
            <a:endParaRPr lang="fr-FR" sz="1600" dirty="0"/>
          </a:p>
        </p:txBody>
      </p:sp>
      <p:pic>
        <p:nvPicPr>
          <p:cNvPr id="5" name="Image 4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052" y="1072493"/>
            <a:ext cx="2289748" cy="171510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76097" y="3309769"/>
            <a:ext cx="60725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Solutions tampon pH-mètre : </a:t>
            </a:r>
            <a:endParaRPr lang="fr-FR" sz="1600" dirty="0"/>
          </a:p>
        </p:txBody>
      </p:sp>
      <p:pic>
        <p:nvPicPr>
          <p:cNvPr id="7" name="Image 6" descr="513500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97" y="3934635"/>
            <a:ext cx="2622897" cy="2622897"/>
          </a:xfrm>
          <a:prstGeom prst="rect">
            <a:avLst/>
          </a:prstGeom>
        </p:spPr>
      </p:pic>
      <p:pic>
        <p:nvPicPr>
          <p:cNvPr id="8" name="Image 7" descr="5135000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55" y="3934635"/>
            <a:ext cx="2754035" cy="2754035"/>
          </a:xfrm>
          <a:prstGeom prst="rect">
            <a:avLst/>
          </a:prstGeom>
        </p:spPr>
      </p:pic>
      <p:pic>
        <p:nvPicPr>
          <p:cNvPr id="9" name="Image 8" descr="5135000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479" y="3934635"/>
            <a:ext cx="2291529" cy="229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14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3272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Bibliographie des images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Sang : </a:t>
            </a:r>
            <a:r>
              <a:rPr lang="fr-FR" dirty="0" err="1" smtClean="0"/>
              <a:t>aquaportail.com</a:t>
            </a:r>
            <a:endParaRPr lang="fr-FR" dirty="0" smtClean="0"/>
          </a:p>
          <a:p>
            <a:r>
              <a:rPr lang="fr-FR" dirty="0" smtClean="0"/>
              <a:t>Papier pH : Amazon</a:t>
            </a:r>
          </a:p>
          <a:p>
            <a:r>
              <a:rPr lang="fr-FR" dirty="0" smtClean="0"/>
              <a:t>pH-mètre : </a:t>
            </a:r>
            <a:r>
              <a:rPr lang="fr-FR" dirty="0" err="1" smtClean="0"/>
              <a:t>laboandco.com</a:t>
            </a:r>
            <a:endParaRPr lang="fr-FR" dirty="0" smtClean="0"/>
          </a:p>
          <a:p>
            <a:r>
              <a:rPr lang="fr-FR" dirty="0" smtClean="0"/>
              <a:t>Citron : conservation-</a:t>
            </a:r>
            <a:r>
              <a:rPr lang="fr-FR" dirty="0" err="1" smtClean="0"/>
              <a:t>nature.fr</a:t>
            </a:r>
            <a:endParaRPr lang="fr-FR" dirty="0" smtClean="0"/>
          </a:p>
          <a:p>
            <a:r>
              <a:rPr lang="fr-FR" dirty="0" smtClean="0"/>
              <a:t>Acide chlorhydrique : champion-</a:t>
            </a:r>
            <a:r>
              <a:rPr lang="fr-FR" dirty="0" err="1" smtClean="0"/>
              <a:t>direct.com</a:t>
            </a:r>
            <a:endParaRPr lang="fr-FR" dirty="0" smtClean="0"/>
          </a:p>
          <a:p>
            <a:r>
              <a:rPr lang="fr-FR" dirty="0" smtClean="0"/>
              <a:t>Solutions tampon pH-mètre : </a:t>
            </a:r>
            <a:r>
              <a:rPr lang="fr-FR" dirty="0" err="1" smtClean="0"/>
              <a:t>toledo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78191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207</Words>
  <Application>Microsoft Macintosh PowerPoint</Application>
  <PresentationFormat>Présentation à l'écran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Acides et bases </vt:lpstr>
      <vt:lpstr>Positionnement de la leçon, prérequis</vt:lpstr>
      <vt:lpstr>Présentation PowerPoint</vt:lpstr>
      <vt:lpstr>Présentation PowerPoint</vt:lpstr>
      <vt:lpstr>Présentation PowerPoint</vt:lpstr>
      <vt:lpstr>Mesures de pH</vt:lpstr>
      <vt:lpstr>Solutions tampons - exemples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Acides et bases </dc:title>
  <dc:creator>BRAVO S</dc:creator>
  <cp:lastModifiedBy>BRAVO S</cp:lastModifiedBy>
  <cp:revision>6</cp:revision>
  <dcterms:created xsi:type="dcterms:W3CDTF">2022-06-08T13:11:25Z</dcterms:created>
  <dcterms:modified xsi:type="dcterms:W3CDTF">2022-06-08T14:25:00Z</dcterms:modified>
</cp:coreProperties>
</file>