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12cf5e63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12cf5e63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12cf5e63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12cf5e63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212cf5e63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212cf5e63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220b91c6d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220b91c6d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220b91c6d3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220b91c6d3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12cf5e63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12cf5e63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7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2.jpg"/><Relationship Id="rId6" Type="http://schemas.openxmlformats.org/officeDocument/2006/relationships/image" Target="../media/image6.png"/><Relationship Id="rId7" Type="http://schemas.openxmlformats.org/officeDocument/2006/relationships/image" Target="../media/image1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alibri"/>
                <a:ea typeface="Calibri"/>
                <a:cs typeface="Calibri"/>
                <a:sym typeface="Calibri"/>
              </a:rPr>
              <a:t>Cinétique et catalyse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alibri"/>
                <a:ea typeface="Calibri"/>
                <a:cs typeface="Calibri"/>
                <a:sym typeface="Calibri"/>
              </a:rPr>
              <a:t>Niveau : 1STL PCM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alibri"/>
                <a:ea typeface="Calibri"/>
                <a:cs typeface="Calibri"/>
                <a:sym typeface="Calibri"/>
              </a:rPr>
              <a:t>Prérequis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fr">
                <a:latin typeface="Calibri"/>
                <a:ea typeface="Calibri"/>
                <a:cs typeface="Calibri"/>
                <a:sym typeface="Calibri"/>
              </a:rPr>
              <a:t>dérivée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fr">
                <a:latin typeface="Calibri"/>
                <a:ea typeface="Calibri"/>
                <a:cs typeface="Calibri"/>
                <a:sym typeface="Calibri"/>
              </a:rPr>
              <a:t>tangeante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fr" sz="2220">
                <a:latin typeface="Calibri"/>
                <a:ea typeface="Calibri"/>
                <a:cs typeface="Calibri"/>
                <a:sym typeface="Calibri"/>
              </a:rPr>
              <a:t>Difficultés identifiées</a:t>
            </a:r>
            <a:endParaRPr b="1" sz="222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10558" y="0"/>
            <a:ext cx="3433442" cy="257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3864662" cy="257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48425" y="0"/>
            <a:ext cx="1997500" cy="2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412525" y="2990725"/>
            <a:ext cx="48858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Calibri"/>
                <a:ea typeface="Calibri"/>
                <a:cs typeface="Calibri"/>
                <a:sym typeface="Calibri"/>
              </a:rPr>
              <a:t>-&gt; Comment quantifier la vitesse d’une réaction chimique ?</a:t>
            </a:r>
            <a:endParaRPr b="1"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>
                <a:latin typeface="Calibri"/>
                <a:ea typeface="Calibri"/>
                <a:cs typeface="Calibri"/>
                <a:sym typeface="Calibri"/>
              </a:rPr>
              <a:t>-&gt; Quels sont les facteurs qui influencent la vitesse chimique ? </a:t>
            </a:r>
            <a:endParaRPr b="1" sz="16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83450" y="2571750"/>
            <a:ext cx="4000500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113875" y="2006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alibri"/>
                <a:ea typeface="Calibri"/>
                <a:cs typeface="Calibri"/>
                <a:sym typeface="Calibri"/>
              </a:rPr>
              <a:t>Réaction de décoloration de l’érythrosine B (E)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76700" y="871875"/>
            <a:ext cx="2861550" cy="222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67250" y="3545275"/>
            <a:ext cx="1418575" cy="141857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7"/>
          <p:cNvSpPr txBox="1"/>
          <p:nvPr/>
        </p:nvSpPr>
        <p:spPr>
          <a:xfrm>
            <a:off x="7218600" y="3096725"/>
            <a:ext cx="2001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alibri"/>
                <a:ea typeface="Calibri"/>
                <a:cs typeface="Calibri"/>
                <a:sym typeface="Calibri"/>
              </a:rPr>
              <a:t>érythrosine B, E127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58825" y="2371800"/>
            <a:ext cx="1593125" cy="159312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 txBox="1"/>
          <p:nvPr/>
        </p:nvSpPr>
        <p:spPr>
          <a:xfrm>
            <a:off x="779650" y="1268425"/>
            <a:ext cx="42009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700">
                <a:latin typeface="Calibri"/>
                <a:ea typeface="Calibri"/>
                <a:cs typeface="Calibri"/>
                <a:sym typeface="Calibri"/>
              </a:rPr>
              <a:t>Equation de la réaction :</a:t>
            </a:r>
            <a:endParaRPr b="1" sz="1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		E (aq) + ClO- (aq) -&gt; F (aq)</a:t>
            </a:r>
            <a:endParaRPr sz="1700"/>
          </a:p>
        </p:txBody>
      </p:sp>
      <p:pic>
        <p:nvPicPr>
          <p:cNvPr id="86" name="Google Shape;86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7125" y="2371800"/>
            <a:ext cx="3079734" cy="933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57128" y="3317148"/>
            <a:ext cx="1235325" cy="1646698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7"/>
          <p:cNvSpPr txBox="1"/>
          <p:nvPr/>
        </p:nvSpPr>
        <p:spPr>
          <a:xfrm>
            <a:off x="1722250" y="3456150"/>
            <a:ext cx="1536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Calibri"/>
                <a:ea typeface="Calibri"/>
                <a:cs typeface="Calibri"/>
                <a:sym typeface="Calibri"/>
              </a:rPr>
              <a:t>ions hypochlorites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/>
        </p:nvSpPr>
        <p:spPr>
          <a:xfrm>
            <a:off x="195450" y="407300"/>
            <a:ext cx="43650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b="1" lang="fr">
                <a:latin typeface="Calibri"/>
                <a:ea typeface="Calibri"/>
                <a:cs typeface="Calibri"/>
                <a:sym typeface="Calibri"/>
              </a:rPr>
              <a:t>La vitesse d’apparition d’un produit à un instant t</a:t>
            </a:r>
            <a:r>
              <a:rPr lang="fr">
                <a:latin typeface="Calibri"/>
                <a:ea typeface="Calibri"/>
                <a:cs typeface="Calibri"/>
                <a:sym typeface="Calibri"/>
              </a:rPr>
              <a:t> peut être définie comme le coefficient directeur de la tangente à la courbe d’évolution de la quantité de matière (ou concentration si le volume est constant) du produit en fonction du temps, évaluée à l’instant t.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7500" y="2160925"/>
            <a:ext cx="4200900" cy="24818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8"/>
          <p:cNvSpPr txBox="1"/>
          <p:nvPr/>
        </p:nvSpPr>
        <p:spPr>
          <a:xfrm>
            <a:off x="5608975" y="3840175"/>
            <a:ext cx="2245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8"/>
          <p:cNvSpPr txBox="1"/>
          <p:nvPr/>
        </p:nvSpPr>
        <p:spPr>
          <a:xfrm>
            <a:off x="4829300" y="407300"/>
            <a:ext cx="41079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b="1" lang="f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vitesse de disparition d’un produit à un instant t </a:t>
            </a:r>
            <a:r>
              <a:rPr lang="f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peut être définie comme l’opposé du coefficient directeur de la tangente à la courbe d’évolution de la quantité de matière (ou concentration si le volume est constant) du réactif en fonction du temps, évaluée à t</a:t>
            </a:r>
            <a:endParaRPr/>
          </a:p>
        </p:txBody>
      </p:sp>
      <p:pic>
        <p:nvPicPr>
          <p:cNvPr id="97" name="Google Shape;97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54900" y="2351400"/>
            <a:ext cx="3456712" cy="220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fr" sz="2020">
                <a:latin typeface="Calibri"/>
                <a:ea typeface="Calibri"/>
                <a:cs typeface="Calibri"/>
                <a:sym typeface="Calibri"/>
              </a:rPr>
              <a:t>Bibliographie</a:t>
            </a:r>
            <a:endParaRPr b="1" sz="202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9"/>
          <p:cNvSpPr txBox="1"/>
          <p:nvPr/>
        </p:nvSpPr>
        <p:spPr>
          <a:xfrm>
            <a:off x="311700" y="1185950"/>
            <a:ext cx="79410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réacteur chimique : hellopro.fr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rouille : linternaute.fr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explosion : wikipédia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eau de Javel : wikipédia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érythrosine B : wikipédia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pictogrammes de sécurité : wikipédia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vitesse comme tangente à la courbe d’évolution d’un réactif ou d’un produit : livre STL PCM, collection numérique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