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6" r:id="rId5"/>
    <p:sldId id="306" r:id="rId6"/>
    <p:sldId id="293" r:id="rId7"/>
    <p:sldId id="294" r:id="rId8"/>
    <p:sldId id="295" r:id="rId9"/>
    <p:sldId id="296" r:id="rId10"/>
    <p:sldId id="297" r:id="rId11"/>
    <p:sldId id="298" r:id="rId12"/>
    <p:sldId id="299" r:id="rId13"/>
    <p:sldId id="269" r:id="rId14"/>
    <p:sldId id="268" r:id="rId15"/>
    <p:sldId id="267" r:id="rId16"/>
    <p:sldId id="300" r:id="rId17"/>
    <p:sldId id="301" r:id="rId18"/>
    <p:sldId id="30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51E"/>
    <a:srgbClr val="E9EAC0"/>
    <a:srgbClr val="F1F2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7" cstate="print"/>
          <a:srcRect b="35464"/>
          <a:stretch>
            <a:fillRect/>
          </a:stretch>
        </p:blipFill>
        <p:spPr bwMode="auto">
          <a:xfrm>
            <a:off x="6588780" y="332656"/>
            <a:ext cx="2102984" cy="792088"/>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7" cstate="print"/>
          <a:srcRect t="69145" b="12416"/>
          <a:stretch>
            <a:fillRect/>
          </a:stretch>
        </p:blipFill>
        <p:spPr bwMode="auto">
          <a:xfrm>
            <a:off x="446336" y="6199212"/>
            <a:ext cx="2676525" cy="288032"/>
          </a:xfrm>
          <a:prstGeom prst="rect">
            <a:avLst/>
          </a:prstGeom>
          <a:noFill/>
        </p:spPr>
      </p:pic>
      <p:pic>
        <p:nvPicPr>
          <p:cNvPr id="10" name="Picture 5" descr="D:\works\MEC Works\MEC_Project\MEC Branding\PSD Files\Identity_Element_For_PPT&amp;Word.png"/>
          <p:cNvPicPr>
            <a:picLocks noChangeAspect="1" noChangeArrowheads="1"/>
          </p:cNvPicPr>
          <p:nvPr userDrawn="1"/>
        </p:nvPicPr>
        <p:blipFill>
          <a:blip r:embed="rId8"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2" cstate="print"/>
          <a:srcRect b="35464"/>
          <a:stretch>
            <a:fillRect/>
          </a:stretch>
        </p:blipFill>
        <p:spPr bwMode="auto">
          <a:xfrm>
            <a:off x="7162320" y="332656"/>
            <a:ext cx="1529443" cy="576064"/>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2" cstate="print"/>
          <a:srcRect t="69145" b="12416"/>
          <a:stretch>
            <a:fillRect/>
          </a:stretch>
        </p:blipFill>
        <p:spPr bwMode="auto">
          <a:xfrm>
            <a:off x="446337" y="6244740"/>
            <a:ext cx="2253456" cy="242504"/>
          </a:xfrm>
          <a:prstGeom prst="rect">
            <a:avLst/>
          </a:prstGeom>
          <a:noFill/>
        </p:spPr>
      </p:pic>
      <p:pic>
        <p:nvPicPr>
          <p:cNvPr id="9" name="Picture 5" descr="D:\works\MEC Works\MEC_Project\MEC Branding\PSD Files\Identity_Element_For_PPT&amp;Word.png"/>
          <p:cNvPicPr>
            <a:picLocks noChangeAspect="1" noChangeArrowheads="1"/>
          </p:cNvPicPr>
          <p:nvPr userDrawn="1"/>
        </p:nvPicPr>
        <p:blipFill>
          <a:blip r:embed="rId3"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orks\MEC Works\Images\pictures for MEC\ECP-2012-7350.jpg"/>
          <p:cNvPicPr>
            <a:picLocks noChangeAspect="1" noChangeArrowheads="1"/>
          </p:cNvPicPr>
          <p:nvPr/>
        </p:nvPicPr>
        <p:blipFill>
          <a:blip r:embed="rId2" cstate="print">
            <a:duotone>
              <a:schemeClr val="bg2">
                <a:shade val="45000"/>
                <a:satMod val="135000"/>
              </a:schemeClr>
              <a:prstClr val="white"/>
            </a:duotone>
            <a:lum bright="20000"/>
          </a:blip>
          <a:srcRect l="8309" t="3246" b="28230"/>
          <a:stretch>
            <a:fillRect/>
          </a:stretch>
        </p:blipFill>
        <p:spPr bwMode="auto">
          <a:xfrm flipH="1">
            <a:off x="-1" y="0"/>
            <a:ext cx="9144001" cy="6858000"/>
          </a:xfrm>
          <a:prstGeom prst="rect">
            <a:avLst/>
          </a:prstGeom>
          <a:noFill/>
          <a:ln>
            <a:noFill/>
          </a:ln>
        </p:spPr>
      </p:pic>
      <p:sp>
        <p:nvSpPr>
          <p:cNvPr id="2" name="Title 1"/>
          <p:cNvSpPr>
            <a:spLocks noGrp="1"/>
          </p:cNvSpPr>
          <p:nvPr>
            <p:ph type="ctrTitle" idx="4294967295"/>
          </p:nvPr>
        </p:nvSpPr>
        <p:spPr>
          <a:xfrm>
            <a:off x="179512" y="1196752"/>
            <a:ext cx="7632848" cy="864096"/>
          </a:xfrm>
          <a:prstGeom prst="rect">
            <a:avLst/>
          </a:prstGeom>
        </p:spPr>
        <p:txBody>
          <a:bodyPr anchor="t">
            <a:noAutofit/>
          </a:bodyPr>
          <a:lstStyle/>
          <a:p>
            <a:pPr algn="l"/>
            <a:r>
              <a:rPr lang="en-US" sz="3500" b="1" dirty="0" smtClean="0">
                <a:solidFill>
                  <a:srgbClr val="FA551E"/>
                </a:solidFill>
                <a:latin typeface="Arial" pitchFamily="34" charset="0"/>
                <a:cs typeface="Arial" pitchFamily="34" charset="0"/>
              </a:rPr>
              <a:t>CS 101 Introduction to Computing</a:t>
            </a:r>
            <a:endParaRPr lang="en-IN" sz="3500" b="1" dirty="0">
              <a:solidFill>
                <a:srgbClr val="FA551E"/>
              </a:solidFill>
              <a:latin typeface="Arial" pitchFamily="34" charset="0"/>
              <a:cs typeface="Arial" pitchFamily="34" charset="0"/>
            </a:endParaRPr>
          </a:p>
        </p:txBody>
      </p:sp>
      <p:sp>
        <p:nvSpPr>
          <p:cNvPr id="3" name="Subtitle 2"/>
          <p:cNvSpPr>
            <a:spLocks noGrp="1"/>
          </p:cNvSpPr>
          <p:nvPr>
            <p:ph type="subTitle" idx="4294967295"/>
          </p:nvPr>
        </p:nvSpPr>
        <p:spPr>
          <a:xfrm>
            <a:off x="683568" y="2711350"/>
            <a:ext cx="8208912" cy="2877889"/>
          </a:xfrm>
          <a:prstGeom prst="rect">
            <a:avLst/>
          </a:prstGeom>
        </p:spPr>
        <p:txBody>
          <a:bodyPr anchor="t">
            <a:noAutofit/>
          </a:bodyPr>
          <a:lstStyle/>
          <a:p>
            <a:pPr>
              <a:buNone/>
            </a:pPr>
            <a:r>
              <a:rPr lang="en-US" sz="2600" dirty="0" smtClean="0">
                <a:latin typeface="Arial" pitchFamily="34" charset="0"/>
                <a:cs typeface="Arial" pitchFamily="34" charset="0"/>
              </a:rPr>
              <a:t>Semester –      2014 -15 / II Semester</a:t>
            </a:r>
          </a:p>
          <a:p>
            <a:pPr>
              <a:buNone/>
            </a:pPr>
            <a:r>
              <a:rPr lang="en-US" sz="2600" dirty="0" smtClean="0">
                <a:latin typeface="Arial" pitchFamily="34" charset="0"/>
                <a:cs typeface="Arial" pitchFamily="34" charset="0"/>
              </a:rPr>
              <a:t>Units –             2 – 0 – 2 – 3</a:t>
            </a:r>
          </a:p>
          <a:p>
            <a:pPr>
              <a:buNone/>
            </a:pPr>
            <a:r>
              <a:rPr lang="en-US" sz="2600" dirty="0" smtClean="0">
                <a:latin typeface="Arial" pitchFamily="34" charset="0"/>
                <a:cs typeface="Arial" pitchFamily="34" charset="0"/>
              </a:rPr>
              <a:t>Pre-requisite – None</a:t>
            </a:r>
          </a:p>
          <a:p>
            <a:pPr>
              <a:buNone/>
            </a:pPr>
            <a:r>
              <a:rPr lang="en-US" sz="2600" dirty="0" smtClean="0">
                <a:latin typeface="Arial" pitchFamily="34" charset="0"/>
                <a:cs typeface="Arial" pitchFamily="34" charset="0"/>
              </a:rPr>
              <a:t>Instructors –    Sanjay Dhande, Arya Bhattacharyya,     		    Lilian Besson, Vipin K</a:t>
            </a:r>
          </a:p>
          <a:p>
            <a:pPr>
              <a:buNone/>
            </a:pPr>
            <a:r>
              <a:rPr lang="en-US" sz="2600" dirty="0" smtClean="0">
                <a:latin typeface="Arial" pitchFamily="34" charset="0"/>
                <a:cs typeface="Arial" pitchFamily="34" charset="0"/>
              </a:rPr>
              <a:t>Tutors –           Arya, </a:t>
            </a:r>
            <a:r>
              <a:rPr lang="en-US" sz="2600" dirty="0" err="1" smtClean="0">
                <a:latin typeface="Arial" pitchFamily="34" charset="0"/>
                <a:cs typeface="Arial" pitchFamily="34" charset="0"/>
              </a:rPr>
              <a:t>Lilian</a:t>
            </a:r>
            <a:r>
              <a:rPr lang="en-US" sz="2600" dirty="0" smtClean="0">
                <a:latin typeface="Arial" pitchFamily="34" charset="0"/>
                <a:cs typeface="Arial" pitchFamily="34" charset="0"/>
              </a:rPr>
              <a:t>, Vipin, Vivek, </a:t>
            </a:r>
            <a:r>
              <a:rPr lang="en-US" sz="2600" dirty="0" err="1" smtClean="0">
                <a:latin typeface="Arial" pitchFamily="34" charset="0"/>
                <a:cs typeface="Arial" pitchFamily="34" charset="0"/>
              </a:rPr>
              <a:t>Kondiah</a:t>
            </a:r>
            <a:endParaRPr lang="en-IN" sz="2600" dirty="0">
              <a:latin typeface="Arial" pitchFamily="34" charset="0"/>
              <a:cs typeface="Arial" pitchFamily="34" charset="0"/>
            </a:endParaRPr>
          </a:p>
        </p:txBody>
      </p:sp>
      <p:pic>
        <p:nvPicPr>
          <p:cNvPr id="10"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588780" y="332656"/>
            <a:ext cx="2102984" cy="792088"/>
          </a:xfrm>
          <a:prstGeom prst="rect">
            <a:avLst/>
          </a:prstGeom>
          <a:noFill/>
        </p:spPr>
      </p:pic>
      <p:pic>
        <p:nvPicPr>
          <p:cNvPr id="11" name="Picture 2" descr="D:\works\MEC Works\MEC_Project\MEC Branding\PSD Files\MEC-Logo_PNG.png"/>
          <p:cNvPicPr>
            <a:picLocks noChangeAspect="1" noChangeArrowheads="1"/>
          </p:cNvPicPr>
          <p:nvPr/>
        </p:nvPicPr>
        <p:blipFill>
          <a:blip r:embed="rId3" cstate="print"/>
          <a:srcRect t="69145" b="12416"/>
          <a:stretch>
            <a:fillRect/>
          </a:stretch>
        </p:blipFill>
        <p:spPr bwMode="auto">
          <a:xfrm>
            <a:off x="446336" y="6199212"/>
            <a:ext cx="2676525" cy="288032"/>
          </a:xfrm>
          <a:prstGeom prst="rect">
            <a:avLst/>
          </a:prstGeom>
          <a:noFill/>
        </p:spPr>
      </p:pic>
      <p:pic>
        <p:nvPicPr>
          <p:cNvPr id="12" name="Picture 5" descr="D:\works\MEC Works\MEC_Project\MEC Branding\PSD Files\Identity_Element_For_PPT&amp;Word.png"/>
          <p:cNvPicPr>
            <a:picLocks noChangeAspect="1" noChangeArrowheads="1"/>
          </p:cNvPicPr>
          <p:nvPr/>
        </p:nvPicPr>
        <p:blipFill>
          <a:blip r:embed="rId4" cstate="print"/>
          <a:srcRect/>
          <a:stretch>
            <a:fillRect/>
          </a:stretch>
        </p:blipFill>
        <p:spPr bwMode="auto">
          <a:xfrm>
            <a:off x="7452320" y="5538489"/>
            <a:ext cx="1691680" cy="131951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6696744" cy="2031325"/>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3.1.9</a:t>
            </a:r>
          </a:p>
          <a:p>
            <a:pPr>
              <a:lnSpc>
                <a:spcPct val="150000"/>
              </a:lnSpc>
            </a:pPr>
            <a:r>
              <a:rPr lang="en-US" sz="3200" dirty="0" smtClean="0">
                <a:latin typeface="Arial" pitchFamily="34" charset="0"/>
                <a:cs typeface="Arial" pitchFamily="34" charset="0"/>
              </a:rPr>
              <a:t>Connection Between Memory and Processor</a:t>
            </a:r>
            <a:endParaRPr lang="en-IN" sz="3200" dirty="0">
              <a:latin typeface="Arial" pitchFamily="34" charset="0"/>
              <a:cs typeface="Arial" pitchFamily="34" charset="0"/>
            </a:endParaRPr>
          </a:p>
        </p:txBody>
      </p:sp>
      <p:pic>
        <p:nvPicPr>
          <p:cNvPr id="10242" name="Picture 2" descr="C:\Users\Sanjay\Downloads\Connection between memory and processor.jpg"/>
          <p:cNvPicPr>
            <a:picLocks noChangeAspect="1" noChangeArrowheads="1"/>
          </p:cNvPicPr>
          <p:nvPr/>
        </p:nvPicPr>
        <p:blipFill>
          <a:blip r:embed="rId2" cstate="print"/>
          <a:srcRect/>
          <a:stretch>
            <a:fillRect/>
          </a:stretch>
        </p:blipFill>
        <p:spPr bwMode="auto">
          <a:xfrm>
            <a:off x="467544" y="2636912"/>
            <a:ext cx="4327929" cy="3528392"/>
          </a:xfrm>
          <a:prstGeom prst="rect">
            <a:avLst/>
          </a:prstGeom>
          <a:noFill/>
        </p:spPr>
      </p:pic>
      <p:sp>
        <p:nvSpPr>
          <p:cNvPr id="6" name="TextBox 5"/>
          <p:cNvSpPr txBox="1"/>
          <p:nvPr/>
        </p:nvSpPr>
        <p:spPr>
          <a:xfrm>
            <a:off x="5580112" y="2924944"/>
            <a:ext cx="2638671" cy="3416320"/>
          </a:xfrm>
          <a:prstGeom prst="rect">
            <a:avLst/>
          </a:prstGeom>
          <a:noFill/>
        </p:spPr>
        <p:txBody>
          <a:bodyPr wrap="none" rtlCol="0">
            <a:spAutoFit/>
          </a:bodyPr>
          <a:lstStyle/>
          <a:p>
            <a:r>
              <a:rPr lang="en-US" dirty="0" smtClean="0"/>
              <a:t>IR – Instruction Register</a:t>
            </a:r>
          </a:p>
          <a:p>
            <a:r>
              <a:rPr lang="en-US" dirty="0" smtClean="0"/>
              <a:t>PC – Program Counter</a:t>
            </a:r>
          </a:p>
          <a:p>
            <a:r>
              <a:rPr lang="en-US" dirty="0" smtClean="0"/>
              <a:t>R0 … R (n-1)</a:t>
            </a:r>
          </a:p>
          <a:p>
            <a:r>
              <a:rPr lang="en-US" dirty="0" smtClean="0"/>
              <a:t>General Purpose Registers</a:t>
            </a:r>
          </a:p>
          <a:p>
            <a:r>
              <a:rPr lang="en-US" dirty="0" smtClean="0"/>
              <a:t>MAR –</a:t>
            </a:r>
          </a:p>
          <a:p>
            <a:r>
              <a:rPr lang="en-US" dirty="0" smtClean="0"/>
              <a:t>Memory Address Register</a:t>
            </a:r>
          </a:p>
          <a:p>
            <a:r>
              <a:rPr lang="en-US" dirty="0" smtClean="0"/>
              <a:t>MDR –</a:t>
            </a:r>
          </a:p>
          <a:p>
            <a:r>
              <a:rPr lang="en-US" dirty="0" smtClean="0"/>
              <a:t>Memory Data Register</a:t>
            </a:r>
          </a:p>
          <a:p>
            <a:r>
              <a:rPr lang="en-US" dirty="0" smtClean="0"/>
              <a:t>ALU</a:t>
            </a:r>
          </a:p>
          <a:p>
            <a:r>
              <a:rPr lang="en-US" dirty="0" smtClean="0"/>
              <a:t>Arithmetic Logic Unit</a:t>
            </a:r>
          </a:p>
          <a:p>
            <a:r>
              <a:rPr lang="en-US" dirty="0" smtClean="0"/>
              <a:t>CPU</a:t>
            </a:r>
          </a:p>
          <a:p>
            <a:r>
              <a:rPr lang="en-US" dirty="0" smtClean="0"/>
              <a:t>Central Processing Unit</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3.1.10</a:t>
            </a:r>
          </a:p>
          <a:p>
            <a:pPr>
              <a:lnSpc>
                <a:spcPct val="150000"/>
              </a:lnSpc>
            </a:pPr>
            <a:r>
              <a:rPr lang="en-US" sz="3200" dirty="0" smtClean="0">
                <a:latin typeface="Arial" pitchFamily="34" charset="0"/>
                <a:cs typeface="Arial" pitchFamily="34" charset="0"/>
              </a:rPr>
              <a:t>Bus Architecture</a:t>
            </a:r>
            <a:endParaRPr lang="en-IN" sz="3200" dirty="0">
              <a:latin typeface="Arial" pitchFamily="34" charset="0"/>
              <a:cs typeface="Arial" pitchFamily="34" charset="0"/>
            </a:endParaRPr>
          </a:p>
        </p:txBody>
      </p:sp>
      <p:pic>
        <p:nvPicPr>
          <p:cNvPr id="9219" name="Picture 3" descr="C:\Users\Sanjay\Downloads\Bus Architecture.jpg"/>
          <p:cNvPicPr>
            <a:picLocks noChangeAspect="1" noChangeArrowheads="1"/>
          </p:cNvPicPr>
          <p:nvPr/>
        </p:nvPicPr>
        <p:blipFill>
          <a:blip r:embed="rId2" cstate="print"/>
          <a:srcRect/>
          <a:stretch>
            <a:fillRect/>
          </a:stretch>
        </p:blipFill>
        <p:spPr bwMode="auto">
          <a:xfrm>
            <a:off x="827584" y="2132856"/>
            <a:ext cx="6432570" cy="352411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492896"/>
            <a:ext cx="5112568" cy="367240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High Level Programming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Source code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Syntactical and Logical Errors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Compilation  and Execution</a:t>
            </a:r>
          </a:p>
          <a:p>
            <a:pPr marL="342900" indent="-342900">
              <a:spcBef>
                <a:spcPct val="20000"/>
              </a:spcBef>
              <a:buFont typeface="Arial" pitchFamily="34" charset="0"/>
              <a:buChar char="•"/>
              <a:defRPr/>
            </a:pPr>
            <a:r>
              <a:rPr lang="en-US" sz="2400" dirty="0" smtClean="0">
                <a:latin typeface="Arial" pitchFamily="34" charset="0"/>
                <a:cs typeface="Arial" pitchFamily="34" charset="0"/>
              </a:rPr>
              <a:t>Input / Output data</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Operating Systems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Compilers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Interpreters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2, Section 3.2.1</a:t>
            </a:r>
          </a:p>
          <a:p>
            <a:pPr>
              <a:lnSpc>
                <a:spcPct val="150000"/>
              </a:lnSpc>
            </a:pPr>
            <a:r>
              <a:rPr lang="en-US" sz="3200" dirty="0" smtClean="0">
                <a:latin typeface="Arial" pitchFamily="34" charset="0"/>
                <a:cs typeface="Arial" pitchFamily="34" charset="0"/>
              </a:rPr>
              <a:t>Concept of a Computer Program</a:t>
            </a:r>
            <a:endParaRPr lang="en-IN" sz="32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87824" y="1988840"/>
            <a:ext cx="5112568" cy="439248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Syntactical errors in source code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Language errors in source code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Compilation of source</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Generate object code using a compiler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Execute the object code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latin typeface="Arial" pitchFamily="34" charset="0"/>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Translate the line using an interpreter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Process the result immediately</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76672"/>
            <a:ext cx="73448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2, Slide # 3.2.3</a:t>
            </a:r>
          </a:p>
          <a:p>
            <a:pPr>
              <a:lnSpc>
                <a:spcPct val="150000"/>
              </a:lnSpc>
            </a:pPr>
            <a:r>
              <a:rPr lang="en-US" sz="3200" dirty="0" smtClean="0">
                <a:latin typeface="Arial" pitchFamily="34" charset="0"/>
                <a:cs typeface="Arial" pitchFamily="34" charset="0"/>
              </a:rPr>
              <a:t>Source Code Processing</a:t>
            </a:r>
            <a:endParaRPr lang="en-IN" sz="32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771800" y="1844824"/>
            <a:ext cx="5112568" cy="403244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Interpretive Languages</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LISP</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Python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Compiling Languages</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Fortran – 77</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Pascal</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Object-oriented Languages</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Java</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3, Section 2, Slide # 3.2.4</a:t>
            </a:r>
          </a:p>
          <a:p>
            <a:pPr>
              <a:lnSpc>
                <a:spcPct val="150000"/>
              </a:lnSpc>
            </a:pPr>
            <a:r>
              <a:rPr lang="en-US" sz="3200" dirty="0" smtClean="0">
                <a:latin typeface="Arial" pitchFamily="34" charset="0"/>
                <a:cs typeface="Arial" pitchFamily="34" charset="0"/>
              </a:rPr>
              <a:t>Programming Languages</a:t>
            </a:r>
          </a:p>
          <a:p>
            <a:endParaRPr lang="en-IN" sz="32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771800" y="1844824"/>
            <a:ext cx="5112568" cy="403244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Run the program using data</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Run time errors</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Analysis of run time errors</a:t>
            </a:r>
          </a:p>
          <a:p>
            <a:pPr marL="342900" indent="-342900">
              <a:spcBef>
                <a:spcPct val="20000"/>
              </a:spcBef>
              <a:buFont typeface="Arial" pitchFamily="34" charset="0"/>
              <a:buChar char="•"/>
              <a:defRPr/>
            </a:pPr>
            <a:r>
              <a:rPr lang="en-US" sz="2400" dirty="0" smtClean="0">
                <a:latin typeface="Arial" pitchFamily="34" charset="0"/>
                <a:cs typeface="Arial" pitchFamily="34" charset="0"/>
              </a:rPr>
              <a:t>Menu-driven program</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Menu invokes a command</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Command gets executed</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Program is back to wait mode</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Data is put in a file</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Menu-driven data creates file</a:t>
            </a:r>
          </a:p>
          <a:p>
            <a:pPr marL="800100" lvl="1" indent="-342900">
              <a:spcBef>
                <a:spcPct val="20000"/>
              </a:spcBef>
              <a:buFont typeface="Arial" pitchFamily="34" charset="0"/>
              <a:buChar char="•"/>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260648"/>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3, Section 2, Slide # 3.2.5</a:t>
            </a:r>
          </a:p>
          <a:p>
            <a:pPr>
              <a:lnSpc>
                <a:spcPct val="150000"/>
              </a:lnSpc>
            </a:pPr>
            <a:r>
              <a:rPr lang="en-US" sz="3200" dirty="0" smtClean="0">
                <a:latin typeface="Arial" pitchFamily="34" charset="0"/>
                <a:cs typeface="Arial" pitchFamily="34" charset="0"/>
              </a:rPr>
              <a:t>Program Execution</a:t>
            </a:r>
          </a:p>
          <a:p>
            <a:endParaRPr lang="en-IN" sz="32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771800" y="1844824"/>
            <a:ext cx="5112568" cy="403244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Computer system software</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DOS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Multi-window, Multi-process</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Windows</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UNIX</a:t>
            </a:r>
          </a:p>
          <a:p>
            <a:pPr marL="342900" indent="-342900">
              <a:spcBef>
                <a:spcPct val="20000"/>
              </a:spcBef>
              <a:buFont typeface="Arial" pitchFamily="34" charset="0"/>
              <a:buChar char="•"/>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Coordination of all functions is carried out by the operating system</a:t>
            </a:r>
          </a:p>
          <a:p>
            <a:pPr marL="342900" indent="-342900">
              <a:spcBef>
                <a:spcPct val="20000"/>
              </a:spcBef>
              <a:buFont typeface="Arial" pitchFamily="34" charset="0"/>
              <a:buChar char="•"/>
              <a:defRPr/>
            </a:pPr>
            <a:r>
              <a:rPr lang="en-US" sz="2600" dirty="0" smtClean="0">
                <a:latin typeface="Arial" pitchFamily="34" charset="0"/>
                <a:cs typeface="Arial" pitchFamily="34" charset="0"/>
              </a:rPr>
              <a:t>All applications run in OS domain</a:t>
            </a: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631216"/>
          </a:xfrm>
          <a:prstGeom prst="rect">
            <a:avLst/>
          </a:prstGeom>
          <a:noFill/>
        </p:spPr>
        <p:txBody>
          <a:bodyPr wrap="square" rtlCol="0">
            <a:spAutoFit/>
          </a:bodyPr>
          <a:lstStyle/>
          <a:p>
            <a:r>
              <a:rPr lang="en-US" sz="2000" dirty="0" smtClean="0">
                <a:latin typeface="Arial" pitchFamily="34" charset="0"/>
                <a:cs typeface="Arial" pitchFamily="34" charset="0"/>
              </a:rPr>
              <a:t>Lecture # 3, Section 2, Slide # 3.2.6</a:t>
            </a:r>
          </a:p>
          <a:p>
            <a:pPr>
              <a:lnSpc>
                <a:spcPct val="150000"/>
              </a:lnSpc>
            </a:pPr>
            <a:r>
              <a:rPr lang="en-US" sz="3200" dirty="0" smtClean="0">
                <a:latin typeface="Arial" pitchFamily="34" charset="0"/>
                <a:cs typeface="Arial" pitchFamily="34" charset="0"/>
              </a:rPr>
              <a:t>Operating Systems </a:t>
            </a:r>
          </a:p>
          <a:p>
            <a:endParaRPr lang="en-IN" sz="32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87905"/>
            <a:ext cx="7772400" cy="578495"/>
          </a:xfrm>
          <a:prstGeom prst="rect">
            <a:avLst/>
          </a:prstGeom>
        </p:spPr>
        <p:txBody>
          <a:bodyPr anchor="t">
            <a:noAutofit/>
          </a:bodyPr>
          <a:lstStyle/>
          <a:p>
            <a:pPr algn="l"/>
            <a:r>
              <a:rPr lang="en-US" sz="3500" dirty="0" smtClean="0">
                <a:solidFill>
                  <a:schemeClr val="tx1">
                    <a:lumMod val="85000"/>
                    <a:lumOff val="15000"/>
                  </a:schemeClr>
                </a:solidFill>
                <a:latin typeface="Arial" pitchFamily="34" charset="0"/>
                <a:cs typeface="Arial" pitchFamily="34" charset="0"/>
              </a:rPr>
              <a:t>Thank You!</a:t>
            </a:r>
            <a:endParaRPr lang="en-IN" sz="3500" dirty="0">
              <a:solidFill>
                <a:schemeClr val="tx1">
                  <a:lumMod val="85000"/>
                  <a:lumOff val="15000"/>
                </a:schemeClr>
              </a:solidFill>
              <a:latin typeface="Arial" pitchFamily="34" charset="0"/>
              <a:cs typeface="Arial" pitchFamily="34" charset="0"/>
            </a:endParaRPr>
          </a:p>
        </p:txBody>
      </p:sp>
      <p:sp>
        <p:nvSpPr>
          <p:cNvPr id="5" name="Text Placeholder 2"/>
          <p:cNvSpPr txBox="1">
            <a:spLocks/>
          </p:cNvSpPr>
          <p:nvPr/>
        </p:nvSpPr>
        <p:spPr>
          <a:xfrm>
            <a:off x="683568" y="3007985"/>
            <a:ext cx="6734627" cy="276999"/>
          </a:xfrm>
          <a:prstGeom prst="rect">
            <a:avLst/>
          </a:prstGeom>
        </p:spPr>
        <p:txBody>
          <a:bodyPr/>
          <a:lstStyle/>
          <a:p>
            <a:pPr marL="342900" lvl="0" indent="-342900">
              <a:spcBef>
                <a:spcPct val="20000"/>
              </a:spcBef>
            </a:pPr>
            <a:r>
              <a:rPr kumimoji="0" lang="en-US" sz="1600" b="1" i="0" u="none" strike="noStrike" kern="1200" cap="none" spc="0" normalizeH="0" baseline="0" noProof="0" dirty="0" smtClean="0">
                <a:ln>
                  <a:noFill/>
                </a:ln>
                <a:solidFill>
                  <a:srgbClr val="FA551E"/>
                </a:solidFill>
                <a:effectLst/>
                <a:uLnTx/>
                <a:uFillTx/>
                <a:latin typeface="Arial" pitchFamily="34" charset="0"/>
                <a:cs typeface="Arial" pitchFamily="34" charset="0"/>
              </a:rPr>
              <a:t>Visit us at </a:t>
            </a:r>
            <a:r>
              <a:rPr lang="en-US" sz="1600" b="1" dirty="0" smtClean="0">
                <a:solidFill>
                  <a:srgbClr val="FA551E"/>
                </a:solidFill>
                <a:latin typeface="Arial" pitchFamily="34" charset="0"/>
                <a:cs typeface="Arial" pitchFamily="34" charset="0"/>
              </a:rPr>
              <a:t>www.mahindraecolecentrale.edu.in</a:t>
            </a:r>
            <a:endParaRPr kumimoji="0" lang="en-US" sz="1600" b="1" i="0" u="none" strike="noStrike" kern="1200" cap="none" spc="0" normalizeH="0" baseline="0" noProof="0" dirty="0">
              <a:ln>
                <a:noFill/>
              </a:ln>
              <a:solidFill>
                <a:srgbClr val="FA551E"/>
              </a:solidFill>
              <a:effectLst/>
              <a:uLnTx/>
              <a:uFillTx/>
              <a:latin typeface="Arial" pitchFamily="34" charset="0"/>
              <a:cs typeface="Arial" pitchFamily="34" charset="0"/>
            </a:endParaRPr>
          </a:p>
        </p:txBody>
      </p:sp>
      <p:sp>
        <p:nvSpPr>
          <p:cNvPr id="6" name="TextBox 5"/>
          <p:cNvSpPr txBox="1">
            <a:spLocks noChangeArrowheads="1"/>
          </p:cNvSpPr>
          <p:nvPr/>
        </p:nvSpPr>
        <p:spPr bwMode="gray">
          <a:xfrm>
            <a:off x="755576" y="3717032"/>
            <a:ext cx="7776864" cy="1708160"/>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1">
                    <a:lumMod val="85000"/>
                    <a:lumOff val="15000"/>
                  </a:schemeClr>
                </a:solidFill>
                <a:latin typeface="Arial" pitchFamily="34" charset="0"/>
                <a:cs typeface="Arial" pitchFamily="34" charset="0"/>
              </a:rPr>
              <a:t>Disclaimer </a:t>
            </a:r>
          </a:p>
          <a:p>
            <a:pPr algn="just">
              <a:spcBef>
                <a:spcPts val="600"/>
              </a:spcBef>
            </a:pPr>
            <a:r>
              <a:rPr lang="en-US" sz="800" dirty="0" smtClean="0">
                <a:solidFill>
                  <a:schemeClr val="tx1">
                    <a:lumMod val="65000"/>
                    <a:lumOff val="35000"/>
                  </a:schemeClr>
                </a:solidFill>
                <a:latin typeface="Arial" pitchFamily="34" charset="0"/>
                <a:cs typeface="Arial" pitchFamily="34" charset="0"/>
              </a:rPr>
              <a:t>Mhindra, Ecole Centrale, herein referred to as MEC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MEC or its subsidiaries. Any unauthorized use, disclosure or public dissemination of information contained herein is prohibited. Unless specifically noted, MEC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MEC. Information contained in a presentation hosted or promoted by MEC is provided “as is” without warranty of any kind, either expressed or implied, including any warranty of merchantability or fitness for a particular purpose. MEC assumes no liability or responsibility for the contents of a presentation or the opinions expressed by the presenters. All expressions of opinion are subject to change without notice.</a:t>
            </a:r>
          </a:p>
        </p:txBody>
      </p:sp>
      <p:sp>
        <p:nvSpPr>
          <p:cNvPr id="7" name="TextBox 20"/>
          <p:cNvSpPr txBox="1">
            <a:spLocks noChangeArrowheads="1"/>
          </p:cNvSpPr>
          <p:nvPr/>
        </p:nvSpPr>
        <p:spPr bwMode="gray">
          <a:xfrm>
            <a:off x="481013" y="6618257"/>
            <a:ext cx="2551981"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1">
                    <a:lumMod val="50000"/>
                    <a:lumOff val="50000"/>
                  </a:schemeClr>
                </a:solidFill>
                <a:latin typeface="Arial" pitchFamily="34" charset="0"/>
                <a:ea typeface="+mn-ea"/>
                <a:cs typeface="Arial" pitchFamily="34" charset="0"/>
              </a:rPr>
              <a:t>Copyright © 2012 Mahindra Satyam. All rights reserved.</a:t>
            </a:r>
            <a:endParaRPr lang="en-US" sz="800" kern="1200" dirty="0">
              <a:solidFill>
                <a:schemeClr val="tx1">
                  <a:lumMod val="50000"/>
                  <a:lumOff val="50000"/>
                </a:schemeClr>
              </a:solidFill>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915816" y="2276872"/>
            <a:ext cx="5688632" cy="424847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Tablets, Laptop Notebook Computers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Personal Computers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Workstation Computers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Mainframe Enterprise Computers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Supercomputers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ETHERNET – local area networks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Wi-Fi – Wireless area network</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Wide Area Network </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467544" y="188640"/>
            <a:ext cx="5544616" cy="2031325"/>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3.1.1</a:t>
            </a:r>
          </a:p>
          <a:p>
            <a:pPr>
              <a:lnSpc>
                <a:spcPct val="150000"/>
              </a:lnSpc>
            </a:pPr>
            <a:r>
              <a:rPr lang="en-US" sz="3200" dirty="0" smtClean="0">
                <a:latin typeface="Arial" pitchFamily="34" charset="0"/>
                <a:cs typeface="Arial" pitchFamily="34" charset="0"/>
              </a:rPr>
              <a:t>Different Types of Computers and Connectivity</a:t>
            </a:r>
            <a:endParaRPr lang="en-IN" sz="3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148064" y="1556792"/>
            <a:ext cx="3816424" cy="504056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Case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Power Supply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Motherboard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Expansion Slots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Storage devices and their controllers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Input / Output peripherals and their controllers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Computer Architecture</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Computer Network</a:t>
            </a:r>
          </a:p>
          <a:p>
            <a:pPr marL="342900" indent="-342900">
              <a:spcBef>
                <a:spcPct val="20000"/>
              </a:spcBef>
              <a:buFont typeface="Arial" pitchFamily="34" charset="0"/>
              <a:buChar char="•"/>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3.1.2</a:t>
            </a:r>
          </a:p>
          <a:p>
            <a:pPr>
              <a:lnSpc>
                <a:spcPct val="150000"/>
              </a:lnSpc>
            </a:pPr>
            <a:r>
              <a:rPr lang="en-US" sz="3200" dirty="0" smtClean="0">
                <a:latin typeface="Arial" pitchFamily="34" charset="0"/>
                <a:cs typeface="Arial" pitchFamily="34" charset="0"/>
              </a:rPr>
              <a:t>Structure of a Computer</a:t>
            </a:r>
            <a:endParaRPr lang="en-IN" sz="3200" dirty="0">
              <a:latin typeface="Arial" pitchFamily="34" charset="0"/>
              <a:cs typeface="Arial" pitchFamily="34" charset="0"/>
            </a:endParaRPr>
          </a:p>
        </p:txBody>
      </p:sp>
      <p:pic>
        <p:nvPicPr>
          <p:cNvPr id="2051" name="Picture 3" descr="C:\Users\Sanjay\Downloads\220px-PDP-11-M7270.jpg"/>
          <p:cNvPicPr>
            <a:picLocks noChangeAspect="1" noChangeArrowheads="1"/>
          </p:cNvPicPr>
          <p:nvPr/>
        </p:nvPicPr>
        <p:blipFill>
          <a:blip r:embed="rId2" cstate="print"/>
          <a:srcRect/>
          <a:stretch>
            <a:fillRect/>
          </a:stretch>
        </p:blipFill>
        <p:spPr bwMode="auto">
          <a:xfrm>
            <a:off x="1259632" y="2060848"/>
            <a:ext cx="2794000" cy="3035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jay\Downloads\Basic elements of a computer.gif"/>
          <p:cNvPicPr>
            <a:picLocks noChangeAspect="1" noChangeArrowheads="1"/>
          </p:cNvPicPr>
          <p:nvPr/>
        </p:nvPicPr>
        <p:blipFill>
          <a:blip r:embed="rId2" cstate="print"/>
          <a:srcRect/>
          <a:stretch>
            <a:fillRect/>
          </a:stretch>
        </p:blipFill>
        <p:spPr bwMode="auto">
          <a:xfrm>
            <a:off x="1979712" y="1556792"/>
            <a:ext cx="5643082" cy="4655988"/>
          </a:xfrm>
          <a:prstGeom prst="rect">
            <a:avLst/>
          </a:prstGeom>
          <a:noFill/>
        </p:spPr>
      </p:pic>
      <p:sp>
        <p:nvSpPr>
          <p:cNvPr id="3" name="Rectangle 2"/>
          <p:cNvSpPr/>
          <p:nvPr/>
        </p:nvSpPr>
        <p:spPr>
          <a:xfrm>
            <a:off x="467544" y="404664"/>
            <a:ext cx="5904656" cy="1154162"/>
          </a:xfrm>
          <a:prstGeom prst="rect">
            <a:avLst/>
          </a:prstGeom>
        </p:spPr>
        <p:txBody>
          <a:bodyPr wrap="square">
            <a:spAutoFit/>
          </a:bodyPr>
          <a:lstStyle/>
          <a:p>
            <a:pPr>
              <a:lnSpc>
                <a:spcPct val="150000"/>
              </a:lnSpc>
            </a:pPr>
            <a:r>
              <a:rPr lang="en-US" dirty="0" smtClean="0">
                <a:latin typeface="Arial" pitchFamily="34" charset="0"/>
                <a:cs typeface="Arial" pitchFamily="34" charset="0"/>
              </a:rPr>
              <a:t>Lecture # 3, Section 1, Slide # 3.1.3</a:t>
            </a:r>
          </a:p>
          <a:p>
            <a:pPr>
              <a:lnSpc>
                <a:spcPct val="150000"/>
              </a:lnSpc>
            </a:pPr>
            <a:r>
              <a:rPr lang="en-US" sz="2800" dirty="0" smtClean="0">
                <a:latin typeface="Arial" pitchFamily="34" charset="0"/>
                <a:cs typeface="Arial" pitchFamily="34" charset="0"/>
              </a:rPr>
              <a:t>Basic Elements of a Computer</a:t>
            </a:r>
            <a:endParaRPr lang="en-IN" sz="2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jay\Downloads\Keyboard input device.jpg"/>
          <p:cNvPicPr>
            <a:picLocks noChangeAspect="1" noChangeArrowheads="1"/>
          </p:cNvPicPr>
          <p:nvPr/>
        </p:nvPicPr>
        <p:blipFill>
          <a:blip r:embed="rId2" cstate="print"/>
          <a:srcRect/>
          <a:stretch>
            <a:fillRect/>
          </a:stretch>
        </p:blipFill>
        <p:spPr bwMode="auto">
          <a:xfrm>
            <a:off x="467544" y="1484784"/>
            <a:ext cx="2487910" cy="1662376"/>
          </a:xfrm>
          <a:prstGeom prst="rect">
            <a:avLst/>
          </a:prstGeom>
          <a:noFill/>
        </p:spPr>
      </p:pic>
      <p:sp>
        <p:nvSpPr>
          <p:cNvPr id="3" name="Rectangle 2"/>
          <p:cNvSpPr/>
          <p:nvPr/>
        </p:nvSpPr>
        <p:spPr>
          <a:xfrm>
            <a:off x="395536" y="188640"/>
            <a:ext cx="4572000" cy="1154162"/>
          </a:xfrm>
          <a:prstGeom prst="rect">
            <a:avLst/>
          </a:prstGeom>
        </p:spPr>
        <p:txBody>
          <a:bodyPr>
            <a:spAutoFit/>
          </a:bodyPr>
          <a:lstStyle/>
          <a:p>
            <a:pPr>
              <a:lnSpc>
                <a:spcPct val="150000"/>
              </a:lnSpc>
            </a:pPr>
            <a:r>
              <a:rPr lang="en-US" dirty="0" smtClean="0">
                <a:latin typeface="Arial" pitchFamily="34" charset="0"/>
                <a:cs typeface="Arial" pitchFamily="34" charset="0"/>
              </a:rPr>
              <a:t>Lecture # 3, Section 1, Slide # 3.1.4</a:t>
            </a:r>
          </a:p>
          <a:p>
            <a:pPr>
              <a:lnSpc>
                <a:spcPct val="150000"/>
              </a:lnSpc>
            </a:pPr>
            <a:r>
              <a:rPr lang="en-US" sz="2800" dirty="0" smtClean="0">
                <a:latin typeface="Arial" pitchFamily="34" charset="0"/>
                <a:cs typeface="Arial" pitchFamily="34" charset="0"/>
              </a:rPr>
              <a:t>Different Input Devices</a:t>
            </a:r>
            <a:endParaRPr lang="en-IN" sz="2800" dirty="0">
              <a:latin typeface="Arial" pitchFamily="34" charset="0"/>
              <a:cs typeface="Arial" pitchFamily="34" charset="0"/>
            </a:endParaRPr>
          </a:p>
        </p:txBody>
      </p:sp>
      <p:pic>
        <p:nvPicPr>
          <p:cNvPr id="4099" name="Picture 3" descr="C:\Users\Sanjay\Downloads\Mouse input device.JPG"/>
          <p:cNvPicPr>
            <a:picLocks noChangeAspect="1" noChangeArrowheads="1"/>
          </p:cNvPicPr>
          <p:nvPr/>
        </p:nvPicPr>
        <p:blipFill>
          <a:blip r:embed="rId3" cstate="print"/>
          <a:srcRect/>
          <a:stretch>
            <a:fillRect/>
          </a:stretch>
        </p:blipFill>
        <p:spPr bwMode="auto">
          <a:xfrm>
            <a:off x="3347864" y="1340768"/>
            <a:ext cx="2688299" cy="2016224"/>
          </a:xfrm>
          <a:prstGeom prst="rect">
            <a:avLst/>
          </a:prstGeom>
          <a:noFill/>
        </p:spPr>
      </p:pic>
      <p:pic>
        <p:nvPicPr>
          <p:cNvPr id="4100" name="Picture 4" descr="C:\Users\Sanjay\Downloads\CAVE device.jpg"/>
          <p:cNvPicPr>
            <a:picLocks noChangeAspect="1" noChangeArrowheads="1"/>
          </p:cNvPicPr>
          <p:nvPr/>
        </p:nvPicPr>
        <p:blipFill>
          <a:blip r:embed="rId4" cstate="print"/>
          <a:srcRect/>
          <a:stretch>
            <a:fillRect/>
          </a:stretch>
        </p:blipFill>
        <p:spPr bwMode="auto">
          <a:xfrm>
            <a:off x="1331640" y="3645024"/>
            <a:ext cx="2794000" cy="2095500"/>
          </a:xfrm>
          <a:prstGeom prst="rect">
            <a:avLst/>
          </a:prstGeom>
          <a:noFill/>
        </p:spPr>
      </p:pic>
      <p:sp>
        <p:nvSpPr>
          <p:cNvPr id="6" name="TextBox 5"/>
          <p:cNvSpPr txBox="1"/>
          <p:nvPr/>
        </p:nvSpPr>
        <p:spPr>
          <a:xfrm>
            <a:off x="5292080" y="3933056"/>
            <a:ext cx="2448272" cy="2308324"/>
          </a:xfrm>
          <a:prstGeom prst="rect">
            <a:avLst/>
          </a:prstGeom>
          <a:noFill/>
        </p:spPr>
        <p:txBody>
          <a:bodyPr wrap="square" rtlCol="0">
            <a:spAutoFit/>
          </a:bodyPr>
          <a:lstStyle/>
          <a:p>
            <a:r>
              <a:rPr lang="en-US" dirty="0" smtClean="0"/>
              <a:t>Light Pen</a:t>
            </a:r>
          </a:p>
          <a:p>
            <a:r>
              <a:rPr lang="en-US" dirty="0" smtClean="0"/>
              <a:t>Joystick</a:t>
            </a:r>
          </a:p>
          <a:p>
            <a:r>
              <a:rPr lang="en-US" dirty="0" smtClean="0"/>
              <a:t>Microphones</a:t>
            </a:r>
          </a:p>
          <a:p>
            <a:r>
              <a:rPr lang="en-US" dirty="0" err="1" smtClean="0"/>
              <a:t>Joypad</a:t>
            </a:r>
            <a:endParaRPr lang="en-US" dirty="0" smtClean="0"/>
          </a:p>
          <a:p>
            <a:r>
              <a:rPr lang="en-US" dirty="0" smtClean="0"/>
              <a:t>Gamepad</a:t>
            </a:r>
          </a:p>
          <a:p>
            <a:r>
              <a:rPr lang="en-US" dirty="0" smtClean="0"/>
              <a:t>Webcam</a:t>
            </a:r>
          </a:p>
          <a:p>
            <a:r>
              <a:rPr lang="en-US" dirty="0" smtClean="0"/>
              <a:t>Digital Camera</a:t>
            </a:r>
          </a:p>
          <a:p>
            <a:endParaRPr lang="en-IN" dirty="0"/>
          </a:p>
        </p:txBody>
      </p:sp>
      <p:pic>
        <p:nvPicPr>
          <p:cNvPr id="4101" name="Picture 5" descr="C:\Users\Sanjay\Downloads\scanner.jpg"/>
          <p:cNvPicPr>
            <a:picLocks noChangeAspect="1" noChangeArrowheads="1"/>
          </p:cNvPicPr>
          <p:nvPr/>
        </p:nvPicPr>
        <p:blipFill>
          <a:blip r:embed="rId5" cstate="print"/>
          <a:srcRect/>
          <a:stretch>
            <a:fillRect/>
          </a:stretch>
        </p:blipFill>
        <p:spPr bwMode="auto">
          <a:xfrm>
            <a:off x="6516216" y="1844824"/>
            <a:ext cx="1828800" cy="121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8640"/>
            <a:ext cx="4572000" cy="1154162"/>
          </a:xfrm>
          <a:prstGeom prst="rect">
            <a:avLst/>
          </a:prstGeom>
        </p:spPr>
        <p:txBody>
          <a:bodyPr>
            <a:spAutoFit/>
          </a:bodyPr>
          <a:lstStyle/>
          <a:p>
            <a:pPr>
              <a:lnSpc>
                <a:spcPct val="150000"/>
              </a:lnSpc>
            </a:pPr>
            <a:r>
              <a:rPr lang="en-US" dirty="0" smtClean="0">
                <a:latin typeface="Arial" pitchFamily="34" charset="0"/>
                <a:cs typeface="Arial" pitchFamily="34" charset="0"/>
              </a:rPr>
              <a:t>Lecture # 3, Section 1, Slide # 3.1.5</a:t>
            </a:r>
          </a:p>
          <a:p>
            <a:pPr>
              <a:lnSpc>
                <a:spcPct val="150000"/>
              </a:lnSpc>
            </a:pPr>
            <a:r>
              <a:rPr lang="en-US" sz="2800" dirty="0" smtClean="0">
                <a:latin typeface="Arial" pitchFamily="34" charset="0"/>
                <a:cs typeface="Arial" pitchFamily="34" charset="0"/>
              </a:rPr>
              <a:t>Different Output Devices</a:t>
            </a:r>
            <a:endParaRPr lang="en-IN" sz="2800" dirty="0">
              <a:latin typeface="Arial" pitchFamily="34" charset="0"/>
              <a:cs typeface="Arial" pitchFamily="34" charset="0"/>
            </a:endParaRPr>
          </a:p>
        </p:txBody>
      </p:sp>
      <p:pic>
        <p:nvPicPr>
          <p:cNvPr id="5122" name="Picture 2" descr="C:\Users\Sanjay\Downloads\display screen.jpg"/>
          <p:cNvPicPr>
            <a:picLocks noChangeAspect="1" noChangeArrowheads="1"/>
          </p:cNvPicPr>
          <p:nvPr/>
        </p:nvPicPr>
        <p:blipFill>
          <a:blip r:embed="rId2" cstate="print"/>
          <a:srcRect/>
          <a:stretch>
            <a:fillRect/>
          </a:stretch>
        </p:blipFill>
        <p:spPr bwMode="auto">
          <a:xfrm>
            <a:off x="683568" y="1772816"/>
            <a:ext cx="1700386" cy="1581359"/>
          </a:xfrm>
          <a:prstGeom prst="rect">
            <a:avLst/>
          </a:prstGeom>
          <a:noFill/>
        </p:spPr>
      </p:pic>
      <p:pic>
        <p:nvPicPr>
          <p:cNvPr id="5123" name="Picture 3" descr="C:\Users\Sanjay\Downloads\printer device.jpg"/>
          <p:cNvPicPr>
            <a:picLocks noChangeAspect="1" noChangeArrowheads="1"/>
          </p:cNvPicPr>
          <p:nvPr/>
        </p:nvPicPr>
        <p:blipFill>
          <a:blip r:embed="rId3" cstate="print"/>
          <a:srcRect/>
          <a:stretch>
            <a:fillRect/>
          </a:stretch>
        </p:blipFill>
        <p:spPr bwMode="auto">
          <a:xfrm>
            <a:off x="323528" y="3861048"/>
            <a:ext cx="2246163" cy="1454350"/>
          </a:xfrm>
          <a:prstGeom prst="rect">
            <a:avLst/>
          </a:prstGeom>
          <a:noFill/>
        </p:spPr>
      </p:pic>
      <p:pic>
        <p:nvPicPr>
          <p:cNvPr id="5124" name="Picture 4" descr="C:\Users\Sanjay\Downloads\display screen.jpg"/>
          <p:cNvPicPr>
            <a:picLocks noChangeAspect="1" noChangeArrowheads="1"/>
          </p:cNvPicPr>
          <p:nvPr/>
        </p:nvPicPr>
        <p:blipFill>
          <a:blip r:embed="rId4" cstate="print"/>
          <a:srcRect/>
          <a:stretch>
            <a:fillRect/>
          </a:stretch>
        </p:blipFill>
        <p:spPr bwMode="auto">
          <a:xfrm>
            <a:off x="2915816" y="1916832"/>
            <a:ext cx="2374305" cy="1586467"/>
          </a:xfrm>
          <a:prstGeom prst="rect">
            <a:avLst/>
          </a:prstGeom>
          <a:noFill/>
        </p:spPr>
      </p:pic>
      <p:pic>
        <p:nvPicPr>
          <p:cNvPr id="5125" name="Picture 5" descr="C:\Users\Sanjay\Downloads\speakers output device.jpg"/>
          <p:cNvPicPr>
            <a:picLocks noChangeAspect="1" noChangeArrowheads="1"/>
          </p:cNvPicPr>
          <p:nvPr/>
        </p:nvPicPr>
        <p:blipFill>
          <a:blip r:embed="rId5" cstate="print"/>
          <a:srcRect/>
          <a:stretch>
            <a:fillRect/>
          </a:stretch>
        </p:blipFill>
        <p:spPr bwMode="auto">
          <a:xfrm>
            <a:off x="2771800" y="4077072"/>
            <a:ext cx="2794000" cy="1828800"/>
          </a:xfrm>
          <a:prstGeom prst="rect">
            <a:avLst/>
          </a:prstGeom>
          <a:noFill/>
        </p:spPr>
      </p:pic>
      <p:sp>
        <p:nvSpPr>
          <p:cNvPr id="11" name="TextBox 10"/>
          <p:cNvSpPr txBox="1"/>
          <p:nvPr/>
        </p:nvSpPr>
        <p:spPr>
          <a:xfrm>
            <a:off x="6156176" y="2204864"/>
            <a:ext cx="1915461" cy="3139321"/>
          </a:xfrm>
          <a:prstGeom prst="rect">
            <a:avLst/>
          </a:prstGeom>
          <a:noFill/>
        </p:spPr>
        <p:txBody>
          <a:bodyPr wrap="none" rtlCol="0">
            <a:spAutoFit/>
          </a:bodyPr>
          <a:lstStyle/>
          <a:p>
            <a:r>
              <a:rPr lang="en-US" sz="2000" dirty="0" smtClean="0">
                <a:latin typeface="+mj-lt"/>
              </a:rPr>
              <a:t>Projector</a:t>
            </a:r>
          </a:p>
          <a:p>
            <a:r>
              <a:rPr lang="en-US" sz="2000" dirty="0" smtClean="0">
                <a:latin typeface="+mj-lt"/>
              </a:rPr>
              <a:t>Plotter</a:t>
            </a:r>
          </a:p>
          <a:p>
            <a:r>
              <a:rPr lang="en-US" sz="2000" dirty="0" smtClean="0">
                <a:latin typeface="+mj-lt"/>
              </a:rPr>
              <a:t>Headphones</a:t>
            </a:r>
          </a:p>
          <a:p>
            <a:r>
              <a:rPr lang="en-US" sz="2000" dirty="0" smtClean="0">
                <a:latin typeface="+mj-lt"/>
              </a:rPr>
              <a:t>Television</a:t>
            </a:r>
          </a:p>
          <a:p>
            <a:r>
              <a:rPr lang="en-US" sz="2000" dirty="0" smtClean="0">
                <a:latin typeface="+mj-lt"/>
              </a:rPr>
              <a:t>Radio</a:t>
            </a:r>
          </a:p>
          <a:p>
            <a:r>
              <a:rPr lang="en-US" sz="2000" dirty="0" smtClean="0">
                <a:latin typeface="+mj-lt"/>
              </a:rPr>
              <a:t>Punched Cards</a:t>
            </a:r>
          </a:p>
          <a:p>
            <a:r>
              <a:rPr lang="en-US" sz="2000" dirty="0" smtClean="0">
                <a:latin typeface="+mj-lt"/>
              </a:rPr>
              <a:t>Line Printers</a:t>
            </a:r>
          </a:p>
          <a:p>
            <a:r>
              <a:rPr lang="en-US" sz="2000" dirty="0" smtClean="0">
                <a:latin typeface="+mj-lt"/>
              </a:rPr>
              <a:t>Braille Embosser</a:t>
            </a:r>
          </a:p>
          <a:p>
            <a:r>
              <a:rPr lang="en-US" sz="2000" dirty="0" smtClean="0">
                <a:latin typeface="+mj-lt"/>
              </a:rPr>
              <a:t>3-D Printer</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3.1.6</a:t>
            </a:r>
          </a:p>
          <a:p>
            <a:pPr>
              <a:lnSpc>
                <a:spcPct val="150000"/>
              </a:lnSpc>
            </a:pPr>
            <a:r>
              <a:rPr lang="en-US" sz="3200" dirty="0" smtClean="0">
                <a:latin typeface="Arial" pitchFamily="34" charset="0"/>
                <a:cs typeface="Arial" pitchFamily="34" charset="0"/>
              </a:rPr>
              <a:t>Different External Storage Devices</a:t>
            </a:r>
            <a:endParaRPr lang="en-IN" sz="3200" dirty="0">
              <a:latin typeface="Arial" pitchFamily="34" charset="0"/>
              <a:cs typeface="Arial" pitchFamily="34" charset="0"/>
            </a:endParaRPr>
          </a:p>
        </p:txBody>
      </p:sp>
      <p:pic>
        <p:nvPicPr>
          <p:cNvPr id="6146" name="Picture 2" descr="C:\Users\Sanjay\Downloads\Hard Disk Drive.jpg"/>
          <p:cNvPicPr>
            <a:picLocks noChangeAspect="1" noChangeArrowheads="1"/>
          </p:cNvPicPr>
          <p:nvPr/>
        </p:nvPicPr>
        <p:blipFill>
          <a:blip r:embed="rId2" cstate="print"/>
          <a:srcRect/>
          <a:stretch>
            <a:fillRect/>
          </a:stretch>
        </p:blipFill>
        <p:spPr bwMode="auto">
          <a:xfrm>
            <a:off x="251520" y="1772815"/>
            <a:ext cx="2736304" cy="2089541"/>
          </a:xfrm>
          <a:prstGeom prst="rect">
            <a:avLst/>
          </a:prstGeom>
          <a:noFill/>
        </p:spPr>
      </p:pic>
      <p:pic>
        <p:nvPicPr>
          <p:cNvPr id="6147" name="Picture 3" descr="C:\Users\Sanjay\Downloads\250px-Toshiba_1_TB_External_USB_Hard_Drive.jpg"/>
          <p:cNvPicPr>
            <a:picLocks noChangeAspect="1" noChangeArrowheads="1"/>
          </p:cNvPicPr>
          <p:nvPr/>
        </p:nvPicPr>
        <p:blipFill>
          <a:blip r:embed="rId3" cstate="print"/>
          <a:srcRect/>
          <a:stretch>
            <a:fillRect/>
          </a:stretch>
        </p:blipFill>
        <p:spPr bwMode="auto">
          <a:xfrm>
            <a:off x="467544" y="4077072"/>
            <a:ext cx="2618473" cy="1728192"/>
          </a:xfrm>
          <a:prstGeom prst="rect">
            <a:avLst/>
          </a:prstGeom>
          <a:noFill/>
        </p:spPr>
      </p:pic>
      <p:pic>
        <p:nvPicPr>
          <p:cNvPr id="6148" name="Picture 4" descr="C:\Users\Sanjay\Downloads\220px-5.25_inch_MFM_hard_disk_drive.JPG"/>
          <p:cNvPicPr>
            <a:picLocks noChangeAspect="1" noChangeArrowheads="1"/>
          </p:cNvPicPr>
          <p:nvPr/>
        </p:nvPicPr>
        <p:blipFill>
          <a:blip r:embed="rId4" cstate="print"/>
          <a:srcRect/>
          <a:stretch>
            <a:fillRect/>
          </a:stretch>
        </p:blipFill>
        <p:spPr bwMode="auto">
          <a:xfrm>
            <a:off x="3347864" y="2852936"/>
            <a:ext cx="2794000" cy="2235200"/>
          </a:xfrm>
          <a:prstGeom prst="rect">
            <a:avLst/>
          </a:prstGeom>
          <a:noFill/>
        </p:spPr>
      </p:pic>
      <p:sp>
        <p:nvSpPr>
          <p:cNvPr id="7" name="TextBox 6"/>
          <p:cNvSpPr txBox="1"/>
          <p:nvPr/>
        </p:nvSpPr>
        <p:spPr>
          <a:xfrm>
            <a:off x="6516216" y="2276872"/>
            <a:ext cx="2223173" cy="3693319"/>
          </a:xfrm>
          <a:prstGeom prst="rect">
            <a:avLst/>
          </a:prstGeom>
          <a:noFill/>
        </p:spPr>
        <p:txBody>
          <a:bodyPr wrap="none" rtlCol="0">
            <a:spAutoFit/>
          </a:bodyPr>
          <a:lstStyle/>
          <a:p>
            <a:r>
              <a:rPr lang="en-US" dirty="0" smtClean="0"/>
              <a:t>Magnetic Storage</a:t>
            </a:r>
          </a:p>
          <a:p>
            <a:r>
              <a:rPr lang="en-US" dirty="0" smtClean="0"/>
              <a:t>    Cassette Tapes</a:t>
            </a:r>
          </a:p>
          <a:p>
            <a:r>
              <a:rPr lang="en-US" dirty="0" smtClean="0"/>
              <a:t>    Floppy Disks</a:t>
            </a:r>
          </a:p>
          <a:p>
            <a:r>
              <a:rPr lang="en-US" dirty="0" smtClean="0"/>
              <a:t>Optical Storage</a:t>
            </a:r>
          </a:p>
          <a:p>
            <a:r>
              <a:rPr lang="en-US" dirty="0" smtClean="0"/>
              <a:t>    Compact Disks (CD)</a:t>
            </a:r>
          </a:p>
          <a:p>
            <a:r>
              <a:rPr lang="en-US" dirty="0" smtClean="0"/>
              <a:t>     Digital Versatile </a:t>
            </a:r>
          </a:p>
          <a:p>
            <a:r>
              <a:rPr lang="en-US" dirty="0" smtClean="0"/>
              <a:t>     Disks (DVD)</a:t>
            </a:r>
          </a:p>
          <a:p>
            <a:r>
              <a:rPr lang="en-US" dirty="0" smtClean="0"/>
              <a:t>Solid State Storage</a:t>
            </a:r>
          </a:p>
          <a:p>
            <a:r>
              <a:rPr lang="en-US" dirty="0" smtClean="0"/>
              <a:t>     Flash Memory</a:t>
            </a:r>
          </a:p>
          <a:p>
            <a:r>
              <a:rPr lang="en-US" dirty="0" smtClean="0"/>
              <a:t>Microfilms</a:t>
            </a:r>
          </a:p>
          <a:p>
            <a:r>
              <a:rPr lang="en-US" dirty="0" smtClean="0"/>
              <a:t>Disk Enclosures</a:t>
            </a:r>
          </a:p>
          <a:p>
            <a:r>
              <a:rPr lang="en-US" dirty="0" smtClean="0"/>
              <a:t>Zip Disks</a:t>
            </a:r>
          </a:p>
          <a:p>
            <a:r>
              <a:rPr lang="en-US" dirty="0" smtClean="0"/>
              <a:t>Punched Cards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3.1.7</a:t>
            </a:r>
          </a:p>
          <a:p>
            <a:pPr>
              <a:lnSpc>
                <a:spcPct val="150000"/>
              </a:lnSpc>
            </a:pPr>
            <a:r>
              <a:rPr lang="en-US" sz="3200" dirty="0" smtClean="0">
                <a:latin typeface="Arial" pitchFamily="34" charset="0"/>
                <a:cs typeface="Arial" pitchFamily="34" charset="0"/>
              </a:rPr>
              <a:t>Central Processing Unit</a:t>
            </a:r>
            <a:endParaRPr lang="en-IN" sz="3200" dirty="0">
              <a:latin typeface="Arial" pitchFamily="34" charset="0"/>
              <a:cs typeface="Arial" pitchFamily="34" charset="0"/>
            </a:endParaRPr>
          </a:p>
        </p:txBody>
      </p:sp>
      <p:sp>
        <p:nvSpPr>
          <p:cNvPr id="7" name="TextBox 6"/>
          <p:cNvSpPr txBox="1"/>
          <p:nvPr/>
        </p:nvSpPr>
        <p:spPr>
          <a:xfrm>
            <a:off x="6372200" y="3068960"/>
            <a:ext cx="2368341" cy="2308324"/>
          </a:xfrm>
          <a:prstGeom prst="rect">
            <a:avLst/>
          </a:prstGeom>
          <a:noFill/>
        </p:spPr>
        <p:txBody>
          <a:bodyPr wrap="none" rtlCol="0">
            <a:spAutoFit/>
          </a:bodyPr>
          <a:lstStyle/>
          <a:p>
            <a:r>
              <a:rPr lang="en-US" dirty="0" smtClean="0"/>
              <a:t>CPU – Central </a:t>
            </a:r>
          </a:p>
          <a:p>
            <a:r>
              <a:rPr lang="en-US" dirty="0" smtClean="0"/>
              <a:t>            Processing Unit</a:t>
            </a:r>
          </a:p>
          <a:p>
            <a:r>
              <a:rPr lang="en-US" dirty="0" smtClean="0"/>
              <a:t>ALU – Arithmetic</a:t>
            </a:r>
          </a:p>
          <a:p>
            <a:r>
              <a:rPr lang="en-US" dirty="0" smtClean="0"/>
              <a:t>           Logical Unit</a:t>
            </a:r>
          </a:p>
          <a:p>
            <a:r>
              <a:rPr lang="en-US" dirty="0" smtClean="0"/>
              <a:t>    Logical Unit</a:t>
            </a:r>
          </a:p>
          <a:p>
            <a:r>
              <a:rPr lang="en-US" dirty="0" smtClean="0"/>
              <a:t>    Basic Arithmetic Unit</a:t>
            </a:r>
          </a:p>
          <a:p>
            <a:r>
              <a:rPr lang="en-US" dirty="0" smtClean="0"/>
              <a:t> Control Unit</a:t>
            </a:r>
          </a:p>
          <a:p>
            <a:r>
              <a:rPr lang="en-US" dirty="0" smtClean="0"/>
              <a:t> I/O Control Unit</a:t>
            </a:r>
            <a:endParaRPr lang="en-IN" dirty="0"/>
          </a:p>
        </p:txBody>
      </p:sp>
      <p:pic>
        <p:nvPicPr>
          <p:cNvPr id="7170" name="Picture 2" descr="C:\Users\Sanjay\Downloads\CPU Chip.jpg"/>
          <p:cNvPicPr>
            <a:picLocks noChangeAspect="1" noChangeArrowheads="1"/>
          </p:cNvPicPr>
          <p:nvPr/>
        </p:nvPicPr>
        <p:blipFill>
          <a:blip r:embed="rId2" cstate="print"/>
          <a:srcRect/>
          <a:stretch>
            <a:fillRect/>
          </a:stretch>
        </p:blipFill>
        <p:spPr bwMode="auto">
          <a:xfrm>
            <a:off x="683568" y="1988840"/>
            <a:ext cx="1851634" cy="1512168"/>
          </a:xfrm>
          <a:prstGeom prst="rect">
            <a:avLst/>
          </a:prstGeom>
          <a:noFill/>
        </p:spPr>
      </p:pic>
      <p:pic>
        <p:nvPicPr>
          <p:cNvPr id="7171" name="Picture 3" descr="C:\Users\Sanjay\Downloads\220px-PDP-8i_cpu.jpg"/>
          <p:cNvPicPr>
            <a:picLocks noChangeAspect="1" noChangeArrowheads="1"/>
          </p:cNvPicPr>
          <p:nvPr/>
        </p:nvPicPr>
        <p:blipFill>
          <a:blip r:embed="rId3" cstate="print"/>
          <a:srcRect/>
          <a:stretch>
            <a:fillRect/>
          </a:stretch>
        </p:blipFill>
        <p:spPr bwMode="auto">
          <a:xfrm>
            <a:off x="1259632" y="4077072"/>
            <a:ext cx="2496278" cy="1872208"/>
          </a:xfrm>
          <a:prstGeom prst="rect">
            <a:avLst/>
          </a:prstGeom>
          <a:noFill/>
        </p:spPr>
      </p:pic>
      <p:pic>
        <p:nvPicPr>
          <p:cNvPr id="7172" name="Picture 4" descr="C:\Users\Sanjay\Downloads\ABasicComputer.gif"/>
          <p:cNvPicPr>
            <a:picLocks noChangeAspect="1" noChangeArrowheads="1"/>
          </p:cNvPicPr>
          <p:nvPr/>
        </p:nvPicPr>
        <p:blipFill>
          <a:blip r:embed="rId4" cstate="print"/>
          <a:srcRect/>
          <a:stretch>
            <a:fillRect/>
          </a:stretch>
        </p:blipFill>
        <p:spPr bwMode="auto">
          <a:xfrm>
            <a:off x="2915816" y="1772816"/>
            <a:ext cx="3524250" cy="27146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404664"/>
            <a:ext cx="669674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3, Section 1, Slide # 3.1.8</a:t>
            </a:r>
          </a:p>
          <a:p>
            <a:pPr>
              <a:lnSpc>
                <a:spcPct val="150000"/>
              </a:lnSpc>
            </a:pPr>
            <a:r>
              <a:rPr lang="en-US" sz="3200" dirty="0" smtClean="0">
                <a:latin typeface="Arial" pitchFamily="34" charset="0"/>
                <a:cs typeface="Arial" pitchFamily="34" charset="0"/>
              </a:rPr>
              <a:t>Memory</a:t>
            </a:r>
            <a:endParaRPr lang="en-IN" sz="3200" dirty="0">
              <a:latin typeface="Arial" pitchFamily="34" charset="0"/>
              <a:cs typeface="Arial" pitchFamily="34" charset="0"/>
            </a:endParaRPr>
          </a:p>
        </p:txBody>
      </p:sp>
      <p:sp>
        <p:nvSpPr>
          <p:cNvPr id="7" name="TextBox 6"/>
          <p:cNvSpPr txBox="1"/>
          <p:nvPr/>
        </p:nvSpPr>
        <p:spPr>
          <a:xfrm>
            <a:off x="6156176" y="3068960"/>
            <a:ext cx="2368341" cy="1754326"/>
          </a:xfrm>
          <a:prstGeom prst="rect">
            <a:avLst/>
          </a:prstGeom>
          <a:noFill/>
        </p:spPr>
        <p:txBody>
          <a:bodyPr wrap="square" rtlCol="0">
            <a:spAutoFit/>
          </a:bodyPr>
          <a:lstStyle/>
          <a:p>
            <a:r>
              <a:rPr lang="en-US" dirty="0" smtClean="0"/>
              <a:t>Memory Devices</a:t>
            </a:r>
          </a:p>
          <a:p>
            <a:r>
              <a:rPr lang="en-US" dirty="0" smtClean="0"/>
              <a:t>IC, VLSI</a:t>
            </a:r>
          </a:p>
          <a:p>
            <a:r>
              <a:rPr lang="en-US" dirty="0" smtClean="0"/>
              <a:t>Random Access Memory</a:t>
            </a:r>
          </a:p>
          <a:p>
            <a:r>
              <a:rPr lang="en-US" dirty="0" smtClean="0"/>
              <a:t>Read Only Memory</a:t>
            </a:r>
          </a:p>
          <a:p>
            <a:r>
              <a:rPr lang="en-US" dirty="0" smtClean="0"/>
              <a:t>Managing Memory</a:t>
            </a:r>
            <a:endParaRPr lang="en-IN" dirty="0"/>
          </a:p>
        </p:txBody>
      </p:sp>
      <p:pic>
        <p:nvPicPr>
          <p:cNvPr id="8194" name="Picture 2" descr="C:\Users\Sanjay\Downloads\Memory Devices.jpg"/>
          <p:cNvPicPr>
            <a:picLocks noChangeAspect="1" noChangeArrowheads="1"/>
          </p:cNvPicPr>
          <p:nvPr/>
        </p:nvPicPr>
        <p:blipFill>
          <a:blip r:embed="rId2" cstate="print"/>
          <a:srcRect/>
          <a:stretch>
            <a:fillRect/>
          </a:stretch>
        </p:blipFill>
        <p:spPr bwMode="auto">
          <a:xfrm>
            <a:off x="611560" y="1916831"/>
            <a:ext cx="2376264" cy="1791337"/>
          </a:xfrm>
          <a:prstGeom prst="rect">
            <a:avLst/>
          </a:prstGeom>
          <a:noFill/>
        </p:spPr>
      </p:pic>
      <p:pic>
        <p:nvPicPr>
          <p:cNvPr id="8195" name="Picture 3" descr="C:\Users\Sanjay\Downloads\Memory Sticks.jpg"/>
          <p:cNvPicPr>
            <a:picLocks noChangeAspect="1" noChangeArrowheads="1"/>
          </p:cNvPicPr>
          <p:nvPr/>
        </p:nvPicPr>
        <p:blipFill>
          <a:blip r:embed="rId3" cstate="print"/>
          <a:srcRect/>
          <a:stretch>
            <a:fillRect/>
          </a:stretch>
        </p:blipFill>
        <p:spPr bwMode="auto">
          <a:xfrm>
            <a:off x="3491880" y="1988840"/>
            <a:ext cx="2117170" cy="1584176"/>
          </a:xfrm>
          <a:prstGeom prst="rect">
            <a:avLst/>
          </a:prstGeom>
          <a:noFill/>
        </p:spPr>
      </p:pic>
      <p:pic>
        <p:nvPicPr>
          <p:cNvPr id="8196" name="Picture 4" descr="C:\Users\Sanjay\Downloads\Memory Chips.jpg"/>
          <p:cNvPicPr>
            <a:picLocks noChangeAspect="1" noChangeArrowheads="1"/>
          </p:cNvPicPr>
          <p:nvPr/>
        </p:nvPicPr>
        <p:blipFill>
          <a:blip r:embed="rId4" cstate="print"/>
          <a:srcRect/>
          <a:stretch>
            <a:fillRect/>
          </a:stretch>
        </p:blipFill>
        <p:spPr bwMode="auto">
          <a:xfrm>
            <a:off x="683567" y="3861048"/>
            <a:ext cx="2177875" cy="1872208"/>
          </a:xfrm>
          <a:prstGeom prst="rect">
            <a:avLst/>
          </a:prstGeom>
          <a:noFill/>
        </p:spPr>
      </p:pic>
      <p:pic>
        <p:nvPicPr>
          <p:cNvPr id="8197" name="Picture 5" descr="C:\Users\Sanjay\Downloads\Memory Disks.jpg"/>
          <p:cNvPicPr>
            <a:picLocks noChangeAspect="1" noChangeArrowheads="1"/>
          </p:cNvPicPr>
          <p:nvPr/>
        </p:nvPicPr>
        <p:blipFill>
          <a:blip r:embed="rId5" cstate="print"/>
          <a:srcRect/>
          <a:stretch>
            <a:fillRect/>
          </a:stretch>
        </p:blipFill>
        <p:spPr bwMode="auto">
          <a:xfrm>
            <a:off x="3419872" y="3933056"/>
            <a:ext cx="1980173" cy="161409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7322</TotalTime>
  <Words>908</Words>
  <Application>Microsoft Office PowerPoint</Application>
  <PresentationFormat>On-screen Show (4:3)</PresentationFormat>
  <Paragraphs>155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CS 101 Introduction to Computing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creator>
  <cp:lastModifiedBy>Sanjay</cp:lastModifiedBy>
  <cp:revision>34</cp:revision>
  <dcterms:created xsi:type="dcterms:W3CDTF">2014-10-24T11:59:12Z</dcterms:created>
  <dcterms:modified xsi:type="dcterms:W3CDTF">2015-01-13T02:05:01Z</dcterms:modified>
</cp:coreProperties>
</file>