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92" r:id="rId5"/>
    <p:sldId id="293" r:id="rId6"/>
    <p:sldId id="294" r:id="rId7"/>
    <p:sldId id="295" r:id="rId8"/>
    <p:sldId id="297" r:id="rId9"/>
    <p:sldId id="296" r:id="rId10"/>
    <p:sldId id="298" r:id="rId11"/>
    <p:sldId id="299" r:id="rId12"/>
    <p:sldId id="300" r:id="rId13"/>
    <p:sldId id="301" r:id="rId14"/>
    <p:sldId id="264" r:id="rId15"/>
    <p:sldId id="265" r:id="rId16"/>
    <p:sldId id="266" r:id="rId17"/>
    <p:sldId id="302" r:id="rId18"/>
    <p:sldId id="269" r:id="rId19"/>
    <p:sldId id="267" r:id="rId20"/>
    <p:sldId id="303" r:id="rId21"/>
    <p:sldId id="304" r:id="rId22"/>
    <p:sldId id="305"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51E"/>
    <a:srgbClr val="E9EAC0"/>
    <a:srgbClr val="F1F2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7" cstate="print"/>
          <a:srcRect b="35464"/>
          <a:stretch>
            <a:fillRect/>
          </a:stretch>
        </p:blipFill>
        <p:spPr bwMode="auto">
          <a:xfrm>
            <a:off x="6588780" y="332656"/>
            <a:ext cx="2102984" cy="792088"/>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7" cstate="print"/>
          <a:srcRect t="69145" b="12416"/>
          <a:stretch>
            <a:fillRect/>
          </a:stretch>
        </p:blipFill>
        <p:spPr bwMode="auto">
          <a:xfrm>
            <a:off x="446336" y="6199212"/>
            <a:ext cx="2676525" cy="288032"/>
          </a:xfrm>
          <a:prstGeom prst="rect">
            <a:avLst/>
          </a:prstGeom>
          <a:noFill/>
        </p:spPr>
      </p:pic>
      <p:pic>
        <p:nvPicPr>
          <p:cNvPr id="10" name="Picture 5" descr="D:\works\MEC Works\MEC_Project\MEC Branding\PSD Files\Identity_Element_For_PPT&amp;Word.png"/>
          <p:cNvPicPr>
            <a:picLocks noChangeAspect="1" noChangeArrowheads="1"/>
          </p:cNvPicPr>
          <p:nvPr userDrawn="1"/>
        </p:nvPicPr>
        <p:blipFill>
          <a:blip r:embed="rId8"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2" cstate="print"/>
          <a:srcRect b="35464"/>
          <a:stretch>
            <a:fillRect/>
          </a:stretch>
        </p:blipFill>
        <p:spPr bwMode="auto">
          <a:xfrm>
            <a:off x="7162320" y="332656"/>
            <a:ext cx="1529443" cy="576064"/>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2" cstate="print"/>
          <a:srcRect t="69145" b="12416"/>
          <a:stretch>
            <a:fillRect/>
          </a:stretch>
        </p:blipFill>
        <p:spPr bwMode="auto">
          <a:xfrm>
            <a:off x="446337" y="6244740"/>
            <a:ext cx="2253456" cy="242504"/>
          </a:xfrm>
          <a:prstGeom prst="rect">
            <a:avLst/>
          </a:prstGeom>
          <a:noFill/>
        </p:spPr>
      </p:pic>
      <p:pic>
        <p:nvPicPr>
          <p:cNvPr id="9" name="Picture 5" descr="D:\works\MEC Works\MEC_Project\MEC Branding\PSD Files\Identity_Element_For_PPT&amp;Word.png"/>
          <p:cNvPicPr>
            <a:picLocks noChangeAspect="1" noChangeArrowheads="1"/>
          </p:cNvPicPr>
          <p:nvPr userDrawn="1"/>
        </p:nvPicPr>
        <p:blipFill>
          <a:blip r:embed="rId3"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orks\MEC Works\Images\pictures for MEC\ECP-2012-7350.jpg"/>
          <p:cNvPicPr>
            <a:picLocks noChangeAspect="1" noChangeArrowheads="1"/>
          </p:cNvPicPr>
          <p:nvPr/>
        </p:nvPicPr>
        <p:blipFill>
          <a:blip r:embed="rId2" cstate="print">
            <a:duotone>
              <a:schemeClr val="bg2">
                <a:shade val="45000"/>
                <a:satMod val="135000"/>
              </a:schemeClr>
              <a:prstClr val="white"/>
            </a:duotone>
            <a:lum bright="20000"/>
          </a:blip>
          <a:srcRect l="8309" t="3246" b="28230"/>
          <a:stretch>
            <a:fillRect/>
          </a:stretch>
        </p:blipFill>
        <p:spPr bwMode="auto">
          <a:xfrm flipH="1">
            <a:off x="-1" y="0"/>
            <a:ext cx="9144001" cy="6858000"/>
          </a:xfrm>
          <a:prstGeom prst="rect">
            <a:avLst/>
          </a:prstGeom>
          <a:noFill/>
          <a:ln>
            <a:noFill/>
          </a:ln>
        </p:spPr>
      </p:pic>
      <p:sp>
        <p:nvSpPr>
          <p:cNvPr id="2" name="Title 1"/>
          <p:cNvSpPr>
            <a:spLocks noGrp="1"/>
          </p:cNvSpPr>
          <p:nvPr>
            <p:ph type="ctrTitle" idx="4294967295"/>
          </p:nvPr>
        </p:nvSpPr>
        <p:spPr>
          <a:xfrm>
            <a:off x="179512" y="1196752"/>
            <a:ext cx="7632848" cy="864096"/>
          </a:xfrm>
          <a:prstGeom prst="rect">
            <a:avLst/>
          </a:prstGeom>
        </p:spPr>
        <p:txBody>
          <a:bodyPr anchor="t">
            <a:noAutofit/>
          </a:bodyPr>
          <a:lstStyle/>
          <a:p>
            <a:pPr algn="l"/>
            <a:r>
              <a:rPr lang="en-US" sz="3500" b="1" dirty="0" smtClean="0">
                <a:solidFill>
                  <a:srgbClr val="FA551E"/>
                </a:solidFill>
                <a:latin typeface="Arial" pitchFamily="34" charset="0"/>
                <a:cs typeface="Arial" pitchFamily="34" charset="0"/>
              </a:rPr>
              <a:t>CS 101 Introduction to Computing</a:t>
            </a:r>
            <a:endParaRPr lang="en-IN" sz="3500" b="1" dirty="0">
              <a:solidFill>
                <a:srgbClr val="FA551E"/>
              </a:solidFill>
              <a:latin typeface="Arial" pitchFamily="34" charset="0"/>
              <a:cs typeface="Arial" pitchFamily="34" charset="0"/>
            </a:endParaRPr>
          </a:p>
        </p:txBody>
      </p:sp>
      <p:sp>
        <p:nvSpPr>
          <p:cNvPr id="3" name="Subtitle 2"/>
          <p:cNvSpPr>
            <a:spLocks noGrp="1"/>
          </p:cNvSpPr>
          <p:nvPr>
            <p:ph type="subTitle" idx="4294967295"/>
          </p:nvPr>
        </p:nvSpPr>
        <p:spPr>
          <a:xfrm>
            <a:off x="683568" y="2711350"/>
            <a:ext cx="8208912" cy="2877889"/>
          </a:xfrm>
          <a:prstGeom prst="rect">
            <a:avLst/>
          </a:prstGeom>
        </p:spPr>
        <p:txBody>
          <a:bodyPr anchor="t">
            <a:noAutofit/>
          </a:bodyPr>
          <a:lstStyle/>
          <a:p>
            <a:pPr>
              <a:buNone/>
            </a:pPr>
            <a:r>
              <a:rPr lang="en-US" sz="2600" dirty="0" smtClean="0">
                <a:latin typeface="Arial" pitchFamily="34" charset="0"/>
                <a:cs typeface="Arial" pitchFamily="34" charset="0"/>
              </a:rPr>
              <a:t>Semester –      2014 -15 / II Semester</a:t>
            </a:r>
          </a:p>
          <a:p>
            <a:pPr>
              <a:buNone/>
            </a:pPr>
            <a:r>
              <a:rPr lang="en-US" sz="2600" dirty="0" smtClean="0">
                <a:latin typeface="Arial" pitchFamily="34" charset="0"/>
                <a:cs typeface="Arial" pitchFamily="34" charset="0"/>
              </a:rPr>
              <a:t>Units –             2 – 0 – 2 – 3</a:t>
            </a:r>
          </a:p>
          <a:p>
            <a:pPr>
              <a:buNone/>
            </a:pPr>
            <a:r>
              <a:rPr lang="en-US" sz="2600" dirty="0" smtClean="0">
                <a:latin typeface="Arial" pitchFamily="34" charset="0"/>
                <a:cs typeface="Arial" pitchFamily="34" charset="0"/>
              </a:rPr>
              <a:t>Pre-requisite – None</a:t>
            </a:r>
          </a:p>
          <a:p>
            <a:pPr>
              <a:buNone/>
            </a:pPr>
            <a:r>
              <a:rPr lang="en-US" sz="2600" dirty="0" smtClean="0">
                <a:latin typeface="Arial" pitchFamily="34" charset="0"/>
                <a:cs typeface="Arial" pitchFamily="34" charset="0"/>
              </a:rPr>
              <a:t>Instructors –    Sanjay Dhande, Arya Bhattacharyya,     		    Lilian Besson, Vipin K</a:t>
            </a:r>
          </a:p>
          <a:p>
            <a:pPr>
              <a:buNone/>
            </a:pPr>
            <a:r>
              <a:rPr lang="en-US" sz="2600" dirty="0" smtClean="0">
                <a:latin typeface="Arial" pitchFamily="34" charset="0"/>
                <a:cs typeface="Arial" pitchFamily="34" charset="0"/>
              </a:rPr>
              <a:t>Tutors –           Arya, </a:t>
            </a:r>
            <a:r>
              <a:rPr lang="en-US" sz="2600" dirty="0" err="1" smtClean="0">
                <a:latin typeface="Arial" pitchFamily="34" charset="0"/>
                <a:cs typeface="Arial" pitchFamily="34" charset="0"/>
              </a:rPr>
              <a:t>Lilian</a:t>
            </a:r>
            <a:r>
              <a:rPr lang="en-US" sz="2600" dirty="0" smtClean="0">
                <a:latin typeface="Arial" pitchFamily="34" charset="0"/>
                <a:cs typeface="Arial" pitchFamily="34" charset="0"/>
              </a:rPr>
              <a:t>, Vipin, Vivek, </a:t>
            </a:r>
            <a:r>
              <a:rPr lang="en-US" sz="2600" dirty="0" err="1" smtClean="0">
                <a:latin typeface="Arial" pitchFamily="34" charset="0"/>
                <a:cs typeface="Arial" pitchFamily="34" charset="0"/>
              </a:rPr>
              <a:t>Kondiah</a:t>
            </a:r>
            <a:endParaRPr lang="en-IN" sz="2600" dirty="0">
              <a:latin typeface="Arial" pitchFamily="34" charset="0"/>
              <a:cs typeface="Arial" pitchFamily="34" charset="0"/>
            </a:endParaRPr>
          </a:p>
        </p:txBody>
      </p:sp>
      <p:pic>
        <p:nvPicPr>
          <p:cNvPr id="10"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588780" y="332656"/>
            <a:ext cx="2102984" cy="792088"/>
          </a:xfrm>
          <a:prstGeom prst="rect">
            <a:avLst/>
          </a:prstGeom>
          <a:noFill/>
        </p:spPr>
      </p:pic>
      <p:pic>
        <p:nvPicPr>
          <p:cNvPr id="11" name="Picture 2" descr="D:\works\MEC Works\MEC_Project\MEC Branding\PSD Files\MEC-Logo_PNG.png"/>
          <p:cNvPicPr>
            <a:picLocks noChangeAspect="1" noChangeArrowheads="1"/>
          </p:cNvPicPr>
          <p:nvPr/>
        </p:nvPicPr>
        <p:blipFill>
          <a:blip r:embed="rId3" cstate="print"/>
          <a:srcRect t="69145" b="12416"/>
          <a:stretch>
            <a:fillRect/>
          </a:stretch>
        </p:blipFill>
        <p:spPr bwMode="auto">
          <a:xfrm>
            <a:off x="446336" y="6199212"/>
            <a:ext cx="2676525" cy="288032"/>
          </a:xfrm>
          <a:prstGeom prst="rect">
            <a:avLst/>
          </a:prstGeom>
          <a:noFill/>
        </p:spPr>
      </p:pic>
      <p:pic>
        <p:nvPicPr>
          <p:cNvPr id="12" name="Picture 5" descr="D:\works\MEC Works\MEC_Project\MEC Branding\PSD Files\Identity_Element_For_PPT&amp;Word.png"/>
          <p:cNvPicPr>
            <a:picLocks noChangeAspect="1" noChangeArrowheads="1"/>
          </p:cNvPicPr>
          <p:nvPr/>
        </p:nvPicPr>
        <p:blipFill>
          <a:blip r:embed="rId4" cstate="print"/>
          <a:srcRect/>
          <a:stretch>
            <a:fillRect/>
          </a:stretch>
        </p:blipFill>
        <p:spPr bwMode="auto">
          <a:xfrm>
            <a:off x="7452320" y="5538489"/>
            <a:ext cx="1691680" cy="131951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William Shockley won the Nobel Prize for inventing the transistors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Doug </a:t>
            </a:r>
            <a:r>
              <a:rPr lang="en-US" sz="2400" dirty="0" err="1" smtClean="0">
                <a:latin typeface="Arial" pitchFamily="34" charset="0"/>
                <a:cs typeface="Arial" pitchFamily="34" charset="0"/>
              </a:rPr>
              <a:t>Engelbert</a:t>
            </a:r>
            <a:r>
              <a:rPr lang="en-US" sz="2400" dirty="0" smtClean="0">
                <a:latin typeface="Arial" pitchFamily="34" charset="0"/>
                <a:cs typeface="Arial" pitchFamily="34" charset="0"/>
              </a:rPr>
              <a:t> invented the mouse which has been a key input device besides the keyboard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Alan Kay built the first table-top computer at Xerox Park </a:t>
            </a:r>
            <a:r>
              <a:rPr lang="en-US" sz="2400" dirty="0" smtClean="0">
                <a:latin typeface="Arial" pitchFamily="34" charset="0"/>
                <a:cs typeface="Arial" pitchFamily="34" charset="0"/>
              </a:rPr>
              <a:t>using the modern printed circuit boards and microchips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2.1.9</a:t>
            </a:r>
            <a:endParaRPr lang="en-US" sz="20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Contributions of Pioneers - V</a:t>
            </a:r>
            <a:endParaRPr lang="en-IN" sz="3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404664"/>
            <a:ext cx="604867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1, </a:t>
            </a:r>
            <a:r>
              <a:rPr lang="en-US" sz="2000" dirty="0" smtClean="0">
                <a:latin typeface="Arial" pitchFamily="34" charset="0"/>
                <a:cs typeface="Arial" pitchFamily="34" charset="0"/>
              </a:rPr>
              <a:t>Slide # 2.1.10</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Pioneers of Personal Computers</a:t>
            </a:r>
            <a:endParaRPr lang="en-IN" sz="3200" dirty="0">
              <a:latin typeface="Arial" pitchFamily="34" charset="0"/>
              <a:cs typeface="Arial" pitchFamily="34" charset="0"/>
            </a:endParaRPr>
          </a:p>
        </p:txBody>
      </p:sp>
      <p:sp>
        <p:nvSpPr>
          <p:cNvPr id="16386" name="AutoShape 2"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data:image/jpeg;base64,/9j/4AAQSkZJRgABAQAAAQABAAD/2wCEAAkGBwgHBgkIBwgKCgkLDRYPDQwMDRsUFRAWIB0iIiAdHx8kKDQsJCYxJx8fLT0tMTU3Ojo6Iys/RD84QzQ5OjcBCgoKDQwNGg8PGjclHyU3Nzc3Nzc3Nzc3Nzc3Nzc3Nzc3Nzc3Nzc3Nzc3Nzc3Nzc3Nzc3Nzc3Nzc3Nzc3Nzc3N//AABEIAHMAcwMBIgACEQEDEQH/xAAcAAABBQEBAQAAAAAAAAAAAAAEAAMFBgcBAgj/xAA5EAACAQMDAgQDBgUDBQEAAAABAgMABBEFEiExQQYTUWEicYEHFDJCkaEVI7HB8FJi0TRDROHxF//EABgBAAMBAQAAAAAAAAAAAAAAAAECAwAE/8QAIREAAgICAgMBAQEAAAAAAAAAAAECEQMhEjEyUXEiQQT/2gAMAwEAAhEDEQA/AD7nG7oevOKjZNwYqTwKPuyyyHHIzUdK4yScVIoDyPj6mmmPX0rsvxV4II4zkGsFAzj4T2ocjqe3pRj4zzURfSMb6O1W48hXzukxuK8dh39OK1jBikn6+lSKeHtUngWeGLETDIkCF+PkMftUF4HZr3X/ACNYEs1raFpJF2ZL7TgKw9MnOPavoG31TT4LaGdrqOOCVQY2PAYGllPiwdnz/NpWrXchs4J7ISYJw7PDIE5y2HAJXqcrnpXNb+z/AFG2sTqEF2JkC5eFwyyvgjhAMhuvt0q2/aXcN4f1+LWtIeGXTdQUrNbiT+XK+Cr8diRg7h3FAReO7GTZbz2b2UM2SzOfgPwkKSo5x8qSU8yacdo1Ra2UGEy6vJd3nnKGjCvsIA5OcnGeg9fcVPeHZL1o5VvTu2NtB6898n/iqnDcMoNjFI720koMqRcrLg8EA9OPWr9oZtpdLha0yY14wSMqfcDgGul2Si9khEhI96OhjC80GjkHpRMMnFBhDh05Vf3pU0HOB8QpUoR68YM3B+lRVyDnqetH3DndwMf3oWbHTA5P7UEEC6dfSvEhyNvennQ5JHX500RtT0zRMD8hsbqhtXs5XnFzA+HQZFTDcAkEU2OcgjGO5pbodD/gCKw1C9vJb23VMQqjFeOSxyx+mK1A2Om6hpENpbTlEVCkTo24jj1POec1mHhq4gi8QvGXVI7iLyZJA2AD26d606K4trG1UT34uJE6HI/b0+pqU9SKR4yiY7461VP45HYSTtd2ml5j8xlAMsnc8dgcD6VSZLjzbsSzKdhbOwdh7VKa/LDea3OdOSSRJ5maJCPiJJz0wD39KEuoxp7+UArXRXc0pOduey9vrz7GuqMFRzSkKa1iu7yQ6fGUtmYJGpPJOBnGTnrk81pOn2VtY2iw2qBE6n1J6ZPvgCq74WZAignc7ICz8nJBOfqP+Ks6nDZJ4rS1oEfZw9RhhTsXDdK8DBIIzyK9p1x/SgEJBOOB+1KvYzgfAT70qQY5cLknLULKVcfEelEzN+M4wc9KFPxKcDrTJAGCchuBx0NMNyuTj0ohhtDAHvTBwoJoMKBnHPU/815Qnk/lHSnpOfWhbiWO2QPKw2k9SeB86FBuiBvbs21zKs2S7thRGvJoO+1nU7iBtKUYjkcfCoJaQdh8s/0oTULv71qDNBlnZtkexMZHTjnP0qV0XSL6VPu9lAkdxMMSTyuo2LjJAHXp6Ak4PyqqiiTkzvh2zlmvI7ZmRRz5kgIwOcBT6/8AztxUd4ksZ7HVpo502gv8JBOCMe/Pf+taJ4R8PWaIRdzgmF1lEcpwyng7Nvbnv+1Qnj+2kuVS6eMwzfA3klgdoJ6n9adNN0BrRH6FcR2+kSPbhRcfC4LfmO4Ar+4P0qz20nnxq4BA9GGDVT0NVW6jhkUtGeGUj1BBx+xHuKtioIPgGMrjoeP86UslasMO6HkYKMd/SvUbEHrTXGCBXEYbuR1pRiSVyFHOeO9Kh1b4RyP3pUDBFzxu5z7+lDFtvA60ROwZj0IzQzNmXoOlZhPPOOO/NCzA7gSCaf8AvGb+G0VPikVmDk4XjtXiB0ubZZ4sbWH+Cl5K6DT7BJ5Y4IjJK+1QOp71UfEOotOcbSF6lT+Xrgf3qZ8SSHfbxIAz/FjP5eM5/QH9aq1+5mclAUgjYLhhjLYJJx+v0xVYLVk5PdEn4Ys1R5L24mETBD5fdyMHJQdzwwBrU7i803w3oZ/htkTJtC3bsuxwMgdD9Pas10LTZ5dTtzE5g+77ZBOp3AAA/hHrnHp8qJ13T9S1ee4vxp947rIsbq53OV5I4HGOMkHvj1pppLyMkzSNGFpBNbzPZST3t5MYy0YUCIKMqTnrx3/TPFV37T0gee522rC5aMN5/ABA7D16DmgJ/D+ux6M8UhuBdx3QKmOUsZFzt3oc8DJXgjvVa1C+1K5LNqk8zzS4Vg6gjCgDI9iOP19aSCTfJOwu6qhQSLJPB5bhZ3liaMno2cAj6HB+VXjU7KexvJoppjKVbr2B9Bx0496zeyRy0RYlGjcZHvx/Y1sN9pxudKS4hm8zq43HJ2sNwHvg7qpVqid8WV8YPfnvS25brXlRhcnn511TggZPXNRRZj4bgfipU3z/AIa5RFoPlIHHHrQzNhs7se396enB3ULIRk5FKMeUgt7q+tRdytDH5mGdAMgEEd/nVwk8BNa6fI1leeexJkWMx7S2ew5NU2GSBJgbpWeP8yq2CR7H1rQPD3jHSUX7lNdT+ZCAf5kODtJAHQnPJxkUJUv0zNyrRkviKEDULR2XAO5W4/z1qvXdor6YkiJs8v4WU85OcEn519C+IPBemeL7dLy0uBA7MWEyIGz25HrVA1b7ObnS9EvUSUXMs250CIcvjGD9eaqpaoVeRWfB8mv3lwsegWiShtvnsVXCoBg5JI29c/PbU1peo+M7O4udO/hC3v3fMTRRdQ4Ax8WcHj4uM9agYrvV/C2n6ZdWYaGRsyM2XXackbHHTmpL/wDUNckVxPFa+XJcR/zYGEUqqpy3fBJAA3e30p8uOM1+lY3JIlNX8X+ILOGC31PRim+IDawKZZXJOMk4BwM8nG01Ur2YatqjzS2kgW2iM1yHb+Y655PTHcYxV3i+1q2uvvN1qun73TP3K1Ta6YP5nYc7vbAGPWqp4VsjNYPczySRyN8EcyHDqvsf2+VThjhiT4KrG58kA6vb4xfLH5KJII328jcMnOPQ7v6VpXg25hfRbOyuZkZXcIozzjqu0jqM8ev9azrXLZrSw8ueXzI3bmRUCsR2z78k0z4fZrOe5jilLowCvCWxubqCp/1D9evWqo5mrL1qtk9jfT25OcNkE9xQAUlucUtb1qTUNQsmGE3QjLN1kBPw/U8jp2r2M78EYPOR6VKSplYu0d3L3x+lKkCQPxmlQCP3hKsOvvQ0gzyaLuwXkyckCh5eFOcZ7YpByPkGW68ZozStNuLy7F5bQvMlqMXAQZbymBBwOpx14oV229easPhTU4LC0ulRl+8zSD4WJGFA47Edc+/NDJFTg4v+mtxejzNr2oeE/KmTL290DgH8EmR1HuK0dLu1l057m0uFmP3RdnlvuZQB/wA5NYX4rnmupY7hkWNklMc6RnguOVcEd2UgH5VE+Ebq5sLm7eybZPlUBHb8R/SjBXiV9oXvIT19qE503UtSvRK0m/ymt45jGgjD7fMKswyxG4AjIyBx1qh6jFJDfSQWwYwu26L4QN6nkH05HpxU1rGs3MmXtUEMF3kvGoG2V+N4I7jgfUVCyXss8scuo+ZKY4VhibdgoFxjHHOBXRTWicrt2ctIo5Nk0skYDMVCoRkMORlT2NW6x1O6hiW3h+6yInHlkFNv+3noaq8qwPqizTSM0UuJpAUOQD1B4x9alrF5b12ilZ4rn/x5nUfEDyEfsRj+9UxxjLUgqVBuu6jDeae9tNC9rdIdyqxyG7HBHWq2ZWZ0cncMozAMRuI469frUpIomtMXZKwiQxSqeTbyj0/2kdPkRUfPaS6fcGCdcMoHyI6gj2NI4cdIMleyxjUJjA0zs8smFDFjkvjOCf8Adzj3xxg9T9L1FLmViocMCBJEcYXj8Q9uKh/DriYvG8TyqZY9wXoFPGeOeMg/SrKIFiYKViWVDhjHnDH/AFD2YY+oNCXQkewk8nJAJ+VKvCsdox+9KolAy5bc3/uh25FP3C4PIHPUUw3CjrxUrKgUycH2FNxp8WGJzRMgDA479aZ/Pyc5prMC3UBms9TtAAXmhWaIBeskZyf1XNNeE9Fke6S/tpPN86DzDbgck5IPTscNg+vFOec/8SiMTHfCN42+vTH1GaPdJdIgZtMmUbJRJA20r5THBZRzwO4Ho5rrhFOJz5LxyUvY54lsbd9LtrFYfL8rdLuRc7S5BO7HrjrVEOgXkocpAVtshfO3ho1k+Y5wc+netNsdfsorWZ5mlkju0zcx+WHaJlIy2MglTz05ABqZ0jRLDxDY2o0toX02R1LyJGq4cANjHOWXgd+e/FM6qmP+JbMKlsZEmUuwnUAH4Tglegx/nSpnTLW42RoFk8wxZgUEjIBP4vmeB79+KlrjRrvUru/ighxcwrNdQALjeEflfqAfqKudvpbal4JTUtPZGmMa5XaBtUHIOR8sdOtPGMIvYHF1fopNva/xPWBsiZ7HVYRFM6rnypcZRz6cgfQsKEMTXulXGn3g8vUNMLKmerIPxL74PIq7aF5nh/x42nt/Ih1BQyYwQquePbhgRUbrOntbeOr1bxerHc+MZwoJOPlj9qDpy+jrqil+HJltr7zZG56bVbB5/qMZ/artLJLvypZoHiTyt55BBwRj5Yxn1qm6hp8mnam0YVhzvQj8w56H9asnh+WO600rJEY3dufhxvUrjOe/IqTVPZFqmSgwBg7c0qaWZCoO1+R3Wu1HiPZIXX46HYkA4pUqiWB25DUN/wB0fOlSpkEF0v8A6x3/ADebGM/U0b40RbbUbg2+Y8uoIB46A9Pqa5Srsw9E/wDX4ohISRq8QDHifA57VtX2dafa2OixtaRmPf1AckDp0BPHU9KVKjkOaBGXqi08UWF3bARztIsTOO6M3IP6mgPs7/k2Ou2kXw28V5LHHGOiqJsAD6V2lTZO0dOHqXwD+11FgufD9zENky+aocdQFwQPoaK+2NEjmFwiKszWjbnA5PKjn6V2lU49hj0vhTvEv83SQ8nxNFfiND/pUoMj5VAaTe3IslHnNhZgAPTiu0qfL5EJdFnAVwGZELEAklRzSpUq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8674" name="Picture 2" descr="C:\Users\Sanjay\Downloads\Steve Jobs.jpg"/>
          <p:cNvPicPr>
            <a:picLocks noChangeAspect="1" noChangeArrowheads="1"/>
          </p:cNvPicPr>
          <p:nvPr/>
        </p:nvPicPr>
        <p:blipFill>
          <a:blip r:embed="rId2" cstate="print"/>
          <a:srcRect/>
          <a:stretch>
            <a:fillRect/>
          </a:stretch>
        </p:blipFill>
        <p:spPr bwMode="auto">
          <a:xfrm>
            <a:off x="755576" y="1988840"/>
            <a:ext cx="1965945" cy="1965945"/>
          </a:xfrm>
          <a:prstGeom prst="rect">
            <a:avLst/>
          </a:prstGeom>
          <a:noFill/>
        </p:spPr>
      </p:pic>
      <p:pic>
        <p:nvPicPr>
          <p:cNvPr id="28675" name="Picture 3" descr="C:\Users\Sanjay\Downloads\Bill Gates.jpg"/>
          <p:cNvPicPr>
            <a:picLocks noChangeAspect="1" noChangeArrowheads="1"/>
          </p:cNvPicPr>
          <p:nvPr/>
        </p:nvPicPr>
        <p:blipFill>
          <a:blip r:embed="rId3" cstate="print"/>
          <a:srcRect/>
          <a:stretch>
            <a:fillRect/>
          </a:stretch>
        </p:blipFill>
        <p:spPr bwMode="auto">
          <a:xfrm>
            <a:off x="6156177" y="1628801"/>
            <a:ext cx="2016224" cy="2907114"/>
          </a:xfrm>
          <a:prstGeom prst="rect">
            <a:avLst/>
          </a:prstGeom>
          <a:noFill/>
        </p:spPr>
      </p:pic>
      <p:pic>
        <p:nvPicPr>
          <p:cNvPr id="28676" name="Picture 4" descr="C:\Users\Sanjay\Downloads\Steve Wazniak.jpg"/>
          <p:cNvPicPr>
            <a:picLocks noChangeAspect="1" noChangeArrowheads="1"/>
          </p:cNvPicPr>
          <p:nvPr/>
        </p:nvPicPr>
        <p:blipFill>
          <a:blip r:embed="rId4" cstate="print"/>
          <a:srcRect/>
          <a:stretch>
            <a:fillRect/>
          </a:stretch>
        </p:blipFill>
        <p:spPr bwMode="auto">
          <a:xfrm>
            <a:off x="3347864" y="3861048"/>
            <a:ext cx="2263118" cy="15087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Steven Jobs invented the human machine interface with menus and </a:t>
            </a:r>
            <a:r>
              <a:rPr lang="en-US" sz="2400" dirty="0" smtClean="0">
                <a:latin typeface="Arial" pitchFamily="34" charset="0"/>
                <a:cs typeface="Arial" pitchFamily="34" charset="0"/>
              </a:rPr>
              <a:t>icons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Steve </a:t>
            </a:r>
            <a:r>
              <a:rPr lang="en-US" sz="2400" dirty="0" err="1" smtClean="0">
                <a:latin typeface="Arial" pitchFamily="34" charset="0"/>
                <a:cs typeface="Arial" pitchFamily="34" charset="0"/>
              </a:rPr>
              <a:t>Wazniak</a:t>
            </a:r>
            <a:r>
              <a:rPr lang="en-US" sz="2400" dirty="0" smtClean="0">
                <a:latin typeface="Arial" pitchFamily="34" charset="0"/>
                <a:cs typeface="Arial" pitchFamily="34" charset="0"/>
              </a:rPr>
              <a:t> developed the man – machine hardware interface such as pen and associated software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Bill Gates developed the Windows software for PCs…..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2.1.9</a:t>
            </a:r>
            <a:endParaRPr lang="en-US" sz="20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Contributions of Pioneers - V</a:t>
            </a:r>
            <a:endParaRPr lang="en-IN" sz="32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59832" y="2060848"/>
            <a:ext cx="5112568" cy="432048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Bits and Atoms – Discrete Nature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Information – Music, Graphics, Alphabets, Numerals, Symbols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Concept of Algorithm</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Machine execution of algorithm</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Data Structures</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Data packets – Transmission, Distribution and Assembly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Central, Distributed, Mobile Computing</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2.1.10</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Tipping Points of CS</a:t>
            </a:r>
            <a:endParaRPr lang="en-IN" sz="32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Divide and Conquer Approach</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Iterative </a:t>
            </a:r>
            <a:r>
              <a:rPr lang="en-US" sz="2400" dirty="0" smtClean="0">
                <a:latin typeface="Arial" pitchFamily="34" charset="0"/>
                <a:cs typeface="Arial" pitchFamily="34" charset="0"/>
              </a:rPr>
              <a:t>Methods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Recursive Technique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Hill Climbing Methods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Parallel </a:t>
            </a:r>
            <a:r>
              <a:rPr lang="en-US" sz="2400" dirty="0" smtClean="0">
                <a:latin typeface="Arial" pitchFamily="34" charset="0"/>
                <a:cs typeface="Arial" pitchFamily="34" charset="0"/>
              </a:rPr>
              <a:t>Algorithms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Methods </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of Induction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Logical Reasoning Technique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2, Section </a:t>
            </a:r>
            <a:r>
              <a:rPr lang="en-US" sz="2000" dirty="0" smtClean="0">
                <a:latin typeface="Arial" pitchFamily="34" charset="0"/>
                <a:cs typeface="Arial" pitchFamily="34" charset="0"/>
              </a:rPr>
              <a:t>2, Slide # 2.2.1</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Strategies of Problem-solving</a:t>
            </a:r>
            <a:endParaRPr lang="en-IN" sz="32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44008" y="2276872"/>
            <a:ext cx="3600400"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Divide the search domain and see if be resolved</a:t>
            </a: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Example</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 Bisection method; also called as Binary Search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baseline="0" dirty="0" smtClean="0">
                <a:latin typeface="Arial" pitchFamily="34" charset="0"/>
                <a:cs typeface="Arial" pitchFamily="34" charset="0"/>
              </a:rPr>
              <a:t>In</a:t>
            </a:r>
            <a:r>
              <a:rPr lang="en-US" sz="2600" dirty="0" smtClean="0">
                <a:latin typeface="Arial" pitchFamily="34" charset="0"/>
                <a:cs typeface="Arial" pitchFamily="34" charset="0"/>
              </a:rPr>
              <a:t> binary search, the numbers are in an ordered fashion</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760640"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2, Slide # 2.2.2</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Divide and Conquer Approach</a:t>
            </a:r>
            <a:endParaRPr lang="en-IN" sz="3200" dirty="0">
              <a:latin typeface="Arial" pitchFamily="34" charset="0"/>
              <a:cs typeface="Arial" pitchFamily="34" charset="0"/>
            </a:endParaRPr>
          </a:p>
        </p:txBody>
      </p:sp>
      <p:pic>
        <p:nvPicPr>
          <p:cNvPr id="12289" name="Picture 1" descr="C:\Users\Sanjay\Downloads\Bisection Method.png"/>
          <p:cNvPicPr>
            <a:picLocks noChangeAspect="1" noChangeArrowheads="1"/>
          </p:cNvPicPr>
          <p:nvPr/>
        </p:nvPicPr>
        <p:blipFill>
          <a:blip r:embed="rId2" cstate="print"/>
          <a:srcRect/>
          <a:stretch>
            <a:fillRect/>
          </a:stretch>
        </p:blipFill>
        <p:spPr bwMode="auto">
          <a:xfrm>
            <a:off x="755576" y="2385417"/>
            <a:ext cx="2381250" cy="27717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1916832"/>
            <a:ext cx="5112568" cy="439248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Iterative methods generate a sequence of </a:t>
            </a:r>
            <a:r>
              <a:rPr lang="en-US" sz="2400" dirty="0" smtClean="0">
                <a:latin typeface="Arial" pitchFamily="34" charset="0"/>
                <a:cs typeface="Arial" pitchFamily="34" charset="0"/>
              </a:rPr>
              <a:t>solutions which are gradually improving</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An iterative method should have a terminating criteria</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Rate of convergence is important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Some iterative methods are using for finding the root of an equation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Iterative methods are also used for solving a set of linear equations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760640"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2, Slide # 2.2.3</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Iterative Methods </a:t>
            </a:r>
            <a:endParaRPr lang="en-IN" sz="3200" dirty="0">
              <a:latin typeface="Arial" pitchFamily="34" charset="0"/>
              <a:cs typeface="Arial" pitchFamily="34" charset="0"/>
            </a:endParaRPr>
          </a:p>
        </p:txBody>
      </p:sp>
      <p:pic>
        <p:nvPicPr>
          <p:cNvPr id="4" name="Picture 1" descr="C:\Users\Sanjay\Downloads\Bisection Method.png"/>
          <p:cNvPicPr>
            <a:picLocks noChangeAspect="1" noChangeArrowheads="1"/>
          </p:cNvPicPr>
          <p:nvPr/>
        </p:nvPicPr>
        <p:blipFill>
          <a:blip r:embed="rId2" cstate="print"/>
          <a:srcRect/>
          <a:stretch>
            <a:fillRect/>
          </a:stretch>
        </p:blipFill>
        <p:spPr bwMode="auto">
          <a:xfrm>
            <a:off x="755576" y="2348880"/>
            <a:ext cx="2381250" cy="27717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79912" y="1772816"/>
            <a:ext cx="5112568" cy="367240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 problem can be solved by breaking it down to a sub-problem</a:t>
            </a:r>
            <a:endParaRPr lang="en-US" sz="2400" dirty="0" smtClean="0">
              <a:latin typeface="Arial" pitchFamily="34" charset="0"/>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This process goes on till a termination situation arises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For the terminal situation, an explicit answer is available</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Factorial</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of n is an example</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323528" y="404664"/>
            <a:ext cx="669674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2, </a:t>
            </a:r>
            <a:r>
              <a:rPr lang="en-US" sz="2000" dirty="0" smtClean="0">
                <a:latin typeface="Arial" pitchFamily="34" charset="0"/>
                <a:cs typeface="Arial" pitchFamily="34" charset="0"/>
              </a:rPr>
              <a:t>Slide # 2.2.4</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Recursive Techniques</a:t>
            </a:r>
            <a:endParaRPr lang="en-IN" sz="3200" dirty="0">
              <a:latin typeface="Arial" pitchFamily="34" charset="0"/>
              <a:cs typeface="Arial" pitchFamily="34" charset="0"/>
            </a:endParaRPr>
          </a:p>
        </p:txBody>
      </p:sp>
      <p:pic>
        <p:nvPicPr>
          <p:cNvPr id="11265" name="Picture 1" descr="C:\Users\Sanjay\Downloads\Sierpinski_triangle.png"/>
          <p:cNvPicPr>
            <a:picLocks noChangeAspect="1" noChangeArrowheads="1"/>
          </p:cNvPicPr>
          <p:nvPr/>
        </p:nvPicPr>
        <p:blipFill>
          <a:blip r:embed="rId2" cstate="print"/>
          <a:srcRect/>
          <a:stretch>
            <a:fillRect/>
          </a:stretch>
        </p:blipFill>
        <p:spPr bwMode="auto">
          <a:xfrm>
            <a:off x="323528" y="1556792"/>
            <a:ext cx="2381250" cy="2066925"/>
          </a:xfrm>
          <a:prstGeom prst="rect">
            <a:avLst/>
          </a:prstGeom>
          <a:noFill/>
        </p:spPr>
      </p:pic>
      <p:pic>
        <p:nvPicPr>
          <p:cNvPr id="11266" name="Picture 2" descr="C:\Users\Sanjay\Downloads\Droste Recursion.jpg"/>
          <p:cNvPicPr>
            <a:picLocks noChangeAspect="1" noChangeArrowheads="1"/>
          </p:cNvPicPr>
          <p:nvPr/>
        </p:nvPicPr>
        <p:blipFill>
          <a:blip r:embed="rId3" cstate="print"/>
          <a:srcRect/>
          <a:stretch>
            <a:fillRect/>
          </a:stretch>
        </p:blipFill>
        <p:spPr bwMode="auto">
          <a:xfrm>
            <a:off x="2051720" y="3861048"/>
            <a:ext cx="1773066" cy="27160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75856" y="1988840"/>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Also known as steepest gradient methods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Locally find the best possible direction of search and the maximum distance along that direction</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These methods are used for finding the local optimal solution</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2, Slide # 2.2.5</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Hill Climbing Methods</a:t>
            </a:r>
            <a:endParaRPr lang="en-IN" sz="3200" dirty="0">
              <a:latin typeface="Arial" pitchFamily="34" charset="0"/>
              <a:cs typeface="Arial" pitchFamily="34" charset="0"/>
            </a:endParaRPr>
          </a:p>
        </p:txBody>
      </p:sp>
      <p:pic>
        <p:nvPicPr>
          <p:cNvPr id="10241" name="Picture 1" descr="C:\Users\Sanjay\Downloads\Hill Climbing.png"/>
          <p:cNvPicPr>
            <a:picLocks noChangeAspect="1" noChangeArrowheads="1"/>
          </p:cNvPicPr>
          <p:nvPr/>
        </p:nvPicPr>
        <p:blipFill>
          <a:blip r:embed="rId2" cstate="print"/>
          <a:srcRect/>
          <a:stretch>
            <a:fillRect/>
          </a:stretch>
        </p:blipFill>
        <p:spPr bwMode="auto">
          <a:xfrm>
            <a:off x="611560" y="2924944"/>
            <a:ext cx="2476500" cy="12001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491880" y="1916832"/>
            <a:ext cx="5040560"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Large problems are divided into number of smaller problems; each small problem is solved in parallel</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Many problems of HPC are dealt with in parallel fashion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Example: Find all the prime numbers between 1 and 100000 can be dealt with in parallel fashion</a:t>
            </a: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2, Slide # 2.2.6</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Parallel Algorithms</a:t>
            </a:r>
            <a:endParaRPr lang="en-IN" sz="3200" dirty="0">
              <a:latin typeface="Arial" pitchFamily="34" charset="0"/>
              <a:cs typeface="Arial" pitchFamily="34" charset="0"/>
            </a:endParaRPr>
          </a:p>
        </p:txBody>
      </p:sp>
      <p:pic>
        <p:nvPicPr>
          <p:cNvPr id="31746" name="Picture 2" descr="C:\Users\Sanjay\Downloads\Amdahl's Law.png"/>
          <p:cNvPicPr>
            <a:picLocks noChangeAspect="1" noChangeArrowheads="1"/>
          </p:cNvPicPr>
          <p:nvPr/>
        </p:nvPicPr>
        <p:blipFill>
          <a:blip r:embed="rId2" cstate="print"/>
          <a:srcRect/>
          <a:stretch>
            <a:fillRect/>
          </a:stretch>
        </p:blipFill>
        <p:spPr bwMode="auto">
          <a:xfrm>
            <a:off x="395536" y="2132856"/>
            <a:ext cx="2857500" cy="2143125"/>
          </a:xfrm>
          <a:prstGeom prst="rect">
            <a:avLst/>
          </a:prstGeom>
          <a:noFill/>
        </p:spPr>
      </p:pic>
      <p:pic>
        <p:nvPicPr>
          <p:cNvPr id="31747" name="Picture 3" descr="C:\Users\Sanjay\Downloads\IBM_Blue_Gene_P_supercomputer.jpg"/>
          <p:cNvPicPr>
            <a:picLocks noChangeAspect="1" noChangeArrowheads="1"/>
          </p:cNvPicPr>
          <p:nvPr/>
        </p:nvPicPr>
        <p:blipFill>
          <a:blip r:embed="rId3" cstate="print"/>
          <a:srcRect/>
          <a:stretch>
            <a:fillRect/>
          </a:stretch>
        </p:blipFill>
        <p:spPr bwMode="auto">
          <a:xfrm>
            <a:off x="755576" y="4653136"/>
            <a:ext cx="2304256" cy="152849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3568" y="404664"/>
            <a:ext cx="5832648"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1, </a:t>
            </a:r>
            <a:r>
              <a:rPr lang="en-US" sz="2000" dirty="0" smtClean="0">
                <a:latin typeface="Arial" pitchFamily="34" charset="0"/>
                <a:cs typeface="Arial" pitchFamily="34" charset="0"/>
              </a:rPr>
              <a:t>Slide # 2.1.1</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Pioneers of Computer Science</a:t>
            </a:r>
            <a:endParaRPr lang="en-IN" sz="3200" dirty="0">
              <a:latin typeface="Arial" pitchFamily="34" charset="0"/>
              <a:cs typeface="Arial" pitchFamily="34" charset="0"/>
            </a:endParaRPr>
          </a:p>
        </p:txBody>
      </p:sp>
      <p:sp>
        <p:nvSpPr>
          <p:cNvPr id="16386" name="AutoShape 2"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data:image/jpeg;base64,/9j/4AAQSkZJRgABAQAAAQABAAD/2wCEAAkGBwgHBgkIBwgKCgkLDRYPDQwMDRsUFRAWIB0iIiAdHx8kKDQsJCYxJx8fLT0tMTU3Ojo6Iys/RD84QzQ5OjcBCgoKDQwNGg8PGjclHyU3Nzc3Nzc3Nzc3Nzc3Nzc3Nzc3Nzc3Nzc3Nzc3Nzc3Nzc3Nzc3Nzc3Nzc3Nzc3Nzc3N//AABEIAHMAcwMBIgACEQEDEQH/xAAcAAABBQEBAQAAAAAAAAAAAAAEAAMFBgcBAgj/xAA5EAACAQMDAgQDBgUDBQEAAAABAgMABBEFEiExQQYTUWEicYEHFDJCkaEVI7HB8FJi0TRDROHxF//EABgBAAMBAQAAAAAAAAAAAAAAAAECAwAE/8QAIREAAgICAgMBAQEAAAAAAAAAAAECEQMhEjEyUXEiQQT/2gAMAwEAAhEDEQA/AD7nG7oevOKjZNwYqTwKPuyyyHHIzUdK4yScVIoDyPj6mmmPX0rsvxV4II4zkGsFAzj4T2ocjqe3pRj4zzURfSMb6O1W48hXzukxuK8dh39OK1jBikn6+lSKeHtUngWeGLETDIkCF+PkMftUF4HZr3X/ACNYEs1raFpJF2ZL7TgKw9MnOPavoG31TT4LaGdrqOOCVQY2PAYGllPiwdnz/NpWrXchs4J7ISYJw7PDIE5y2HAJXqcrnpXNb+z/AFG2sTqEF2JkC5eFwyyvgjhAMhuvt0q2/aXcN4f1+LWtIeGXTdQUrNbiT+XK+Cr8diRg7h3FAReO7GTZbz2b2UM2SzOfgPwkKSo5x8qSU8yacdo1Ra2UGEy6vJd3nnKGjCvsIA5OcnGeg9fcVPeHZL1o5VvTu2NtB6898n/iqnDcMoNjFI720koMqRcrLg8EA9OPWr9oZtpdLha0yY14wSMqfcDgGul2Si9khEhI96OhjC80GjkHpRMMnFBhDh05Vf3pU0HOB8QpUoR68YM3B+lRVyDnqetH3DndwMf3oWbHTA5P7UEEC6dfSvEhyNvennQ5JHX500RtT0zRMD8hsbqhtXs5XnFzA+HQZFTDcAkEU2OcgjGO5pbodD/gCKw1C9vJb23VMQqjFeOSxyx+mK1A2Om6hpENpbTlEVCkTo24jj1POec1mHhq4gi8QvGXVI7iLyZJA2AD26d606K4trG1UT34uJE6HI/b0+pqU9SKR4yiY7461VP45HYSTtd2ml5j8xlAMsnc8dgcD6VSZLjzbsSzKdhbOwdh7VKa/LDea3OdOSSRJ5maJCPiJJz0wD39KEuoxp7+UArXRXc0pOduey9vrz7GuqMFRzSkKa1iu7yQ6fGUtmYJGpPJOBnGTnrk81pOn2VtY2iw2qBE6n1J6ZPvgCq74WZAignc7ICz8nJBOfqP+Ks6nDZJ4rS1oEfZw9RhhTsXDdK8DBIIzyK9p1x/SgEJBOOB+1KvYzgfAT70qQY5cLknLULKVcfEelEzN+M4wc9KFPxKcDrTJAGCchuBx0NMNyuTj0ohhtDAHvTBwoJoMKBnHPU/815Qnk/lHSnpOfWhbiWO2QPKw2k9SeB86FBuiBvbs21zKs2S7thRGvJoO+1nU7iBtKUYjkcfCoJaQdh8s/0oTULv71qDNBlnZtkexMZHTjnP0qV0XSL6VPu9lAkdxMMSTyuo2LjJAHXp6Ak4PyqqiiTkzvh2zlmvI7ZmRRz5kgIwOcBT6/8AztxUd4ksZ7HVpo502gv8JBOCMe/Pf+taJ4R8PWaIRdzgmF1lEcpwyng7Nvbnv+1Qnj+2kuVS6eMwzfA3klgdoJ6n9adNN0BrRH6FcR2+kSPbhRcfC4LfmO4Ar+4P0qz20nnxq4BA9GGDVT0NVW6jhkUtGeGUj1BBx+xHuKtioIPgGMrjoeP86UslasMO6HkYKMd/SvUbEHrTXGCBXEYbuR1pRiSVyFHOeO9Kh1b4RyP3pUDBFzxu5z7+lDFtvA60ROwZj0IzQzNmXoOlZhPPOOO/NCzA7gSCaf8AvGb+G0VPikVmDk4XjtXiB0ubZZ4sbWH+Cl5K6DT7BJ5Y4IjJK+1QOp71UfEOotOcbSF6lT+Xrgf3qZ8SSHfbxIAz/FjP5eM5/QH9aq1+5mclAUgjYLhhjLYJJx+v0xVYLVk5PdEn4Ys1R5L24mETBD5fdyMHJQdzwwBrU7i803w3oZ/htkTJtC3bsuxwMgdD9Pas10LTZ5dTtzE5g+77ZBOp3AAA/hHrnHp8qJ13T9S1ee4vxp947rIsbq53OV5I4HGOMkHvj1pppLyMkzSNGFpBNbzPZST3t5MYy0YUCIKMqTnrx3/TPFV37T0gee522rC5aMN5/ABA7D16DmgJ/D+ux6M8UhuBdx3QKmOUsZFzt3oc8DJXgjvVa1C+1K5LNqk8zzS4Vg6gjCgDI9iOP19aSCTfJOwu6qhQSLJPB5bhZ3liaMno2cAj6HB+VXjU7KexvJoppjKVbr2B9Bx0496zeyRy0RYlGjcZHvx/Y1sN9pxudKS4hm8zq43HJ2sNwHvg7qpVqid8WV8YPfnvS25brXlRhcnn511TggZPXNRRZj4bgfipU3z/AIa5RFoPlIHHHrQzNhs7se396enB3ULIRk5FKMeUgt7q+tRdytDH5mGdAMgEEd/nVwk8BNa6fI1leeexJkWMx7S2ew5NU2GSBJgbpWeP8yq2CR7H1rQPD3jHSUX7lNdT+ZCAf5kODtJAHQnPJxkUJUv0zNyrRkviKEDULR2XAO5W4/z1qvXdor6YkiJs8v4WU85OcEn519C+IPBemeL7dLy0uBA7MWEyIGz25HrVA1b7ObnS9EvUSUXMs250CIcvjGD9eaqpaoVeRWfB8mv3lwsegWiShtvnsVXCoBg5JI29c/PbU1peo+M7O4udO/hC3v3fMTRRdQ4Ax8WcHj4uM9agYrvV/C2n6ZdWYaGRsyM2XXackbHHTmpL/wDUNckVxPFa+XJcR/zYGEUqqpy3fBJAA3e30p8uOM1+lY3JIlNX8X+ILOGC31PRim+IDawKZZXJOMk4BwM8nG01Ur2YatqjzS2kgW2iM1yHb+Y655PTHcYxV3i+1q2uvvN1qun73TP3K1Ta6YP5nYc7vbAGPWqp4VsjNYPczySRyN8EcyHDqvsf2+VThjhiT4KrG58kA6vb4xfLH5KJII328jcMnOPQ7v6VpXg25hfRbOyuZkZXcIozzjqu0jqM8ev9azrXLZrSw8ueXzI3bmRUCsR2z78k0z4fZrOe5jilLowCvCWxubqCp/1D9evWqo5mrL1qtk9jfT25OcNkE9xQAUlucUtb1qTUNQsmGE3QjLN1kBPw/U8jp2r2M78EYPOR6VKSplYu0d3L3x+lKkCQPxmlQCP3hKsOvvQ0gzyaLuwXkyckCh5eFOcZ7YpByPkGW68ZozStNuLy7F5bQvMlqMXAQZbymBBwOpx14oV229easPhTU4LC0ulRl+8zSD4WJGFA47Edc+/NDJFTg4v+mtxejzNr2oeE/KmTL290DgH8EmR1HuK0dLu1l057m0uFmP3RdnlvuZQB/wA5NYX4rnmupY7hkWNklMc6RnguOVcEd2UgH5VE+Ebq5sLm7eybZPlUBHb8R/SjBXiV9oXvIT19qE503UtSvRK0m/ymt45jGgjD7fMKswyxG4AjIyBx1qh6jFJDfSQWwYwu26L4QN6nkH05HpxU1rGs3MmXtUEMF3kvGoG2V+N4I7jgfUVCyXss8scuo+ZKY4VhibdgoFxjHHOBXRTWicrt2ctIo5Nk0skYDMVCoRkMORlT2NW6x1O6hiW3h+6yInHlkFNv+3noaq8qwPqizTSM0UuJpAUOQD1B4x9alrF5b12ilZ4rn/x5nUfEDyEfsRj+9UxxjLUgqVBuu6jDeae9tNC9rdIdyqxyG7HBHWq2ZWZ0cncMozAMRuI469frUpIomtMXZKwiQxSqeTbyj0/2kdPkRUfPaS6fcGCdcMoHyI6gj2NI4cdIMleyxjUJjA0zs8smFDFjkvjOCf8Adzj3xxg9T9L1FLmViocMCBJEcYXj8Q9uKh/DriYvG8TyqZY9wXoFPGeOeMg/SrKIFiYKViWVDhjHnDH/AFD2YY+oNCXQkewk8nJAJ+VKvCsdox+9KolAy5bc3/uh25FP3C4PIHPUUw3CjrxUrKgUycH2FNxp8WGJzRMgDA479aZ/Pyc5prMC3UBms9TtAAXmhWaIBeskZyf1XNNeE9Fke6S/tpPN86DzDbgck5IPTscNg+vFOec/8SiMTHfCN42+vTH1GaPdJdIgZtMmUbJRJA20r5THBZRzwO4Ho5rrhFOJz5LxyUvY54lsbd9LtrFYfL8rdLuRc7S5BO7HrjrVEOgXkocpAVtshfO3ho1k+Y5wc+netNsdfsorWZ5mlkju0zcx+WHaJlIy2MglTz05ABqZ0jRLDxDY2o0toX02R1LyJGq4cANjHOWXgd+e/FM6qmP+JbMKlsZEmUuwnUAH4Tglegx/nSpnTLW42RoFk8wxZgUEjIBP4vmeB79+KlrjRrvUru/ighxcwrNdQALjeEflfqAfqKudvpbal4JTUtPZGmMa5XaBtUHIOR8sdOtPGMIvYHF1fopNva/xPWBsiZ7HVYRFM6rnypcZRz6cgfQsKEMTXulXGn3g8vUNMLKmerIPxL74PIq7aF5nh/x42nt/Ih1BQyYwQquePbhgRUbrOntbeOr1bxerHc+MZwoJOPlj9qDpy+jrqil+HJltr7zZG56bVbB5/qMZ/artLJLvypZoHiTyt55BBwRj5Yxn1qm6hp8mnam0YVhzvQj8w56H9asnh+WO600rJEY3dufhxvUrjOe/IqTVPZFqmSgwBg7c0qaWZCoO1+R3Wu1HiPZIXX46HYkA4pUqiWB25DUN/wB0fOlSpkEF0v8A6x3/ADebGM/U0b40RbbUbg2+Y8uoIB46A9Pqa5Srsw9E/wDX4ohISRq8QDHifA57VtX2dafa2OixtaRmPf1AckDp0BPHU9KVKjkOaBGXqi08UWF3bARztIsTOO6M3IP6mgPs7/k2Ou2kXw28V5LHHGOiqJsAD6V2lTZO0dOHqXwD+11FgufD9zENky+aocdQFwQPoaK+2NEjmFwiKszWjbnA5PKjn6V2lU49hj0vhTvEv83SQ8nxNFfiND/pUoMj5VAaTe3IslHnNhZgAPTiu0qfL5EJdFnAVwGZELEAklRzSpUq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6393" name="Picture 9" descr="C:\Users\Sanjay\Downloads\Ada Lovelace.jpg"/>
          <p:cNvPicPr>
            <a:picLocks noChangeAspect="1" noChangeArrowheads="1"/>
          </p:cNvPicPr>
          <p:nvPr/>
        </p:nvPicPr>
        <p:blipFill>
          <a:blip r:embed="rId2" cstate="print"/>
          <a:srcRect/>
          <a:stretch>
            <a:fillRect/>
          </a:stretch>
        </p:blipFill>
        <p:spPr bwMode="auto">
          <a:xfrm>
            <a:off x="467544" y="1844824"/>
            <a:ext cx="2876550" cy="1590675"/>
          </a:xfrm>
          <a:prstGeom prst="rect">
            <a:avLst/>
          </a:prstGeom>
          <a:noFill/>
        </p:spPr>
      </p:pic>
      <p:pic>
        <p:nvPicPr>
          <p:cNvPr id="16394" name="Picture 10" descr="C:\Users\Sanjay\Downloads\Photo of Charles Babbage.jpg"/>
          <p:cNvPicPr>
            <a:picLocks noChangeAspect="1" noChangeArrowheads="1"/>
          </p:cNvPicPr>
          <p:nvPr/>
        </p:nvPicPr>
        <p:blipFill>
          <a:blip r:embed="rId3" cstate="print"/>
          <a:srcRect/>
          <a:stretch>
            <a:fillRect/>
          </a:stretch>
        </p:blipFill>
        <p:spPr bwMode="auto">
          <a:xfrm>
            <a:off x="3491880" y="3573016"/>
            <a:ext cx="1866900" cy="2447925"/>
          </a:xfrm>
          <a:prstGeom prst="rect">
            <a:avLst/>
          </a:prstGeom>
          <a:noFill/>
        </p:spPr>
      </p:pic>
      <p:pic>
        <p:nvPicPr>
          <p:cNvPr id="16395" name="Picture 11" descr="C:\Users\Sanjay\Downloads\Photo of Alan Turing.jpg"/>
          <p:cNvPicPr>
            <a:picLocks noChangeAspect="1" noChangeArrowheads="1"/>
          </p:cNvPicPr>
          <p:nvPr/>
        </p:nvPicPr>
        <p:blipFill>
          <a:blip r:embed="rId4" cstate="print"/>
          <a:srcRect/>
          <a:stretch>
            <a:fillRect/>
          </a:stretch>
        </p:blipFill>
        <p:spPr bwMode="auto">
          <a:xfrm>
            <a:off x="5796136" y="1916832"/>
            <a:ext cx="2019300" cy="22669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491880" y="2204864"/>
            <a:ext cx="5400600"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Mathematical induction is a method of mathematical proof. The first step is to prove for the base case. The second step is invoke the induction that implying that the statement is true for the nex</a:t>
            </a:r>
            <a:r>
              <a:rPr lang="en-US" sz="2400" dirty="0" smtClean="0">
                <a:latin typeface="Arial" pitchFamily="34" charset="0"/>
                <a:cs typeface="Arial" pitchFamily="34" charset="0"/>
              </a:rPr>
              <a:t>t case.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Example: Sum of natural numbers from o to 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Structural induction can be extended to other math models </a:t>
            </a:r>
            <a:endParaRPr lang="en-US" sz="2400" dirty="0" smtClean="0">
              <a:latin typeface="Arial" pitchFamily="34" charset="0"/>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2, Slide # 2.2.7</a:t>
            </a:r>
          </a:p>
          <a:p>
            <a:pPr>
              <a:lnSpc>
                <a:spcPct val="150000"/>
              </a:lnSpc>
            </a:pPr>
            <a:r>
              <a:rPr lang="en-US" sz="3200" dirty="0" smtClean="0">
                <a:latin typeface="Arial" pitchFamily="34" charset="0"/>
                <a:cs typeface="Arial" pitchFamily="34" charset="0"/>
              </a:rPr>
              <a:t>Methods of Induction</a:t>
            </a:r>
            <a:endParaRPr lang="en-IN" sz="3200" dirty="0">
              <a:latin typeface="Arial" pitchFamily="34" charset="0"/>
              <a:cs typeface="Arial" pitchFamily="34" charset="0"/>
            </a:endParaRPr>
          </a:p>
        </p:txBody>
      </p:sp>
      <p:pic>
        <p:nvPicPr>
          <p:cNvPr id="29698" name="Picture 2" descr="C:\Users\Sanjay\Downloads\Mathematical Induction.png"/>
          <p:cNvPicPr>
            <a:picLocks noChangeAspect="1" noChangeArrowheads="1"/>
          </p:cNvPicPr>
          <p:nvPr/>
        </p:nvPicPr>
        <p:blipFill>
          <a:blip r:embed="rId2" cstate="print"/>
          <a:srcRect/>
          <a:stretch>
            <a:fillRect/>
          </a:stretch>
        </p:blipFill>
        <p:spPr bwMode="auto">
          <a:xfrm>
            <a:off x="971600" y="2924944"/>
            <a:ext cx="2095500" cy="15716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03848" y="191683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Induction and abduction are the forms of logical reasoning. It has three elements: Deductive reasoning, Inductive reasoning and </a:t>
            </a:r>
            <a:r>
              <a:rPr lang="en-US" sz="2400" noProof="0" dirty="0" err="1" smtClean="0">
                <a:latin typeface="Arial" pitchFamily="34" charset="0"/>
                <a:cs typeface="Arial" pitchFamily="34" charset="0"/>
              </a:rPr>
              <a:t>abductive</a:t>
            </a:r>
            <a:r>
              <a:rPr lang="en-US" sz="2400" noProof="0" dirty="0" smtClean="0">
                <a:latin typeface="Arial" pitchFamily="34" charset="0"/>
                <a:cs typeface="Arial" pitchFamily="34" charset="0"/>
              </a:rPr>
              <a:t> reasoning.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When</a:t>
            </a:r>
            <a:r>
              <a:rPr kumimoji="0" lang="en-US" sz="2400" b="0" i="0" u="none" strike="noStrike" kern="1200" cap="none" spc="0" normalizeH="0" dirty="0" smtClean="0">
                <a:ln>
                  <a:noFill/>
                </a:ln>
                <a:solidFill>
                  <a:schemeClr val="tx1"/>
                </a:solidFill>
                <a:effectLst/>
                <a:uLnTx/>
                <a:uFillTx/>
                <a:latin typeface="Arial" pitchFamily="34" charset="0"/>
                <a:ea typeface="+mn-ea"/>
                <a:cs typeface="Arial" pitchFamily="34" charset="0"/>
              </a:rPr>
              <a:t> it rains, things outside get wet.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noProof="0" dirty="0" smtClean="0">
                <a:latin typeface="Arial" pitchFamily="34" charset="0"/>
                <a:cs typeface="Arial" pitchFamily="34" charset="0"/>
              </a:rPr>
              <a:t>Mathematical</a:t>
            </a:r>
            <a:r>
              <a:rPr lang="en-US" sz="2400" noProof="0" dirty="0" smtClean="0">
                <a:latin typeface="Arial" pitchFamily="34" charset="0"/>
                <a:cs typeface="Arial" pitchFamily="34" charset="0"/>
              </a:rPr>
              <a:t> logic and Philosophical logic</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760640"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2, Slide # 2.2.8</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Logical Reasoning Techniques</a:t>
            </a:r>
            <a:endParaRPr lang="en-IN" sz="3200" dirty="0">
              <a:latin typeface="Arial" pitchFamily="34" charset="0"/>
              <a:cs typeface="Arial" pitchFamily="34" charset="0"/>
            </a:endParaRPr>
          </a:p>
        </p:txBody>
      </p:sp>
      <p:pic>
        <p:nvPicPr>
          <p:cNvPr id="30722" name="Picture 2" descr="C:\Users\Sanjay\Downloads\Logical Reasoning.jpg"/>
          <p:cNvPicPr>
            <a:picLocks noChangeAspect="1" noChangeArrowheads="1"/>
          </p:cNvPicPr>
          <p:nvPr/>
        </p:nvPicPr>
        <p:blipFill>
          <a:blip r:embed="rId2" cstate="print"/>
          <a:srcRect/>
          <a:stretch>
            <a:fillRect/>
          </a:stretch>
        </p:blipFill>
        <p:spPr bwMode="auto">
          <a:xfrm>
            <a:off x="611560" y="2564904"/>
            <a:ext cx="2437194" cy="20162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287905"/>
            <a:ext cx="7772400" cy="578495"/>
          </a:xfrm>
          <a:prstGeom prst="rect">
            <a:avLst/>
          </a:prstGeom>
        </p:spPr>
        <p:txBody>
          <a:bodyPr anchor="t">
            <a:noAutofit/>
          </a:bodyPr>
          <a:lstStyle/>
          <a:p>
            <a:pPr algn="l"/>
            <a:r>
              <a:rPr lang="en-US" sz="3500" dirty="0" smtClean="0">
                <a:solidFill>
                  <a:schemeClr val="tx1">
                    <a:lumMod val="85000"/>
                    <a:lumOff val="15000"/>
                  </a:schemeClr>
                </a:solidFill>
                <a:latin typeface="Arial" pitchFamily="34" charset="0"/>
                <a:cs typeface="Arial" pitchFamily="34" charset="0"/>
              </a:rPr>
              <a:t>Thank You!</a:t>
            </a:r>
            <a:endParaRPr lang="en-IN" sz="3500" dirty="0">
              <a:solidFill>
                <a:schemeClr val="tx1">
                  <a:lumMod val="85000"/>
                  <a:lumOff val="15000"/>
                </a:schemeClr>
              </a:solidFill>
              <a:latin typeface="Arial" pitchFamily="34" charset="0"/>
              <a:cs typeface="Arial" pitchFamily="34" charset="0"/>
            </a:endParaRPr>
          </a:p>
        </p:txBody>
      </p:sp>
      <p:sp>
        <p:nvSpPr>
          <p:cNvPr id="5" name="Text Placeholder 2"/>
          <p:cNvSpPr txBox="1">
            <a:spLocks/>
          </p:cNvSpPr>
          <p:nvPr/>
        </p:nvSpPr>
        <p:spPr>
          <a:xfrm>
            <a:off x="683568" y="3007985"/>
            <a:ext cx="6734627" cy="276999"/>
          </a:xfrm>
          <a:prstGeom prst="rect">
            <a:avLst/>
          </a:prstGeom>
        </p:spPr>
        <p:txBody>
          <a:bodyPr/>
          <a:lstStyle/>
          <a:p>
            <a:pPr marL="342900" lvl="0" indent="-342900">
              <a:spcBef>
                <a:spcPct val="20000"/>
              </a:spcBef>
            </a:pPr>
            <a:r>
              <a:rPr kumimoji="0" lang="en-US" sz="1600" b="1" i="0" u="none" strike="noStrike" kern="1200" cap="none" spc="0" normalizeH="0" baseline="0" noProof="0" dirty="0" smtClean="0">
                <a:ln>
                  <a:noFill/>
                </a:ln>
                <a:solidFill>
                  <a:srgbClr val="FA551E"/>
                </a:solidFill>
                <a:effectLst/>
                <a:uLnTx/>
                <a:uFillTx/>
                <a:latin typeface="Arial" pitchFamily="34" charset="0"/>
                <a:cs typeface="Arial" pitchFamily="34" charset="0"/>
              </a:rPr>
              <a:t>Visit us at </a:t>
            </a:r>
            <a:r>
              <a:rPr lang="en-US" sz="1600" b="1" dirty="0" smtClean="0">
                <a:solidFill>
                  <a:srgbClr val="FA551E"/>
                </a:solidFill>
                <a:latin typeface="Arial" pitchFamily="34" charset="0"/>
                <a:cs typeface="Arial" pitchFamily="34" charset="0"/>
              </a:rPr>
              <a:t>www.mahindraecolecentrale.edu.in</a:t>
            </a:r>
            <a:endParaRPr kumimoji="0" lang="en-US" sz="1600" b="1" i="0" u="none" strike="noStrike" kern="1200" cap="none" spc="0" normalizeH="0" baseline="0" noProof="0" dirty="0">
              <a:ln>
                <a:noFill/>
              </a:ln>
              <a:solidFill>
                <a:srgbClr val="FA551E"/>
              </a:solidFill>
              <a:effectLst/>
              <a:uLnTx/>
              <a:uFillTx/>
              <a:latin typeface="Arial" pitchFamily="34" charset="0"/>
              <a:cs typeface="Arial" pitchFamily="34" charset="0"/>
            </a:endParaRPr>
          </a:p>
        </p:txBody>
      </p:sp>
      <p:sp>
        <p:nvSpPr>
          <p:cNvPr id="6" name="TextBox 5"/>
          <p:cNvSpPr txBox="1">
            <a:spLocks noChangeArrowheads="1"/>
          </p:cNvSpPr>
          <p:nvPr/>
        </p:nvSpPr>
        <p:spPr bwMode="gray">
          <a:xfrm>
            <a:off x="755576" y="3717032"/>
            <a:ext cx="7776864" cy="1708160"/>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1">
                    <a:lumMod val="85000"/>
                    <a:lumOff val="15000"/>
                  </a:schemeClr>
                </a:solidFill>
                <a:latin typeface="Arial" pitchFamily="34" charset="0"/>
                <a:cs typeface="Arial" pitchFamily="34" charset="0"/>
              </a:rPr>
              <a:t>Disclaimer </a:t>
            </a:r>
          </a:p>
          <a:p>
            <a:pPr algn="just">
              <a:spcBef>
                <a:spcPts val="600"/>
              </a:spcBef>
            </a:pPr>
            <a:r>
              <a:rPr lang="en-US" sz="800" dirty="0" smtClean="0">
                <a:solidFill>
                  <a:schemeClr val="tx1">
                    <a:lumMod val="65000"/>
                    <a:lumOff val="35000"/>
                  </a:schemeClr>
                </a:solidFill>
                <a:latin typeface="Arial" pitchFamily="34" charset="0"/>
                <a:cs typeface="Arial" pitchFamily="34" charset="0"/>
              </a:rPr>
              <a:t>Mhindra, Ecole Centrale, herein referred to as MEC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MEC or its subsidiaries. Any unauthorized use, disclosure or public dissemination of information contained herein is prohibited. Unless specifically noted, MEC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MEC. Information contained in a presentation hosted or promoted by MEC is provided “as is” without warranty of any kind, either expressed or implied, including any warranty of merchantability or fitness for a particular purpose. MEC assumes no liability or responsibility for the contents of a presentation or the opinions expressed by the presenters. All expressions of opinion are subject to change without notice.</a:t>
            </a:r>
          </a:p>
        </p:txBody>
      </p:sp>
      <p:sp>
        <p:nvSpPr>
          <p:cNvPr id="7" name="TextBox 20"/>
          <p:cNvSpPr txBox="1">
            <a:spLocks noChangeArrowheads="1"/>
          </p:cNvSpPr>
          <p:nvPr/>
        </p:nvSpPr>
        <p:spPr bwMode="gray">
          <a:xfrm>
            <a:off x="481013" y="6618257"/>
            <a:ext cx="2551981"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1">
                    <a:lumMod val="50000"/>
                    <a:lumOff val="50000"/>
                  </a:schemeClr>
                </a:solidFill>
                <a:latin typeface="Arial" pitchFamily="34" charset="0"/>
                <a:ea typeface="+mn-ea"/>
                <a:cs typeface="Arial" pitchFamily="34" charset="0"/>
              </a:rPr>
              <a:t>Copyright © 2012 Mahindra Satyam. All rights reserved.</a:t>
            </a:r>
            <a:endParaRPr lang="en-US" sz="800" kern="1200" dirty="0">
              <a:solidFill>
                <a:schemeClr val="tx1">
                  <a:lumMod val="50000"/>
                  <a:lumOff val="50000"/>
                </a:schemeClr>
              </a:solidFill>
              <a:latin typeface="Arial" pitchFamily="34" charset="0"/>
              <a:ea typeface="+mn-ea"/>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483768" y="2276872"/>
            <a:ext cx="5760640"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 general purpose, programmable machine can be built – a computer</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Any information which can be represented logically by symbols can be processed using programmable machines</a:t>
            </a:r>
          </a:p>
          <a:p>
            <a:pPr marL="342900" indent="-342900">
              <a:spcBef>
                <a:spcPct val="20000"/>
              </a:spcBef>
              <a:buFont typeface="Arial" pitchFamily="34" charset="0"/>
              <a:buChar char="•"/>
              <a:defRPr/>
            </a:pPr>
            <a:r>
              <a:rPr lang="en-US" sz="2400" dirty="0" smtClean="0">
                <a:latin typeface="Arial" pitchFamily="34" charset="0"/>
                <a:cs typeface="Arial" pitchFamily="34" charset="0"/>
              </a:rPr>
              <a:t>A sequence of instructions can be developed to solve a problem</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Whether a machine can think? – A I</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2.1.2</a:t>
            </a:r>
            <a:endParaRPr lang="en-US" sz="20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Contributions of Pioneers - I</a:t>
            </a:r>
            <a:endParaRPr lang="en-IN" sz="32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Turing Machine – Logical Computing Machine is a theoretical model of a consistent framework for a finite state machine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Hilbert, </a:t>
            </a:r>
            <a:r>
              <a:rPr lang="en-US" sz="2400" dirty="0" err="1" smtClean="0">
                <a:latin typeface="Arial" pitchFamily="34" charset="0"/>
                <a:cs typeface="Arial" pitchFamily="34" charset="0"/>
              </a:rPr>
              <a:t>Goedel</a:t>
            </a:r>
            <a:r>
              <a:rPr lang="en-US" sz="2400" dirty="0" smtClean="0">
                <a:latin typeface="Arial" pitchFamily="34" charset="0"/>
                <a:cs typeface="Arial" pitchFamily="34" charset="0"/>
              </a:rPr>
              <a:t>, and Von Neumann complimented the foundation laid out by Turing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err="1" smtClean="0">
                <a:latin typeface="Arial" pitchFamily="34" charset="0"/>
                <a:cs typeface="Arial" pitchFamily="34" charset="0"/>
              </a:rPr>
              <a:t>Cryptographical</a:t>
            </a:r>
            <a:r>
              <a:rPr lang="en-US" sz="2400" dirty="0" smtClean="0">
                <a:latin typeface="Arial" pitchFamily="34" charset="0"/>
                <a:cs typeface="Arial" pitchFamily="34" charset="0"/>
              </a:rPr>
              <a:t> algorithms were useful in illustrating the concepts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2.1.3</a:t>
            </a:r>
            <a:endParaRPr lang="en-US" sz="20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Contributions of Pioneers - II</a:t>
            </a:r>
            <a:endParaRPr lang="en-IN" sz="32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3568" y="404664"/>
            <a:ext cx="5832648"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1, </a:t>
            </a:r>
            <a:r>
              <a:rPr lang="en-US" sz="2000" dirty="0" smtClean="0">
                <a:latin typeface="Arial" pitchFamily="34" charset="0"/>
                <a:cs typeface="Arial" pitchFamily="34" charset="0"/>
              </a:rPr>
              <a:t>Slide # 2.1.4</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Pioneers of Computers</a:t>
            </a:r>
            <a:endParaRPr lang="en-IN" sz="3200" dirty="0">
              <a:latin typeface="Arial" pitchFamily="34" charset="0"/>
              <a:cs typeface="Arial" pitchFamily="34" charset="0"/>
            </a:endParaRPr>
          </a:p>
        </p:txBody>
      </p:sp>
      <p:sp>
        <p:nvSpPr>
          <p:cNvPr id="16386" name="AutoShape 2"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data:image/jpeg;base64,/9j/4AAQSkZJRgABAQAAAQABAAD/2wCEAAkGBwgHBgkIBwgKCgkLDRYPDQwMDRsUFRAWIB0iIiAdHx8kKDQsJCYxJx8fLT0tMTU3Ojo6Iys/RD84QzQ5OjcBCgoKDQwNGg8PGjclHyU3Nzc3Nzc3Nzc3Nzc3Nzc3Nzc3Nzc3Nzc3Nzc3Nzc3Nzc3Nzc3Nzc3Nzc3Nzc3Nzc3N//AABEIAHMAcwMBIgACEQEDEQH/xAAcAAABBQEBAQAAAAAAAAAAAAAEAAMFBgcBAgj/xAA5EAACAQMDAgQDBgUDBQEAAAABAgMABBEFEiExQQYTUWEicYEHFDJCkaEVI7HB8FJi0TRDROHxF//EABgBAAMBAQAAAAAAAAAAAAAAAAECAwAE/8QAIREAAgICAgMBAQEAAAAAAAAAAAECEQMhEjEyUXEiQQT/2gAMAwEAAhEDEQA/AD7nG7oevOKjZNwYqTwKPuyyyHHIzUdK4yScVIoDyPj6mmmPX0rsvxV4II4zkGsFAzj4T2ocjqe3pRj4zzURfSMb6O1W48hXzukxuK8dh39OK1jBikn6+lSKeHtUngWeGLETDIkCF+PkMftUF4HZr3X/ACNYEs1raFpJF2ZL7TgKw9MnOPavoG31TT4LaGdrqOOCVQY2PAYGllPiwdnz/NpWrXchs4J7ISYJw7PDIE5y2HAJXqcrnpXNb+z/AFG2sTqEF2JkC5eFwyyvgjhAMhuvt0q2/aXcN4f1+LWtIeGXTdQUrNbiT+XK+Cr8diRg7h3FAReO7GTZbz2b2UM2SzOfgPwkKSo5x8qSU8yacdo1Ra2UGEy6vJd3nnKGjCvsIA5OcnGeg9fcVPeHZL1o5VvTu2NtB6898n/iqnDcMoNjFI720koMqRcrLg8EA9OPWr9oZtpdLha0yY14wSMqfcDgGul2Si9khEhI96OhjC80GjkHpRMMnFBhDh05Vf3pU0HOB8QpUoR68YM3B+lRVyDnqetH3DndwMf3oWbHTA5P7UEEC6dfSvEhyNvennQ5JHX500RtT0zRMD8hsbqhtXs5XnFzA+HQZFTDcAkEU2OcgjGO5pbodD/gCKw1C9vJb23VMQqjFeOSxyx+mK1A2Om6hpENpbTlEVCkTo24jj1POec1mHhq4gi8QvGXVI7iLyZJA2AD26d606K4trG1UT34uJE6HI/b0+pqU9SKR4yiY7461VP45HYSTtd2ml5j8xlAMsnc8dgcD6VSZLjzbsSzKdhbOwdh7VKa/LDea3OdOSSRJ5maJCPiJJz0wD39KEuoxp7+UArXRXc0pOduey9vrz7GuqMFRzSkKa1iu7yQ6fGUtmYJGpPJOBnGTnrk81pOn2VtY2iw2qBE6n1J6ZPvgCq74WZAignc7ICz8nJBOfqP+Ks6nDZJ4rS1oEfZw9RhhTsXDdK8DBIIzyK9p1x/SgEJBOOB+1KvYzgfAT70qQY5cLknLULKVcfEelEzN+M4wc9KFPxKcDrTJAGCchuBx0NMNyuTj0ohhtDAHvTBwoJoMKBnHPU/815Qnk/lHSnpOfWhbiWO2QPKw2k9SeB86FBuiBvbs21zKs2S7thRGvJoO+1nU7iBtKUYjkcfCoJaQdh8s/0oTULv71qDNBlnZtkexMZHTjnP0qV0XSL6VPu9lAkdxMMSTyuo2LjJAHXp6Ak4PyqqiiTkzvh2zlmvI7ZmRRz5kgIwOcBT6/8AztxUd4ksZ7HVpo502gv8JBOCMe/Pf+taJ4R8PWaIRdzgmF1lEcpwyng7Nvbnv+1Qnj+2kuVS6eMwzfA3klgdoJ6n9adNN0BrRH6FcR2+kSPbhRcfC4LfmO4Ar+4P0qz20nnxq4BA9GGDVT0NVW6jhkUtGeGUj1BBx+xHuKtioIPgGMrjoeP86UslasMO6HkYKMd/SvUbEHrTXGCBXEYbuR1pRiSVyFHOeO9Kh1b4RyP3pUDBFzxu5z7+lDFtvA60ROwZj0IzQzNmXoOlZhPPOOO/NCzA7gSCaf8AvGb+G0VPikVmDk4XjtXiB0ubZZ4sbWH+Cl5K6DT7BJ5Y4IjJK+1QOp71UfEOotOcbSF6lT+Xrgf3qZ8SSHfbxIAz/FjP5eM5/QH9aq1+5mclAUgjYLhhjLYJJx+v0xVYLVk5PdEn4Ys1R5L24mETBD5fdyMHJQdzwwBrU7i803w3oZ/htkTJtC3bsuxwMgdD9Pas10LTZ5dTtzE5g+77ZBOp3AAA/hHrnHp8qJ13T9S1ee4vxp947rIsbq53OV5I4HGOMkHvj1pppLyMkzSNGFpBNbzPZST3t5MYy0YUCIKMqTnrx3/TPFV37T0gee522rC5aMN5/ABA7D16DmgJ/D+ux6M8UhuBdx3QKmOUsZFzt3oc8DJXgjvVa1C+1K5LNqk8zzS4Vg6gjCgDI9iOP19aSCTfJOwu6qhQSLJPB5bhZ3liaMno2cAj6HB+VXjU7KexvJoppjKVbr2B9Bx0496zeyRy0RYlGjcZHvx/Y1sN9pxudKS4hm8zq43HJ2sNwHvg7qpVqid8WV8YPfnvS25brXlRhcnn511TggZPXNRRZj4bgfipU3z/AIa5RFoPlIHHHrQzNhs7se396enB3ULIRk5FKMeUgt7q+tRdytDH5mGdAMgEEd/nVwk8BNa6fI1leeexJkWMx7S2ew5NU2GSBJgbpWeP8yq2CR7H1rQPD3jHSUX7lNdT+ZCAf5kODtJAHQnPJxkUJUv0zNyrRkviKEDULR2XAO5W4/z1qvXdor6YkiJs8v4WU85OcEn519C+IPBemeL7dLy0uBA7MWEyIGz25HrVA1b7ObnS9EvUSUXMs250CIcvjGD9eaqpaoVeRWfB8mv3lwsegWiShtvnsVXCoBg5JI29c/PbU1peo+M7O4udO/hC3v3fMTRRdQ4Ax8WcHj4uM9agYrvV/C2n6ZdWYaGRsyM2XXackbHHTmpL/wDUNckVxPFa+XJcR/zYGEUqqpy3fBJAA3e30p8uOM1+lY3JIlNX8X+ILOGC31PRim+IDawKZZXJOMk4BwM8nG01Ur2YatqjzS2kgW2iM1yHb+Y655PTHcYxV3i+1q2uvvN1qun73TP3K1Ta6YP5nYc7vbAGPWqp4VsjNYPczySRyN8EcyHDqvsf2+VThjhiT4KrG58kA6vb4xfLH5KJII328jcMnOPQ7v6VpXg25hfRbOyuZkZXcIozzjqu0jqM8ev9azrXLZrSw8ueXzI3bmRUCsR2z78k0z4fZrOe5jilLowCvCWxubqCp/1D9evWqo5mrL1qtk9jfT25OcNkE9xQAUlucUtb1qTUNQsmGE3QjLN1kBPw/U8jp2r2M78EYPOR6VKSplYu0d3L3x+lKkCQPxmlQCP3hKsOvvQ0gzyaLuwXkyckCh5eFOcZ7YpByPkGW68ZozStNuLy7F5bQvMlqMXAQZbymBBwOpx14oV229easPhTU4LC0ulRl+8zSD4WJGFA47Edc+/NDJFTg4v+mtxejzNr2oeE/KmTL290DgH8EmR1HuK0dLu1l057m0uFmP3RdnlvuZQB/wA5NYX4rnmupY7hkWNklMc6RnguOVcEd2UgH5VE+Ebq5sLm7eybZPlUBHb8R/SjBXiV9oXvIT19qE503UtSvRK0m/ymt45jGgjD7fMKswyxG4AjIyBx1qh6jFJDfSQWwYwu26L4QN6nkH05HpxU1rGs3MmXtUEMF3kvGoG2V+N4I7jgfUVCyXss8scuo+ZKY4VhibdgoFxjHHOBXRTWicrt2ctIo5Nk0skYDMVCoRkMORlT2NW6x1O6hiW3h+6yInHlkFNv+3noaq8qwPqizTSM0UuJpAUOQD1B4x9alrF5b12ilZ4rn/x5nUfEDyEfsRj+9UxxjLUgqVBuu6jDeae9tNC9rdIdyqxyG7HBHWq2ZWZ0cncMozAMRuI469frUpIomtMXZKwiQxSqeTbyj0/2kdPkRUfPaS6fcGCdcMoHyI6gj2NI4cdIMleyxjUJjA0zs8smFDFjkvjOCf8Adzj3xxg9T9L1FLmViocMCBJEcYXj8Q9uKh/DriYvG8TyqZY9wXoFPGeOeMg/SrKIFiYKViWVDhjHnDH/AFD2YY+oNCXQkewk8nJAJ+VKvCsdox+9KolAy5bc3/uh25FP3C4PIHPUUw3CjrxUrKgUycH2FNxp8WGJzRMgDA479aZ/Pyc5prMC3UBms9TtAAXmhWaIBeskZyf1XNNeE9Fke6S/tpPN86DzDbgck5IPTscNg+vFOec/8SiMTHfCN42+vTH1GaPdJdIgZtMmUbJRJA20r5THBZRzwO4Ho5rrhFOJz5LxyUvY54lsbd9LtrFYfL8rdLuRc7S5BO7HrjrVEOgXkocpAVtshfO3ho1k+Y5wc+netNsdfsorWZ5mlkju0zcx+WHaJlIy2MglTz05ABqZ0jRLDxDY2o0toX02R1LyJGq4cANjHOWXgd+e/FM6qmP+JbMKlsZEmUuwnUAH4Tglegx/nSpnTLW42RoFk8wxZgUEjIBP4vmeB79+KlrjRrvUru/ighxcwrNdQALjeEflfqAfqKudvpbal4JTUtPZGmMa5XaBtUHIOR8sdOtPGMIvYHF1fopNva/xPWBsiZ7HVYRFM6rnypcZRz6cgfQsKEMTXulXGn3g8vUNMLKmerIPxL74PIq7aF5nh/x42nt/Ih1BQyYwQquePbhgRUbrOntbeOr1bxerHc+MZwoJOPlj9qDpy+jrqil+HJltr7zZG56bVbB5/qMZ/artLJLvypZoHiTyt55BBwRj5Yxn1qm6hp8mnam0YVhzvQj8w56H9asnh+WO600rJEY3dufhxvUrjOe/IqTVPZFqmSgwBg7c0qaWZCoO1+R3Wu1HiPZIXX46HYkA4pUqiWB25DUN/wB0fOlSpkEF0v8A6x3/ADebGM/U0b40RbbUbg2+Y8uoIB46A9Pqa5Srsw9E/wDX4ohISRq8QDHifA57VtX2dafa2OixtaRmPf1AckDp0BPHU9KVKjkOaBGXqi08UWF3bARztIsTOO6M3IP6mgPs7/k2Ou2kXw28V5LHHGOiqJsAD6V2lTZO0dOHqXwD+11FgufD9zENky+aocdQFwQPoaK+2NEjmFwiKszWjbnA5PKjn6V2lU49hj0vhTvEv83SQ8nxNFfiND/pUoMj5VAaTe3IslHnNhZgAPTiu0qfL5EJdFnAVwGZELEAklRzSpUq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5602" name="Picture 2" descr="C:\Users\Sanjay\Downloads\Claude Shannon.jpg"/>
          <p:cNvPicPr>
            <a:picLocks noChangeAspect="1" noChangeArrowheads="1"/>
          </p:cNvPicPr>
          <p:nvPr/>
        </p:nvPicPr>
        <p:blipFill>
          <a:blip r:embed="rId2" cstate="print"/>
          <a:srcRect/>
          <a:stretch>
            <a:fillRect/>
          </a:stretch>
        </p:blipFill>
        <p:spPr bwMode="auto">
          <a:xfrm>
            <a:off x="611560" y="1844824"/>
            <a:ext cx="2160240" cy="2627755"/>
          </a:xfrm>
          <a:prstGeom prst="rect">
            <a:avLst/>
          </a:prstGeom>
          <a:noFill/>
        </p:spPr>
      </p:pic>
      <p:pic>
        <p:nvPicPr>
          <p:cNvPr id="25603" name="Picture 3" descr="C:\Users\Sanjay\Downloads\John von Neumann.jpg"/>
          <p:cNvPicPr>
            <a:picLocks noChangeAspect="1" noChangeArrowheads="1"/>
          </p:cNvPicPr>
          <p:nvPr/>
        </p:nvPicPr>
        <p:blipFill>
          <a:blip r:embed="rId3" cstate="print"/>
          <a:srcRect/>
          <a:stretch>
            <a:fillRect/>
          </a:stretch>
        </p:blipFill>
        <p:spPr bwMode="auto">
          <a:xfrm>
            <a:off x="3707904" y="3717032"/>
            <a:ext cx="1954340" cy="2542009"/>
          </a:xfrm>
          <a:prstGeom prst="rect">
            <a:avLst/>
          </a:prstGeom>
          <a:noFill/>
        </p:spPr>
      </p:pic>
      <p:pic>
        <p:nvPicPr>
          <p:cNvPr id="25604" name="Picture 4" descr="C:\Users\Sanjay\Downloads\John_Atanasov.gif"/>
          <p:cNvPicPr>
            <a:picLocks noChangeAspect="1" noChangeArrowheads="1"/>
          </p:cNvPicPr>
          <p:nvPr/>
        </p:nvPicPr>
        <p:blipFill>
          <a:blip r:embed="rId4" cstate="print"/>
          <a:srcRect/>
          <a:stretch>
            <a:fillRect/>
          </a:stretch>
        </p:blipFill>
        <p:spPr bwMode="auto">
          <a:xfrm>
            <a:off x="6516216" y="1844824"/>
            <a:ext cx="1600200" cy="21050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Claude Shannon developed the Boolean operations and their equivalent electromechanical circuits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Von Neumann laid the foundation of design of the first major computer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John </a:t>
            </a:r>
            <a:r>
              <a:rPr lang="en-US" sz="2400" dirty="0" err="1" smtClean="0">
                <a:latin typeface="Arial" pitchFamily="34" charset="0"/>
                <a:cs typeface="Arial" pitchFamily="34" charset="0"/>
              </a:rPr>
              <a:t>Atanasoff</a:t>
            </a:r>
            <a:r>
              <a:rPr lang="en-US" sz="2400" dirty="0" smtClean="0">
                <a:latin typeface="Arial" pitchFamily="34" charset="0"/>
                <a:cs typeface="Arial" pitchFamily="34" charset="0"/>
              </a:rPr>
              <a:t> built a major computer using vacuum tubes and other electrical devices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2.1.5</a:t>
            </a:r>
            <a:endParaRPr lang="en-US" sz="20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Contributions of Pioneers - III</a:t>
            </a:r>
            <a:endParaRPr lang="en-IN" sz="32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404664"/>
            <a:ext cx="748883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1, </a:t>
            </a:r>
            <a:r>
              <a:rPr lang="en-US" sz="2000" dirty="0" smtClean="0">
                <a:latin typeface="Arial" pitchFamily="34" charset="0"/>
                <a:cs typeface="Arial" pitchFamily="34" charset="0"/>
              </a:rPr>
              <a:t>Slide # 2.1.6</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Pioneers of Computer Programming</a:t>
            </a:r>
            <a:endParaRPr lang="en-IN" sz="3200" dirty="0">
              <a:latin typeface="Arial" pitchFamily="34" charset="0"/>
              <a:cs typeface="Arial" pitchFamily="34" charset="0"/>
            </a:endParaRPr>
          </a:p>
        </p:txBody>
      </p:sp>
      <p:sp>
        <p:nvSpPr>
          <p:cNvPr id="16386" name="AutoShape 2"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data:image/jpeg;base64,/9j/4AAQSkZJRgABAQAAAQABAAD/2wCEAAkGBwgHBgkIBwgKCgkLDRYPDQwMDRsUFRAWIB0iIiAdHx8kKDQsJCYxJx8fLT0tMTU3Ojo6Iys/RD84QzQ5OjcBCgoKDQwNGg8PGjclHyU3Nzc3Nzc3Nzc3Nzc3Nzc3Nzc3Nzc3Nzc3Nzc3Nzc3Nzc3Nzc3Nzc3Nzc3Nzc3Nzc3N//AABEIAHMAcwMBIgACEQEDEQH/xAAcAAABBQEBAQAAAAAAAAAAAAAEAAMFBgcBAgj/xAA5EAACAQMDAgQDBgUDBQEAAAABAgMABBEFEiExQQYTUWEicYEHFDJCkaEVI7HB8FJi0TRDROHxF//EABgBAAMBAQAAAAAAAAAAAAAAAAECAwAE/8QAIREAAgICAgMBAQEAAAAAAAAAAAECEQMhEjEyUXEiQQT/2gAMAwEAAhEDEQA/AD7nG7oevOKjZNwYqTwKPuyyyHHIzUdK4yScVIoDyPj6mmmPX0rsvxV4II4zkGsFAzj4T2ocjqe3pRj4zzURfSMb6O1W48hXzukxuK8dh39OK1jBikn6+lSKeHtUngWeGLETDIkCF+PkMftUF4HZr3X/ACNYEs1raFpJF2ZL7TgKw9MnOPavoG31TT4LaGdrqOOCVQY2PAYGllPiwdnz/NpWrXchs4J7ISYJw7PDIE5y2HAJXqcrnpXNb+z/AFG2sTqEF2JkC5eFwyyvgjhAMhuvt0q2/aXcN4f1+LWtIeGXTdQUrNbiT+XK+Cr8diRg7h3FAReO7GTZbz2b2UM2SzOfgPwkKSo5x8qSU8yacdo1Ra2UGEy6vJd3nnKGjCvsIA5OcnGeg9fcVPeHZL1o5VvTu2NtB6898n/iqnDcMoNjFI720koMqRcrLg8EA9OPWr9oZtpdLha0yY14wSMqfcDgGul2Si9khEhI96OhjC80GjkHpRMMnFBhDh05Vf3pU0HOB8QpUoR68YM3B+lRVyDnqetH3DndwMf3oWbHTA5P7UEEC6dfSvEhyNvennQ5JHX500RtT0zRMD8hsbqhtXs5XnFzA+HQZFTDcAkEU2OcgjGO5pbodD/gCKw1C9vJb23VMQqjFeOSxyx+mK1A2Om6hpENpbTlEVCkTo24jj1POec1mHhq4gi8QvGXVI7iLyZJA2AD26d606K4trG1UT34uJE6HI/b0+pqU9SKR4yiY7461VP45HYSTtd2ml5j8xlAMsnc8dgcD6VSZLjzbsSzKdhbOwdh7VKa/LDea3OdOSSRJ5maJCPiJJz0wD39KEuoxp7+UArXRXc0pOduey9vrz7GuqMFRzSkKa1iu7yQ6fGUtmYJGpPJOBnGTnrk81pOn2VtY2iw2qBE6n1J6ZPvgCq74WZAignc7ICz8nJBOfqP+Ks6nDZJ4rS1oEfZw9RhhTsXDdK8DBIIzyK9p1x/SgEJBOOB+1KvYzgfAT70qQY5cLknLULKVcfEelEzN+M4wc9KFPxKcDrTJAGCchuBx0NMNyuTj0ohhtDAHvTBwoJoMKBnHPU/815Qnk/lHSnpOfWhbiWO2QPKw2k9SeB86FBuiBvbs21zKs2S7thRGvJoO+1nU7iBtKUYjkcfCoJaQdh8s/0oTULv71qDNBlnZtkexMZHTjnP0qV0XSL6VPu9lAkdxMMSTyuo2LjJAHXp6Ak4PyqqiiTkzvh2zlmvI7ZmRRz5kgIwOcBT6/8AztxUd4ksZ7HVpo502gv8JBOCMe/Pf+taJ4R8PWaIRdzgmF1lEcpwyng7Nvbnv+1Qnj+2kuVS6eMwzfA3klgdoJ6n9adNN0BrRH6FcR2+kSPbhRcfC4LfmO4Ar+4P0qz20nnxq4BA9GGDVT0NVW6jhkUtGeGUj1BBx+xHuKtioIPgGMrjoeP86UslasMO6HkYKMd/SvUbEHrTXGCBXEYbuR1pRiSVyFHOeO9Kh1b4RyP3pUDBFzxu5z7+lDFtvA60ROwZj0IzQzNmXoOlZhPPOOO/NCzA7gSCaf8AvGb+G0VPikVmDk4XjtXiB0ubZZ4sbWH+Cl5K6DT7BJ5Y4IjJK+1QOp71UfEOotOcbSF6lT+Xrgf3qZ8SSHfbxIAz/FjP5eM5/QH9aq1+5mclAUgjYLhhjLYJJx+v0xVYLVk5PdEn4Ys1R5L24mETBD5fdyMHJQdzwwBrU7i803w3oZ/htkTJtC3bsuxwMgdD9Pas10LTZ5dTtzE5g+77ZBOp3AAA/hHrnHp8qJ13T9S1ee4vxp947rIsbq53OV5I4HGOMkHvj1pppLyMkzSNGFpBNbzPZST3t5MYy0YUCIKMqTnrx3/TPFV37T0gee522rC5aMN5/ABA7D16DmgJ/D+ux6M8UhuBdx3QKmOUsZFzt3oc8DJXgjvVa1C+1K5LNqk8zzS4Vg6gjCgDI9iOP19aSCTfJOwu6qhQSLJPB5bhZ3liaMno2cAj6HB+VXjU7KexvJoppjKVbr2B9Bx0496zeyRy0RYlGjcZHvx/Y1sN9pxudKS4hm8zq43HJ2sNwHvg7qpVqid8WV8YPfnvS25brXlRhcnn511TggZPXNRRZj4bgfipU3z/AIa5RFoPlIHHHrQzNhs7se396enB3ULIRk5FKMeUgt7q+tRdytDH5mGdAMgEEd/nVwk8BNa6fI1leeexJkWMx7S2ew5NU2GSBJgbpWeP8yq2CR7H1rQPD3jHSUX7lNdT+ZCAf5kODtJAHQnPJxkUJUv0zNyrRkviKEDULR2XAO5W4/z1qvXdor6YkiJs8v4WU85OcEn519C+IPBemeL7dLy0uBA7MWEyIGz25HrVA1b7ObnS9EvUSUXMs250CIcvjGD9eaqpaoVeRWfB8mv3lwsegWiShtvnsVXCoBg5JI29c/PbU1peo+M7O4udO/hC3v3fMTRRdQ4Ax8WcHj4uM9agYrvV/C2n6ZdWYaGRsyM2XXackbHHTmpL/wDUNckVxPFa+XJcR/zYGEUqqpy3fBJAA3e30p8uOM1+lY3JIlNX8X+ILOGC31PRim+IDawKZZXJOMk4BwM8nG01Ur2YatqjzS2kgW2iM1yHb+Y655PTHcYxV3i+1q2uvvN1qun73TP3K1Ta6YP5nYc7vbAGPWqp4VsjNYPczySRyN8EcyHDqvsf2+VThjhiT4KrG58kA6vb4xfLH5KJII328jcMnOPQ7v6VpXg25hfRbOyuZkZXcIozzjqu0jqM8ev9azrXLZrSw8ueXzI3bmRUCsR2z78k0z4fZrOe5jilLowCvCWxubqCp/1D9evWqo5mrL1qtk9jfT25OcNkE9xQAUlucUtb1qTUNQsmGE3QjLN1kBPw/U8jp2r2M78EYPOR6VKSplYu0d3L3x+lKkCQPxmlQCP3hKsOvvQ0gzyaLuwXkyckCh5eFOcZ7YpByPkGW68ZozStNuLy7F5bQvMlqMXAQZbymBBwOpx14oV229easPhTU4LC0ulRl+8zSD4WJGFA47Edc+/NDJFTg4v+mtxejzNr2oeE/KmTL290DgH8EmR1HuK0dLu1l057m0uFmP3RdnlvuZQB/wA5NYX4rnmupY7hkWNklMc6RnguOVcEd2UgH5VE+Ebq5sLm7eybZPlUBHb8R/SjBXiV9oXvIT19qE503UtSvRK0m/ymt45jGgjD7fMKswyxG4AjIyBx1qh6jFJDfSQWwYwu26L4QN6nkH05HpxU1rGs3MmXtUEMF3kvGoG2V+N4I7jgfUVCyXss8scuo+ZKY4VhibdgoFxjHHOBXRTWicrt2ctIo5Nk0skYDMVCoRkMORlT2NW6x1O6hiW3h+6yInHlkFNv+3noaq8qwPqizTSM0UuJpAUOQD1B4x9alrF5b12ilZ4rn/x5nUfEDyEfsRj+9UxxjLUgqVBuu6jDeae9tNC9rdIdyqxyG7HBHWq2ZWZ0cncMozAMRuI469frUpIomtMXZKwiQxSqeTbyj0/2kdPkRUfPaS6fcGCdcMoHyI6gj2NI4cdIMleyxjUJjA0zs8smFDFjkvjOCf8Adzj3xxg9T9L1FLmViocMCBJEcYXj8Q9uKh/DriYvG8TyqZY9wXoFPGeOeMg/SrKIFiYKViWVDhjHnDH/AFD2YY+oNCXQkewk8nJAJ+VKvCsdox+9KolAy5bc3/uh25FP3C4PIHPUUw3CjrxUrKgUycH2FNxp8WGJzRMgDA479aZ/Pyc5prMC3UBms9TtAAXmhWaIBeskZyf1XNNeE9Fke6S/tpPN86DzDbgck5IPTscNg+vFOec/8SiMTHfCN42+vTH1GaPdJdIgZtMmUbJRJA20r5THBZRzwO4Ho5rrhFOJz5LxyUvY54lsbd9LtrFYfL8rdLuRc7S5BO7HrjrVEOgXkocpAVtshfO3ho1k+Y5wc+netNsdfsorWZ5mlkju0zcx+WHaJlIy2MglTz05ABqZ0jRLDxDY2o0toX02R1LyJGq4cANjHOWXgd+e/FM6qmP+JbMKlsZEmUuwnUAH4Tglegx/nSpnTLW42RoFk8wxZgUEjIBP4vmeB79+KlrjRrvUru/ighxcwrNdQALjeEflfqAfqKudvpbal4JTUtPZGmMa5XaBtUHIOR8sdOtPGMIvYHF1fopNva/xPWBsiZ7HVYRFM6rnypcZRz6cgfQsKEMTXulXGn3g8vUNMLKmerIPxL74PIq7aF5nh/x42nt/Ih1BQyYwQquePbhgRUbrOntbeOr1bxerHc+MZwoJOPlj9qDpy+jrqil+HJltr7zZG56bVbB5/qMZ/artLJLvypZoHiTyt55BBwRj5Yxn1qm6hp8mnam0YVhzvQj8w56H9asnh+WO600rJEY3dufhxvUrjOe/IqTVPZFqmSgwBg7c0qaWZCoO1+R3Wu1HiPZIXX46HYkA4pUqiWB25DUN/wB0fOlSpkEF0v8A6x3/ADebGM/U0b40RbbUbg2+Y8uoIB46A9Pqa5Srsw9E/wDX4ohISRq8QDHifA57VtX2dafa2OixtaRmPf1AckDp0BPHU9KVKjkOaBGXqi08UWF3bARztIsTOO6M3IP6mgPs7/k2Ou2kXw28V5LHHGOiqJsAD6V2lTZO0dOHqXwD+11FgufD9zENky+aocdQFwQPoaK+2NEjmFwiKszWjbnA5PKjn6V2lU49hj0vhTvEv83SQ8nxNFfiND/pUoMj5VAaTe3IslHnNhZgAPTiu0qfL5EJdFnAVwGZELEAklRzSpUq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6626" name="Picture 2" descr="C:\Users\Sanjay\Downloads\Grace Hopper.jpg"/>
          <p:cNvPicPr>
            <a:picLocks noChangeAspect="1" noChangeArrowheads="1"/>
          </p:cNvPicPr>
          <p:nvPr/>
        </p:nvPicPr>
        <p:blipFill>
          <a:blip r:embed="rId2" cstate="print"/>
          <a:srcRect/>
          <a:stretch>
            <a:fillRect/>
          </a:stretch>
        </p:blipFill>
        <p:spPr bwMode="auto">
          <a:xfrm>
            <a:off x="1115616" y="2132856"/>
            <a:ext cx="1800200" cy="2341519"/>
          </a:xfrm>
          <a:prstGeom prst="rect">
            <a:avLst/>
          </a:prstGeom>
          <a:noFill/>
        </p:spPr>
      </p:pic>
      <p:pic>
        <p:nvPicPr>
          <p:cNvPr id="26627" name="Picture 3" descr="C:\Users\Sanjay\Downloads\Jean Bartik.jpg"/>
          <p:cNvPicPr>
            <a:picLocks noChangeAspect="1" noChangeArrowheads="1"/>
          </p:cNvPicPr>
          <p:nvPr/>
        </p:nvPicPr>
        <p:blipFill>
          <a:blip r:embed="rId3" cstate="print"/>
          <a:srcRect/>
          <a:stretch>
            <a:fillRect/>
          </a:stretch>
        </p:blipFill>
        <p:spPr bwMode="auto">
          <a:xfrm>
            <a:off x="3419872" y="3717032"/>
            <a:ext cx="2692676" cy="2545933"/>
          </a:xfrm>
          <a:prstGeom prst="rect">
            <a:avLst/>
          </a:prstGeom>
          <a:noFill/>
        </p:spPr>
      </p:pic>
      <p:pic>
        <p:nvPicPr>
          <p:cNvPr id="26628" name="Picture 4" descr="C:\Users\Sanjay\Downloads\Betty Snyder.jpg"/>
          <p:cNvPicPr>
            <a:picLocks noChangeAspect="1" noChangeArrowheads="1"/>
          </p:cNvPicPr>
          <p:nvPr/>
        </p:nvPicPr>
        <p:blipFill>
          <a:blip r:embed="rId4" cstate="print"/>
          <a:srcRect/>
          <a:stretch>
            <a:fillRect/>
          </a:stretch>
        </p:blipFill>
        <p:spPr bwMode="auto">
          <a:xfrm>
            <a:off x="6660232" y="2204864"/>
            <a:ext cx="1728192" cy="218424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Grace Hopper did the programming of Mark I computer at Harvard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Jean Jennings </a:t>
            </a:r>
            <a:r>
              <a:rPr lang="en-US" sz="2400" dirty="0" err="1" smtClean="0">
                <a:latin typeface="Arial" pitchFamily="34" charset="0"/>
                <a:cs typeface="Arial" pitchFamily="34" charset="0"/>
              </a:rPr>
              <a:t>Bartik</a:t>
            </a:r>
            <a:r>
              <a:rPr lang="en-US" sz="2400" dirty="0" smtClean="0">
                <a:latin typeface="Arial" pitchFamily="34" charset="0"/>
                <a:cs typeface="Arial" pitchFamily="34" charset="0"/>
              </a:rPr>
              <a:t> developed the concept of subroutines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Betty Snyder </a:t>
            </a:r>
            <a:r>
              <a:rPr lang="en-US" sz="2400" dirty="0" err="1" smtClean="0">
                <a:latin typeface="Arial" pitchFamily="34" charset="0"/>
                <a:cs typeface="Arial" pitchFamily="34" charset="0"/>
              </a:rPr>
              <a:t>Holberton</a:t>
            </a:r>
            <a:r>
              <a:rPr lang="en-US" sz="2400" dirty="0" smtClean="0">
                <a:latin typeface="Arial" pitchFamily="34" charset="0"/>
                <a:cs typeface="Arial" pitchFamily="34" charset="0"/>
              </a:rPr>
              <a:t> developed the concept of flowcharts and diagrams for writings the programs</a:t>
            </a: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a:t>
            </a:r>
            <a:r>
              <a:rPr lang="en-US" sz="2000" dirty="0" smtClean="0">
                <a:latin typeface="Arial" pitchFamily="34" charset="0"/>
                <a:cs typeface="Arial" pitchFamily="34" charset="0"/>
              </a:rPr>
              <a:t>1, Slide # 2.1.7</a:t>
            </a:r>
            <a:endParaRPr lang="en-US" sz="20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Contributions of Pioneers - IV</a:t>
            </a:r>
            <a:endParaRPr lang="en-IN" sz="32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404664"/>
            <a:ext cx="604867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a:t>
            </a:r>
            <a:r>
              <a:rPr lang="en-US" sz="2000" dirty="0" smtClean="0">
                <a:latin typeface="Arial" pitchFamily="34" charset="0"/>
                <a:cs typeface="Arial" pitchFamily="34" charset="0"/>
              </a:rPr>
              <a:t>2, </a:t>
            </a:r>
            <a:r>
              <a:rPr lang="en-US" sz="2000" dirty="0" smtClean="0">
                <a:latin typeface="Arial" pitchFamily="34" charset="0"/>
                <a:cs typeface="Arial" pitchFamily="34" charset="0"/>
              </a:rPr>
              <a:t>Section 1, </a:t>
            </a:r>
            <a:r>
              <a:rPr lang="en-US" sz="2000" dirty="0" smtClean="0">
                <a:latin typeface="Arial" pitchFamily="34" charset="0"/>
                <a:cs typeface="Arial" pitchFamily="34" charset="0"/>
              </a:rPr>
              <a:t>Slide # 2.1.8</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Pioneers of Computer Hardware</a:t>
            </a:r>
            <a:endParaRPr lang="en-IN" sz="3200" dirty="0">
              <a:latin typeface="Arial" pitchFamily="34" charset="0"/>
              <a:cs typeface="Arial" pitchFamily="34" charset="0"/>
            </a:endParaRPr>
          </a:p>
        </p:txBody>
      </p:sp>
      <p:sp>
        <p:nvSpPr>
          <p:cNvPr id="16386" name="AutoShape 2"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Image result for ada lovelace"/>
          <p:cNvSpPr>
            <a:spLocks noChangeAspect="1" noChangeArrowheads="1"/>
          </p:cNvSpPr>
          <p:nvPr/>
        </p:nvSpPr>
        <p:spPr bwMode="auto">
          <a:xfrm>
            <a:off x="155575" y="-846138"/>
            <a:ext cx="1228725" cy="17716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data:image/jpeg;base64,/9j/4AAQSkZJRgABAQAAAQABAAD/2wCEAAkGBwgHBgkIBwgKCgkLDRYPDQwMDRsUFRAWIB0iIiAdHx8kKDQsJCYxJx8fLT0tMTU3Ojo6Iys/RD84QzQ5OjcBCgoKDQwNGg8PGjclHyU3Nzc3Nzc3Nzc3Nzc3Nzc3Nzc3Nzc3Nzc3Nzc3Nzc3Nzc3Nzc3Nzc3Nzc3Nzc3Nzc3N//AABEIAHMAcwMBIgACEQEDEQH/xAAcAAABBQEBAQAAAAAAAAAAAAAEAAMFBgcBAgj/xAA5EAACAQMDAgQDBgUDBQEAAAABAgMABBEFEiExQQYTUWEicYEHFDJCkaEVI7HB8FJi0TRDROHxF//EABgBAAMBAQAAAAAAAAAAAAAAAAECAwAE/8QAIREAAgICAgMBAQEAAAAAAAAAAAECEQMhEjEyUXEiQQT/2gAMAwEAAhEDEQA/AD7nG7oevOKjZNwYqTwKPuyyyHHIzUdK4yScVIoDyPj6mmmPX0rsvxV4II4zkGsFAzj4T2ocjqe3pRj4zzURfSMb6O1W48hXzukxuK8dh39OK1jBikn6+lSKeHtUngWeGLETDIkCF+PkMftUF4HZr3X/ACNYEs1raFpJF2ZL7TgKw9MnOPavoG31TT4LaGdrqOOCVQY2PAYGllPiwdnz/NpWrXchs4J7ISYJw7PDIE5y2HAJXqcrnpXNb+z/AFG2sTqEF2JkC5eFwyyvgjhAMhuvt0q2/aXcN4f1+LWtIeGXTdQUrNbiT+XK+Cr8diRg7h3FAReO7GTZbz2b2UM2SzOfgPwkKSo5x8qSU8yacdo1Ra2UGEy6vJd3nnKGjCvsIA5OcnGeg9fcVPeHZL1o5VvTu2NtB6898n/iqnDcMoNjFI720koMqRcrLg8EA9OPWr9oZtpdLha0yY14wSMqfcDgGul2Si9khEhI96OhjC80GjkHpRMMnFBhDh05Vf3pU0HOB8QpUoR68YM3B+lRVyDnqetH3DndwMf3oWbHTA5P7UEEC6dfSvEhyNvennQ5JHX500RtT0zRMD8hsbqhtXs5XnFzA+HQZFTDcAkEU2OcgjGO5pbodD/gCKw1C9vJb23VMQqjFeOSxyx+mK1A2Om6hpENpbTlEVCkTo24jj1POec1mHhq4gi8QvGXVI7iLyZJA2AD26d606K4trG1UT34uJE6HI/b0+pqU9SKR4yiY7461VP45HYSTtd2ml5j8xlAMsnc8dgcD6VSZLjzbsSzKdhbOwdh7VKa/LDea3OdOSSRJ5maJCPiJJz0wD39KEuoxp7+UArXRXc0pOduey9vrz7GuqMFRzSkKa1iu7yQ6fGUtmYJGpPJOBnGTnrk81pOn2VtY2iw2qBE6n1J6ZPvgCq74WZAignc7ICz8nJBOfqP+Ks6nDZJ4rS1oEfZw9RhhTsXDdK8DBIIzyK9p1x/SgEJBOOB+1KvYzgfAT70qQY5cLknLULKVcfEelEzN+M4wc9KFPxKcDrTJAGCchuBx0NMNyuTj0ohhtDAHvTBwoJoMKBnHPU/815Qnk/lHSnpOfWhbiWO2QPKw2k9SeB86FBuiBvbs21zKs2S7thRGvJoO+1nU7iBtKUYjkcfCoJaQdh8s/0oTULv71qDNBlnZtkexMZHTjnP0qV0XSL6VPu9lAkdxMMSTyuo2LjJAHXp6Ak4PyqqiiTkzvh2zlmvI7ZmRRz5kgIwOcBT6/8AztxUd4ksZ7HVpo502gv8JBOCMe/Pf+taJ4R8PWaIRdzgmF1lEcpwyng7Nvbnv+1Qnj+2kuVS6eMwzfA3klgdoJ6n9adNN0BrRH6FcR2+kSPbhRcfC4LfmO4Ar+4P0qz20nnxq4BA9GGDVT0NVW6jhkUtGeGUj1BBx+xHuKtioIPgGMrjoeP86UslasMO6HkYKMd/SvUbEHrTXGCBXEYbuR1pRiSVyFHOeO9Kh1b4RyP3pUDBFzxu5z7+lDFtvA60ROwZj0IzQzNmXoOlZhPPOOO/NCzA7gSCaf8AvGb+G0VPikVmDk4XjtXiB0ubZZ4sbWH+Cl5K6DT7BJ5Y4IjJK+1QOp71UfEOotOcbSF6lT+Xrgf3qZ8SSHfbxIAz/FjP5eM5/QH9aq1+5mclAUgjYLhhjLYJJx+v0xVYLVk5PdEn4Ys1R5L24mETBD5fdyMHJQdzwwBrU7i803w3oZ/htkTJtC3bsuxwMgdD9Pas10LTZ5dTtzE5g+77ZBOp3AAA/hHrnHp8qJ13T9S1ee4vxp947rIsbq53OV5I4HGOMkHvj1pppLyMkzSNGFpBNbzPZST3t5MYy0YUCIKMqTnrx3/TPFV37T0gee522rC5aMN5/ABA7D16DmgJ/D+ux6M8UhuBdx3QKmOUsZFzt3oc8DJXgjvVa1C+1K5LNqk8zzS4Vg6gjCgDI9iOP19aSCTfJOwu6qhQSLJPB5bhZ3liaMno2cAj6HB+VXjU7KexvJoppjKVbr2B9Bx0496zeyRy0RYlGjcZHvx/Y1sN9pxudKS4hm8zq43HJ2sNwHvg7qpVqid8WV8YPfnvS25brXlRhcnn511TggZPXNRRZj4bgfipU3z/AIa5RFoPlIHHHrQzNhs7se396enB3ULIRk5FKMeUgt7q+tRdytDH5mGdAMgEEd/nVwk8BNa6fI1leeexJkWMx7S2ew5NU2GSBJgbpWeP8yq2CR7H1rQPD3jHSUX7lNdT+ZCAf5kODtJAHQnPJxkUJUv0zNyrRkviKEDULR2XAO5W4/z1qvXdor6YkiJs8v4WU85OcEn519C+IPBemeL7dLy0uBA7MWEyIGz25HrVA1b7ObnS9EvUSUXMs250CIcvjGD9eaqpaoVeRWfB8mv3lwsegWiShtvnsVXCoBg5JI29c/PbU1peo+M7O4udO/hC3v3fMTRRdQ4Ax8WcHj4uM9agYrvV/C2n6ZdWYaGRsyM2XXackbHHTmpL/wDUNckVxPFa+XJcR/zYGEUqqpy3fBJAA3e30p8uOM1+lY3JIlNX8X+ILOGC31PRim+IDawKZZXJOMk4BwM8nG01Ur2YatqjzS2kgW2iM1yHb+Y655PTHcYxV3i+1q2uvvN1qun73TP3K1Ta6YP5nYc7vbAGPWqp4VsjNYPczySRyN8EcyHDqvsf2+VThjhiT4KrG58kA6vb4xfLH5KJII328jcMnOPQ7v6VpXg25hfRbOyuZkZXcIozzjqu0jqM8ev9azrXLZrSw8ueXzI3bmRUCsR2z78k0z4fZrOe5jilLowCvCWxubqCp/1D9evWqo5mrL1qtk9jfT25OcNkE9xQAUlucUtb1qTUNQsmGE3QjLN1kBPw/U8jp2r2M78EYPOR6VKSplYu0d3L3x+lKkCQPxmlQCP3hKsOvvQ0gzyaLuwXkyckCh5eFOcZ7YpByPkGW68ZozStNuLy7F5bQvMlqMXAQZbymBBwOpx14oV229easPhTU4LC0ulRl+8zSD4WJGFA47Edc+/NDJFTg4v+mtxejzNr2oeE/KmTL290DgH8EmR1HuK0dLu1l057m0uFmP3RdnlvuZQB/wA5NYX4rnmupY7hkWNklMc6RnguOVcEd2UgH5VE+Ebq5sLm7eybZPlUBHb8R/SjBXiV9oXvIT19qE503UtSvRK0m/ymt45jGgjD7fMKswyxG4AjIyBx1qh6jFJDfSQWwYwu26L4QN6nkH05HpxU1rGs3MmXtUEMF3kvGoG2V+N4I7jgfUVCyXss8scuo+ZKY4VhibdgoFxjHHOBXRTWicrt2ctIo5Nk0skYDMVCoRkMORlT2NW6x1O6hiW3h+6yInHlkFNv+3noaq8qwPqizTSM0UuJpAUOQD1B4x9alrF5b12ilZ4rn/x5nUfEDyEfsRj+9UxxjLUgqVBuu6jDeae9tNC9rdIdyqxyG7HBHWq2ZWZ0cncMozAMRuI469frUpIomtMXZKwiQxSqeTbyj0/2kdPkRUfPaS6fcGCdcMoHyI6gj2NI4cdIMleyxjUJjA0zs8smFDFjkvjOCf8Adzj3xxg9T9L1FLmViocMCBJEcYXj8Q9uKh/DriYvG8TyqZY9wXoFPGeOeMg/SrKIFiYKViWVDhjHnDH/AFD2YY+oNCXQkewk8nJAJ+VKvCsdox+9KolAy5bc3/uh25FP3C4PIHPUUw3CjrxUrKgUycH2FNxp8WGJzRMgDA479aZ/Pyc5prMC3UBms9TtAAXmhWaIBeskZyf1XNNeE9Fke6S/tpPN86DzDbgck5IPTscNg+vFOec/8SiMTHfCN42+vTH1GaPdJdIgZtMmUbJRJA20r5THBZRzwO4Ho5rrhFOJz5LxyUvY54lsbd9LtrFYfL8rdLuRc7S5BO7HrjrVEOgXkocpAVtshfO3ho1k+Y5wc+netNsdfsorWZ5mlkju0zcx+WHaJlIy2MglTz05ABqZ0jRLDxDY2o0toX02R1LyJGq4cANjHOWXgd+e/FM6qmP+JbMKlsZEmUuwnUAH4Tglegx/nSpnTLW42RoFk8wxZgUEjIBP4vmeB79+KlrjRrvUru/ighxcwrNdQALjeEflfqAfqKudvpbal4JTUtPZGmMa5XaBtUHIOR8sdOtPGMIvYHF1fopNva/xPWBsiZ7HVYRFM6rnypcZRz6cgfQsKEMTXulXGn3g8vUNMLKmerIPxL74PIq7aF5nh/x42nt/Ih1BQyYwQquePbhgRUbrOntbeOr1bxerHc+MZwoJOPlj9qDpy+jrqil+HJltr7zZG56bVbB5/qMZ/artLJLvypZoHiTyt55BBwRj5Yxn1qm6hp8mnam0YVhzvQj8w56H9asnh+WO600rJEY3dufhxvUrjOe/IqTVPZFqmSgwBg7c0qaWZCoO1+R3Wu1HiPZIXX46HYkA4pUqiWB25DUN/wB0fOlSpkEF0v8A6x3/ADebGM/U0b40RbbUbg2+Y8uoIB46A9Pqa5Srsw9E/wDX4ohISRq8QDHifA57VtX2dafa2OixtaRmPf1AckDp0BPHU9KVKjkOaBGXqi08UWF3bARztIsTOO6M3IP6mgPs7/k2Ou2kXw28V5LHHGOiqJsAD6V2lTZO0dOHqXwD+11FgufD9zENky+aocdQFwQPoaK+2NEjmFwiKszWjbnA5PKjn6V2lU49hj0vhTvEv83SQ8nxNFfiND/pUoMj5VAaTe3IslHnNhZgAPTiu0qfL5EJdFnAVwGZELEAklRzSpUq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7650" name="Picture 2" descr="C:\Users\Sanjay\Downloads\Doug Engelbart.jpg"/>
          <p:cNvPicPr>
            <a:picLocks noChangeAspect="1" noChangeArrowheads="1"/>
          </p:cNvPicPr>
          <p:nvPr/>
        </p:nvPicPr>
        <p:blipFill>
          <a:blip r:embed="rId2" cstate="print"/>
          <a:srcRect/>
          <a:stretch>
            <a:fillRect/>
          </a:stretch>
        </p:blipFill>
        <p:spPr bwMode="auto">
          <a:xfrm>
            <a:off x="6228184" y="1988840"/>
            <a:ext cx="1739057" cy="1832555"/>
          </a:xfrm>
          <a:prstGeom prst="rect">
            <a:avLst/>
          </a:prstGeom>
          <a:noFill/>
        </p:spPr>
      </p:pic>
      <p:pic>
        <p:nvPicPr>
          <p:cNvPr id="27651" name="Picture 3" descr="C:\Users\Sanjay\Downloads\William Shockley.jpg"/>
          <p:cNvPicPr>
            <a:picLocks noChangeAspect="1" noChangeArrowheads="1"/>
          </p:cNvPicPr>
          <p:nvPr/>
        </p:nvPicPr>
        <p:blipFill>
          <a:blip r:embed="rId3" cstate="print"/>
          <a:srcRect/>
          <a:stretch>
            <a:fillRect/>
          </a:stretch>
        </p:blipFill>
        <p:spPr bwMode="auto">
          <a:xfrm>
            <a:off x="971600" y="1988839"/>
            <a:ext cx="1944216" cy="2443407"/>
          </a:xfrm>
          <a:prstGeom prst="rect">
            <a:avLst/>
          </a:prstGeom>
          <a:noFill/>
        </p:spPr>
      </p:pic>
      <p:pic>
        <p:nvPicPr>
          <p:cNvPr id="27652" name="Picture 4" descr="C:\Users\Sanjay\Downloads\Alan Kay.jpg"/>
          <p:cNvPicPr>
            <a:picLocks noChangeAspect="1" noChangeArrowheads="1"/>
          </p:cNvPicPr>
          <p:nvPr/>
        </p:nvPicPr>
        <p:blipFill>
          <a:blip r:embed="rId4" cstate="print"/>
          <a:srcRect/>
          <a:stretch>
            <a:fillRect/>
          </a:stretch>
        </p:blipFill>
        <p:spPr bwMode="auto">
          <a:xfrm>
            <a:off x="4067943" y="4005064"/>
            <a:ext cx="2342429" cy="194421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6435</TotalTime>
  <Words>1254</Words>
  <Application>Microsoft Office PowerPoint</Application>
  <PresentationFormat>On-screen Show (4:3)</PresentationFormat>
  <Paragraphs>114</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CS 101 Introduction to Computing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creator>
  <cp:lastModifiedBy>Sanjay</cp:lastModifiedBy>
  <cp:revision>30</cp:revision>
  <dcterms:created xsi:type="dcterms:W3CDTF">2014-10-24T11:59:12Z</dcterms:created>
  <dcterms:modified xsi:type="dcterms:W3CDTF">2015-01-10T02:27:04Z</dcterms:modified>
</cp:coreProperties>
</file>