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 id="271" r:id="rId16"/>
    <p:sldId id="270"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83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E3187-A765-4D9B-96F1-49FAC63F29A7}" type="datetimeFigureOut">
              <a:rPr lang="en-IN" smtClean="0"/>
              <a:t>04-01-2015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DDF65-A39E-4DBB-BA89-D1E21FB8D787}"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27DDF65-A39E-4DBB-BA89-D1E21FB8D787}"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27DDF65-A39E-4DBB-BA89-D1E21FB8D787}" type="slidenum">
              <a:rPr lang="en-IN" smtClean="0"/>
              <a:t>21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263F7FD-5E08-44CC-AA15-DE74E6EAB557}" type="datetimeFigureOut">
              <a:rPr lang="en-IN" smtClean="0"/>
              <a:t>04-01-2015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63F7FD-5E08-44CC-AA15-DE74E6EAB557}" type="datetimeFigureOut">
              <a:rPr lang="en-IN" smtClean="0"/>
              <a:t>04-01-2015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63F7FD-5E08-44CC-AA15-DE74E6EAB557}" type="datetimeFigureOut">
              <a:rPr lang="en-IN" smtClean="0"/>
              <a:t>04-01-2015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63F7FD-5E08-44CC-AA15-DE74E6EAB557}" type="datetimeFigureOut">
              <a:rPr lang="en-IN" smtClean="0"/>
              <a:t>04-01-2015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3F7FD-5E08-44CC-AA15-DE74E6EAB557}" type="datetimeFigureOut">
              <a:rPr lang="en-IN" smtClean="0"/>
              <a:t>04-01-2015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pic>
        <p:nvPicPr>
          <p:cNvPr id="1029" name="Picture 5" descr="D:\works\MEC Works\MEC_Project\MEC Branding\PSD Files\Identity_Element_For_PPT&amp;Word.png"/>
          <p:cNvPicPr>
            <a:picLocks noChangeAspect="1" noChangeArrowheads="1"/>
          </p:cNvPicPr>
          <p:nvPr userDrawn="1"/>
        </p:nvPicPr>
        <p:blipFill>
          <a:blip r:embed="rId2" cstate="print"/>
          <a:srcRect/>
          <a:stretch>
            <a:fillRect/>
          </a:stretch>
        </p:blipFill>
        <p:spPr bwMode="auto">
          <a:xfrm>
            <a:off x="7452320" y="5538489"/>
            <a:ext cx="1691680" cy="131951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263F7FD-5E08-44CC-AA15-DE74E6EAB557}" type="datetimeFigureOut">
              <a:rPr lang="en-IN" smtClean="0"/>
              <a:t>04-01-2015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263F7FD-5E08-44CC-AA15-DE74E6EAB557}" type="datetimeFigureOut">
              <a:rPr lang="en-IN" smtClean="0"/>
              <a:t>04-01-2015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263F7FD-5E08-44CC-AA15-DE74E6EAB557}" type="datetimeFigureOut">
              <a:rPr lang="en-IN" smtClean="0"/>
              <a:t>04-01-2015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3F7FD-5E08-44CC-AA15-DE74E6EAB557}" type="datetimeFigureOut">
              <a:rPr lang="en-IN" smtClean="0"/>
              <a:t>04-01-2015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3F7FD-5E08-44CC-AA15-DE74E6EAB557}" type="datetimeFigureOut">
              <a:rPr lang="en-IN" smtClean="0"/>
              <a:t>04-01-2015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3F7FD-5E08-44CC-AA15-DE74E6EAB557}" type="datetimeFigureOut">
              <a:rPr lang="en-IN" smtClean="0"/>
              <a:t>04-01-2015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0345BA-7846-4938-AE07-B9F3E83C7DD8}"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3F7FD-5E08-44CC-AA15-DE74E6EAB557}" type="datetimeFigureOut">
              <a:rPr lang="en-IN" smtClean="0"/>
              <a:t>04-01-2015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345BA-7846-4938-AE07-B9F3E83C7DD8}"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orks\MEC Works\Images\pictures for MEC\ECP-2012-7350.jpg"/>
          <p:cNvPicPr>
            <a:picLocks noChangeAspect="1" noChangeArrowheads="1"/>
          </p:cNvPicPr>
          <p:nvPr/>
        </p:nvPicPr>
        <p:blipFill>
          <a:blip r:embed="rId2" cstate="print">
            <a:duotone>
              <a:schemeClr val="bg2">
                <a:shade val="45000"/>
                <a:satMod val="135000"/>
              </a:schemeClr>
              <a:prstClr val="white"/>
            </a:duotone>
            <a:lum bright="20000"/>
          </a:blip>
          <a:srcRect l="8309" t="3246" b="28230"/>
          <a:stretch>
            <a:fillRect/>
          </a:stretch>
        </p:blipFill>
        <p:spPr bwMode="auto">
          <a:xfrm flipH="1">
            <a:off x="-1" y="0"/>
            <a:ext cx="9144001" cy="6858000"/>
          </a:xfrm>
          <a:prstGeom prst="rect">
            <a:avLst/>
          </a:prstGeom>
          <a:noFill/>
          <a:ln>
            <a:noFill/>
          </a:ln>
        </p:spPr>
      </p:pic>
      <p:sp>
        <p:nvSpPr>
          <p:cNvPr id="2" name="Title 1"/>
          <p:cNvSpPr>
            <a:spLocks noGrp="1"/>
          </p:cNvSpPr>
          <p:nvPr>
            <p:ph type="ctrTitle" idx="4294967295"/>
          </p:nvPr>
        </p:nvSpPr>
        <p:spPr>
          <a:xfrm>
            <a:off x="179512" y="1196752"/>
            <a:ext cx="7632848" cy="864096"/>
          </a:xfrm>
          <a:prstGeom prst="rect">
            <a:avLst/>
          </a:prstGeom>
        </p:spPr>
        <p:txBody>
          <a:bodyPr anchor="t">
            <a:noAutofit/>
          </a:bodyPr>
          <a:lstStyle/>
          <a:p>
            <a:pPr algn="l"/>
            <a:r>
              <a:rPr lang="en-US" sz="3500" b="1" dirty="0" smtClean="0">
                <a:solidFill>
                  <a:srgbClr val="FA551E"/>
                </a:solidFill>
                <a:latin typeface="Arial" pitchFamily="34" charset="0"/>
                <a:cs typeface="Arial" pitchFamily="34" charset="0"/>
              </a:rPr>
              <a:t>CS 101 Introduction to Computing</a:t>
            </a:r>
            <a:endParaRPr lang="en-IN" sz="3500" b="1" dirty="0">
              <a:solidFill>
                <a:srgbClr val="FA551E"/>
              </a:solidFill>
              <a:latin typeface="Arial" pitchFamily="34" charset="0"/>
              <a:cs typeface="Arial" pitchFamily="34" charset="0"/>
            </a:endParaRPr>
          </a:p>
        </p:txBody>
      </p:sp>
      <p:sp>
        <p:nvSpPr>
          <p:cNvPr id="3" name="Subtitle 2"/>
          <p:cNvSpPr>
            <a:spLocks noGrp="1"/>
          </p:cNvSpPr>
          <p:nvPr>
            <p:ph type="subTitle" idx="4294967295"/>
          </p:nvPr>
        </p:nvSpPr>
        <p:spPr>
          <a:xfrm>
            <a:off x="683568" y="2711350"/>
            <a:ext cx="8208912" cy="2877889"/>
          </a:xfrm>
          <a:prstGeom prst="rect">
            <a:avLst/>
          </a:prstGeom>
        </p:spPr>
        <p:txBody>
          <a:bodyPr anchor="t">
            <a:noAutofit/>
          </a:bodyPr>
          <a:lstStyle/>
          <a:p>
            <a:pPr>
              <a:buNone/>
            </a:pPr>
            <a:r>
              <a:rPr lang="en-US" sz="2600" dirty="0" smtClean="0">
                <a:latin typeface="Arial" pitchFamily="34" charset="0"/>
                <a:cs typeface="Arial" pitchFamily="34" charset="0"/>
              </a:rPr>
              <a:t>Semester –      2014 -15 / II Semester</a:t>
            </a:r>
          </a:p>
          <a:p>
            <a:pPr>
              <a:buNone/>
            </a:pPr>
            <a:r>
              <a:rPr lang="en-US" sz="2600" dirty="0" smtClean="0">
                <a:latin typeface="Arial" pitchFamily="34" charset="0"/>
                <a:cs typeface="Arial" pitchFamily="34" charset="0"/>
              </a:rPr>
              <a:t>Units –             2 – 0 – 2 – 3</a:t>
            </a:r>
          </a:p>
          <a:p>
            <a:pPr>
              <a:buNone/>
            </a:pPr>
            <a:r>
              <a:rPr lang="en-US" sz="2600" dirty="0" smtClean="0">
                <a:latin typeface="Arial" pitchFamily="34" charset="0"/>
                <a:cs typeface="Arial" pitchFamily="34" charset="0"/>
              </a:rPr>
              <a:t>Pre-requisite – None</a:t>
            </a:r>
          </a:p>
          <a:p>
            <a:pPr>
              <a:buNone/>
            </a:pPr>
            <a:r>
              <a:rPr lang="en-US" sz="2600" dirty="0" smtClean="0">
                <a:latin typeface="Arial" pitchFamily="34" charset="0"/>
                <a:cs typeface="Arial" pitchFamily="34" charset="0"/>
              </a:rPr>
              <a:t>Instructors –    Sanjay Dhande, Arya Bhattacharyya,     		    Lilian Besson, Vipin K</a:t>
            </a:r>
          </a:p>
          <a:p>
            <a:pPr>
              <a:buNone/>
            </a:pPr>
            <a:r>
              <a:rPr lang="en-US" sz="2600" dirty="0" smtClean="0">
                <a:latin typeface="Arial" pitchFamily="34" charset="0"/>
                <a:cs typeface="Arial" pitchFamily="34" charset="0"/>
              </a:rPr>
              <a:t>Tutors –           Arya, </a:t>
            </a:r>
            <a:r>
              <a:rPr lang="en-US" sz="2600" dirty="0" err="1" smtClean="0">
                <a:latin typeface="Arial" pitchFamily="34" charset="0"/>
                <a:cs typeface="Arial" pitchFamily="34" charset="0"/>
              </a:rPr>
              <a:t>Lilian</a:t>
            </a:r>
            <a:r>
              <a:rPr lang="en-US" sz="2600" dirty="0" smtClean="0">
                <a:latin typeface="Arial" pitchFamily="34" charset="0"/>
                <a:cs typeface="Arial" pitchFamily="34" charset="0"/>
              </a:rPr>
              <a:t>, Vipin, Vivek, </a:t>
            </a:r>
            <a:r>
              <a:rPr lang="en-US" sz="2600" dirty="0" err="1" smtClean="0">
                <a:latin typeface="Arial" pitchFamily="34" charset="0"/>
                <a:cs typeface="Arial" pitchFamily="34" charset="0"/>
              </a:rPr>
              <a:t>Kondiah</a:t>
            </a:r>
            <a:endParaRPr lang="en-IN" sz="2600" dirty="0">
              <a:latin typeface="Arial" pitchFamily="34" charset="0"/>
              <a:cs typeface="Arial" pitchFamily="34" charset="0"/>
            </a:endParaRPr>
          </a:p>
        </p:txBody>
      </p:sp>
      <p:pic>
        <p:nvPicPr>
          <p:cNvPr id="10"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588780" y="332656"/>
            <a:ext cx="2102984" cy="792088"/>
          </a:xfrm>
          <a:prstGeom prst="rect">
            <a:avLst/>
          </a:prstGeom>
          <a:noFill/>
        </p:spPr>
      </p:pic>
      <p:pic>
        <p:nvPicPr>
          <p:cNvPr id="11" name="Picture 2" descr="D:\works\MEC Works\MEC_Project\MEC Branding\PSD Files\MEC-Logo_PNG.png"/>
          <p:cNvPicPr>
            <a:picLocks noChangeAspect="1" noChangeArrowheads="1"/>
          </p:cNvPicPr>
          <p:nvPr/>
        </p:nvPicPr>
        <p:blipFill>
          <a:blip r:embed="rId3" cstate="print"/>
          <a:srcRect t="69145" b="12416"/>
          <a:stretch>
            <a:fillRect/>
          </a:stretch>
        </p:blipFill>
        <p:spPr bwMode="auto">
          <a:xfrm>
            <a:off x="446336" y="6199212"/>
            <a:ext cx="2676525" cy="288032"/>
          </a:xfrm>
          <a:prstGeom prst="rect">
            <a:avLst/>
          </a:prstGeom>
          <a:noFill/>
        </p:spPr>
      </p:pic>
      <p:pic>
        <p:nvPicPr>
          <p:cNvPr id="12" name="Picture 5" descr="D:\works\MEC Works\MEC_Project\MEC Branding\PSD Files\Identity_Element_For_PPT&amp;Word.png"/>
          <p:cNvPicPr>
            <a:picLocks noChangeAspect="1" noChangeArrowheads="1"/>
          </p:cNvPicPr>
          <p:nvPr/>
        </p:nvPicPr>
        <p:blipFill>
          <a:blip r:embed="rId4" cstate="print"/>
          <a:srcRect/>
          <a:stretch>
            <a:fillRect/>
          </a:stretch>
        </p:blipFill>
        <p:spPr bwMode="auto">
          <a:xfrm>
            <a:off x="7452320" y="5538489"/>
            <a:ext cx="1691680" cy="131951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2348880"/>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First Mid-</a:t>
            </a:r>
            <a:r>
              <a:rPr lang="en-US" sz="2400" dirty="0" err="1" smtClean="0">
                <a:latin typeface="Arial" pitchFamily="34" charset="0"/>
                <a:cs typeface="Arial" pitchFamily="34" charset="0"/>
              </a:rPr>
              <a:t>sem</a:t>
            </a:r>
            <a:r>
              <a:rPr lang="en-US" sz="2400" dirty="0" smtClean="0">
                <a:latin typeface="Arial" pitchFamily="34" charset="0"/>
                <a:cs typeface="Arial" pitchFamily="34" charset="0"/>
              </a:rPr>
              <a:t> Test – 15%</a:t>
            </a: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Second Mid-</a:t>
            </a:r>
            <a:r>
              <a:rPr kumimoji="0" lang="en-US" sz="24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sem</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Test – 15%</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End-</a:t>
            </a:r>
            <a:r>
              <a:rPr lang="en-US" sz="2400" dirty="0" err="1" smtClean="0">
                <a:latin typeface="Arial" pitchFamily="34" charset="0"/>
                <a:cs typeface="Arial" pitchFamily="34" charset="0"/>
              </a:rPr>
              <a:t>sem</a:t>
            </a:r>
            <a:r>
              <a:rPr lang="en-US" sz="2400" dirty="0" smtClean="0">
                <a:latin typeface="Arial" pitchFamily="34" charset="0"/>
                <a:cs typeface="Arial" pitchFamily="34" charset="0"/>
              </a:rPr>
              <a:t> Examination – 30%</a:t>
            </a: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Lab Work (12 x 2)  - 24%</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Term Paper   - 6%</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(10 x 1) – 10%</a:t>
            </a: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Total  - 100%</a:t>
            </a: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640871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1.1.9</a:t>
            </a:r>
          </a:p>
          <a:p>
            <a:pPr>
              <a:lnSpc>
                <a:spcPct val="150000"/>
              </a:lnSpc>
            </a:pPr>
            <a:r>
              <a:rPr lang="en-US" sz="3200" dirty="0" smtClean="0">
                <a:latin typeface="Arial" pitchFamily="34" charset="0"/>
                <a:cs typeface="Arial" pitchFamily="34" charset="0"/>
              </a:rPr>
              <a:t>The Weights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2132856"/>
            <a:ext cx="7776864" cy="4104456"/>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Time Table: Lab Sessions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Lab Assignments – 15, Lab Sessions - 15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One Term Paper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Assignments – 10, Lectures - 30</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Two Mid-semester Tests, End-semester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640871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a:t>
            </a:r>
            <a:r>
              <a:rPr lang="en-US" sz="2000" dirty="0" smtClean="0">
                <a:latin typeface="Arial" pitchFamily="34" charset="0"/>
                <a:cs typeface="Arial" pitchFamily="34" charset="0"/>
              </a:rPr>
              <a:t>1.1.10</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Text Book &amp; Reference Books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2348880"/>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Time Table: Lectures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Time Table: Lab Sessions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Lab Assignments – 15, Lab Sessions - 15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One Term Paper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Assignments – 10, Lectures - 30</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Two Mid-semester Tests, End-semester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640871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a:t>
            </a:r>
            <a:r>
              <a:rPr lang="en-US" sz="2000" dirty="0" smtClean="0">
                <a:latin typeface="Arial" pitchFamily="34" charset="0"/>
                <a:cs typeface="Arial" pitchFamily="34" charset="0"/>
              </a:rPr>
              <a:t>1.1.11</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The </a:t>
            </a:r>
            <a:r>
              <a:rPr lang="en-US" sz="3200" dirty="0" smtClean="0">
                <a:latin typeface="Arial" pitchFamily="34" charset="0"/>
                <a:cs typeface="Arial" pitchFamily="34" charset="0"/>
              </a:rPr>
              <a:t>Honor’s Code</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2348880"/>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Time Table: Lectures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Time Table: Lab Sessions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Lab Assignments – 15, Lab Sessions - 15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One Term Paper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Assignments – 10, Lectures - 30</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Two Mid-semester Tests, End-semester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640871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a:t>
            </a:r>
            <a:r>
              <a:rPr lang="en-US" sz="2000" dirty="0" smtClean="0">
                <a:latin typeface="Arial" pitchFamily="34" charset="0"/>
                <a:cs typeface="Arial" pitchFamily="34" charset="0"/>
              </a:rPr>
              <a:t>1.1.12</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Attendance Policy</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568" y="2287905"/>
            <a:ext cx="7772400" cy="578495"/>
          </a:xfrm>
          <a:prstGeom prst="rect">
            <a:avLst/>
          </a:prstGeom>
        </p:spPr>
        <p:txBody>
          <a:bodyPr anchor="t">
            <a:noAutofit/>
          </a:bodyPr>
          <a:lstStyle/>
          <a:p>
            <a:pPr algn="l"/>
            <a:r>
              <a:rPr lang="en-US" sz="3500" dirty="0" smtClean="0">
                <a:solidFill>
                  <a:schemeClr val="tx1">
                    <a:lumMod val="85000"/>
                    <a:lumOff val="15000"/>
                  </a:schemeClr>
                </a:solidFill>
                <a:latin typeface="Arial" pitchFamily="34" charset="0"/>
                <a:cs typeface="Arial" pitchFamily="34" charset="0"/>
              </a:rPr>
              <a:t>Thank You!</a:t>
            </a:r>
            <a:endParaRPr lang="en-IN" sz="3500" dirty="0">
              <a:solidFill>
                <a:schemeClr val="tx1">
                  <a:lumMod val="85000"/>
                  <a:lumOff val="15000"/>
                </a:schemeClr>
              </a:solidFill>
              <a:latin typeface="Arial" pitchFamily="34" charset="0"/>
              <a:cs typeface="Arial" pitchFamily="34" charset="0"/>
            </a:endParaRPr>
          </a:p>
        </p:txBody>
      </p:sp>
      <p:sp>
        <p:nvSpPr>
          <p:cNvPr id="5" name="Text Placeholder 2"/>
          <p:cNvSpPr txBox="1">
            <a:spLocks/>
          </p:cNvSpPr>
          <p:nvPr/>
        </p:nvSpPr>
        <p:spPr>
          <a:xfrm>
            <a:off x="683568" y="3007985"/>
            <a:ext cx="6734627" cy="276999"/>
          </a:xfrm>
          <a:prstGeom prst="rect">
            <a:avLst/>
          </a:prstGeom>
        </p:spPr>
        <p:txBody>
          <a:bodyPr/>
          <a:lstStyle/>
          <a:p>
            <a:pPr marL="342900" lvl="0" indent="-342900">
              <a:spcBef>
                <a:spcPct val="20000"/>
              </a:spcBef>
            </a:pPr>
            <a:r>
              <a:rPr kumimoji="0" lang="en-US" sz="1600" b="1" i="0" u="none" strike="noStrike" kern="1200" cap="none" spc="0" normalizeH="0" baseline="0" noProof="0" dirty="0" smtClean="0">
                <a:ln>
                  <a:noFill/>
                </a:ln>
                <a:solidFill>
                  <a:srgbClr val="FA551E"/>
                </a:solidFill>
                <a:effectLst/>
                <a:uLnTx/>
                <a:uFillTx/>
                <a:latin typeface="Arial" pitchFamily="34" charset="0"/>
                <a:cs typeface="Arial" pitchFamily="34" charset="0"/>
              </a:rPr>
              <a:t>Visit us at </a:t>
            </a:r>
            <a:r>
              <a:rPr lang="en-US" sz="1600" b="1" dirty="0" smtClean="0">
                <a:solidFill>
                  <a:srgbClr val="FA551E"/>
                </a:solidFill>
                <a:latin typeface="Arial" pitchFamily="34" charset="0"/>
                <a:cs typeface="Arial" pitchFamily="34" charset="0"/>
              </a:rPr>
              <a:t>www.mahindraecolecentrale.edu.in</a:t>
            </a:r>
            <a:endParaRPr kumimoji="0" lang="en-US" sz="1600" b="1" i="0" u="none" strike="noStrike" kern="1200" cap="none" spc="0" normalizeH="0" baseline="0" noProof="0" dirty="0">
              <a:ln>
                <a:noFill/>
              </a:ln>
              <a:solidFill>
                <a:srgbClr val="FA551E"/>
              </a:solidFill>
              <a:effectLst/>
              <a:uLnTx/>
              <a:uFillTx/>
              <a:latin typeface="Arial" pitchFamily="34" charset="0"/>
              <a:cs typeface="Arial" pitchFamily="34" charset="0"/>
            </a:endParaRPr>
          </a:p>
        </p:txBody>
      </p:sp>
      <p:sp>
        <p:nvSpPr>
          <p:cNvPr id="6" name="TextBox 5"/>
          <p:cNvSpPr txBox="1">
            <a:spLocks noChangeArrowheads="1"/>
          </p:cNvSpPr>
          <p:nvPr/>
        </p:nvSpPr>
        <p:spPr bwMode="gray">
          <a:xfrm>
            <a:off x="755576" y="3717032"/>
            <a:ext cx="7776864" cy="1708160"/>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chemeClr val="tx1">
                    <a:lumMod val="85000"/>
                    <a:lumOff val="15000"/>
                  </a:schemeClr>
                </a:solidFill>
                <a:latin typeface="Arial" pitchFamily="34" charset="0"/>
                <a:cs typeface="Arial" pitchFamily="34" charset="0"/>
              </a:rPr>
              <a:t>Disclaimer </a:t>
            </a:r>
          </a:p>
          <a:p>
            <a:pPr algn="just">
              <a:spcBef>
                <a:spcPts val="600"/>
              </a:spcBef>
            </a:pPr>
            <a:r>
              <a:rPr lang="en-US" sz="800" dirty="0" smtClean="0">
                <a:solidFill>
                  <a:schemeClr val="tx1">
                    <a:lumMod val="65000"/>
                    <a:lumOff val="35000"/>
                  </a:schemeClr>
                </a:solidFill>
                <a:latin typeface="Arial" pitchFamily="34" charset="0"/>
                <a:cs typeface="Arial" pitchFamily="34" charset="0"/>
              </a:rPr>
              <a:t>Mhindra, Ecole Centrale, herein referred to as MEC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MEC or its subsidiaries. Any unauthorized use, disclosure or public dissemination of information contained herein is prohibited. Unless specifically noted, MEC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MEC. Information contained in a presentation hosted or promoted by MEC is provided “as is” without warranty of any kind, either expressed or implied, including any warranty of merchantability or fitness for a particular purpose. MEC assumes no liability or responsibility for the contents of a presentation or the opinions expressed by the presenters. All expressions of opinion are subject to change without notice.</a:t>
            </a:r>
          </a:p>
        </p:txBody>
      </p:sp>
      <p:sp>
        <p:nvSpPr>
          <p:cNvPr id="7" name="TextBox 20"/>
          <p:cNvSpPr txBox="1">
            <a:spLocks noChangeArrowheads="1"/>
          </p:cNvSpPr>
          <p:nvPr/>
        </p:nvSpPr>
        <p:spPr bwMode="gray">
          <a:xfrm>
            <a:off x="481013" y="6618257"/>
            <a:ext cx="2551981"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smtClean="0">
                <a:solidFill>
                  <a:schemeClr val="tx1">
                    <a:lumMod val="50000"/>
                    <a:lumOff val="50000"/>
                  </a:schemeClr>
                </a:solidFill>
                <a:latin typeface="Arial" pitchFamily="34" charset="0"/>
                <a:ea typeface="+mn-ea"/>
                <a:cs typeface="Arial" pitchFamily="34" charset="0"/>
              </a:rPr>
              <a:t>Copyright © 2012 Mahindra Satyam. All rights reserved.</a:t>
            </a:r>
            <a:endParaRPr lang="en-US" sz="800" kern="1200" dirty="0">
              <a:solidFill>
                <a:schemeClr val="tx1">
                  <a:lumMod val="50000"/>
                  <a:lumOff val="50000"/>
                </a:schemeClr>
              </a:solidFill>
              <a:latin typeface="Arial" pitchFamily="34" charset="0"/>
              <a:ea typeface="+mn-ea"/>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131840" y="2276872"/>
            <a:ext cx="5112568" cy="3888432"/>
          </a:xfrm>
          <a:prstGeom prst="rect">
            <a:avLst/>
          </a:prstGeom>
        </p:spPr>
        <p:txBody>
          <a:bodyPr anchor="t">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Historical Machines of Computing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Analytical</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Engine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latin typeface="Arial" pitchFamily="34" charset="0"/>
                <a:cs typeface="Arial" pitchFamily="34" charset="0"/>
              </a:rPr>
              <a:t>Difference</a:t>
            </a:r>
            <a:r>
              <a:rPr lang="en-US" sz="2400" dirty="0" smtClean="0">
                <a:latin typeface="Arial" pitchFamily="34" charset="0"/>
                <a:cs typeface="Arial" pitchFamily="34" charset="0"/>
              </a:rPr>
              <a:t> Engine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Jacquard</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Loom, Knitting Machine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Slide Rule, Logarithmic Tables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Calculators</a:t>
            </a:r>
          </a:p>
          <a:p>
            <a:pPr marL="342900" indent="-342900">
              <a:spcBef>
                <a:spcPct val="20000"/>
              </a:spcBef>
              <a:buFont typeface="Arial" pitchFamily="34" charset="0"/>
              <a:buChar char="•"/>
              <a:defRPr/>
            </a:pPr>
            <a:r>
              <a:rPr lang="en-US" sz="2400" dirty="0" smtClean="0">
                <a:latin typeface="Arial" pitchFamily="34" charset="0"/>
                <a:cs typeface="Arial" pitchFamily="34" charset="0"/>
              </a:rPr>
              <a:t>Unit Record Machines</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smtClean="0">
                <a:latin typeface="Arial" pitchFamily="34" charset="0"/>
                <a:cs typeface="Arial" pitchFamily="34" charset="0"/>
              </a:rPr>
              <a:t>ELIAC, UNIVAC computers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179512" y="404664"/>
            <a:ext cx="6480720"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1. 2.1</a:t>
            </a:r>
          </a:p>
          <a:p>
            <a:pPr>
              <a:lnSpc>
                <a:spcPct val="150000"/>
              </a:lnSpc>
            </a:pPr>
            <a:r>
              <a:rPr lang="en-US" sz="3200" dirty="0" smtClean="0">
                <a:latin typeface="Arial" pitchFamily="34" charset="0"/>
                <a:cs typeface="Arial" pitchFamily="34" charset="0"/>
              </a:rPr>
              <a:t>Historical Machines of Computing</a:t>
            </a:r>
            <a:endParaRPr lang="en-IN" sz="32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404664"/>
            <a:ext cx="6480720"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1. </a:t>
            </a:r>
            <a:r>
              <a:rPr lang="en-US" sz="2000" dirty="0" smtClean="0">
                <a:latin typeface="Arial" pitchFamily="34" charset="0"/>
                <a:cs typeface="Arial" pitchFamily="34" charset="0"/>
              </a:rPr>
              <a:t>2.2</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Abacus and other Devices </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pic>
        <p:nvPicPr>
          <p:cNvPr id="1026" name="Picture 2" descr="http://cdn.geardiary.com/wp-content/uploads/2011/04/wpid-abacus.jpg"/>
          <p:cNvPicPr>
            <a:picLocks noChangeAspect="1" noChangeArrowheads="1"/>
          </p:cNvPicPr>
          <p:nvPr/>
        </p:nvPicPr>
        <p:blipFill>
          <a:blip r:embed="rId3" cstate="print"/>
          <a:srcRect/>
          <a:stretch>
            <a:fillRect/>
          </a:stretch>
        </p:blipFill>
        <p:spPr bwMode="auto">
          <a:xfrm>
            <a:off x="971600" y="1556792"/>
            <a:ext cx="2415758" cy="2198340"/>
          </a:xfrm>
          <a:prstGeom prst="rect">
            <a:avLst/>
          </a:prstGeom>
          <a:noFill/>
          <a:ln w="9525">
            <a:noFill/>
            <a:miter lim="800000"/>
            <a:headEnd/>
            <a:tailEnd/>
          </a:ln>
        </p:spPr>
      </p:pic>
      <p:pic>
        <p:nvPicPr>
          <p:cNvPr id="1027" name="Picture 3" descr="http://media.web.britannica.com/eb-media/58/82558-004-4D2CB170.jpg"/>
          <p:cNvPicPr>
            <a:picLocks noChangeAspect="1" noChangeArrowheads="1"/>
          </p:cNvPicPr>
          <p:nvPr/>
        </p:nvPicPr>
        <p:blipFill>
          <a:blip r:embed="rId4" cstate="print"/>
          <a:srcRect/>
          <a:stretch>
            <a:fillRect/>
          </a:stretch>
        </p:blipFill>
        <p:spPr bwMode="auto">
          <a:xfrm>
            <a:off x="1115616" y="3861048"/>
            <a:ext cx="4790256" cy="2776960"/>
          </a:xfrm>
          <a:prstGeom prst="rect">
            <a:avLst/>
          </a:prstGeom>
          <a:noFill/>
          <a:ln w="9525">
            <a:noFill/>
            <a:miter lim="800000"/>
            <a:headEnd/>
            <a:tailEnd/>
          </a:ln>
        </p:spPr>
      </p:pic>
      <p:pic>
        <p:nvPicPr>
          <p:cNvPr id="1028" name="Picture 4" descr="http://s7.computerhistory.org/is/image/CHM/b1626.01p-03-06?$re-story-hero$"/>
          <p:cNvPicPr>
            <a:picLocks noChangeAspect="1" noChangeArrowheads="1"/>
          </p:cNvPicPr>
          <p:nvPr/>
        </p:nvPicPr>
        <p:blipFill>
          <a:blip r:embed="rId5" cstate="print"/>
          <a:srcRect/>
          <a:stretch>
            <a:fillRect/>
          </a:stretch>
        </p:blipFill>
        <p:spPr bwMode="auto">
          <a:xfrm>
            <a:off x="5940152" y="1916832"/>
            <a:ext cx="2940795" cy="256490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5536" y="404664"/>
            <a:ext cx="8064896" cy="2031325"/>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1.2.3</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Jacquard Loom, </a:t>
            </a:r>
            <a:r>
              <a:rPr lang="en-US" sz="3200" dirty="0" smtClean="0">
                <a:latin typeface="Arial" pitchFamily="34" charset="0"/>
                <a:cs typeface="Arial" pitchFamily="34" charset="0"/>
              </a:rPr>
              <a:t>Knitting  Machine, Music Organ, Doll</a:t>
            </a:r>
            <a:endParaRPr lang="en-IN" sz="3200" dirty="0">
              <a:latin typeface="Arial" pitchFamily="34" charset="0"/>
              <a:cs typeface="Arial" pitchFamily="34" charset="0"/>
            </a:endParaRPr>
          </a:p>
        </p:txBody>
      </p:sp>
      <p:pic>
        <p:nvPicPr>
          <p:cNvPr id="2050" name="Picture 2" descr="http://www.avlusa.com/files/cache/a343027704e8a6b759fd974c499454e9_f355.jpg"/>
          <p:cNvPicPr>
            <a:picLocks noChangeAspect="1" noChangeArrowheads="1"/>
          </p:cNvPicPr>
          <p:nvPr/>
        </p:nvPicPr>
        <p:blipFill>
          <a:blip r:embed="rId2" cstate="print"/>
          <a:srcRect/>
          <a:stretch>
            <a:fillRect/>
          </a:stretch>
        </p:blipFill>
        <p:spPr bwMode="auto">
          <a:xfrm>
            <a:off x="755576" y="2636912"/>
            <a:ext cx="2705100" cy="2895600"/>
          </a:xfrm>
          <a:prstGeom prst="rect">
            <a:avLst/>
          </a:prstGeom>
          <a:noFill/>
          <a:ln w="9525">
            <a:noFill/>
            <a:miter lim="800000"/>
            <a:headEnd/>
            <a:tailEnd/>
          </a:ln>
        </p:spPr>
      </p:pic>
      <p:pic>
        <p:nvPicPr>
          <p:cNvPr id="2051" name="irc_mi" descr="jacquard-loom1"/>
          <p:cNvPicPr>
            <a:picLocks noChangeAspect="1" noChangeArrowheads="1"/>
          </p:cNvPicPr>
          <p:nvPr/>
        </p:nvPicPr>
        <p:blipFill>
          <a:blip r:embed="rId3" cstate="print"/>
          <a:srcRect/>
          <a:stretch>
            <a:fillRect/>
          </a:stretch>
        </p:blipFill>
        <p:spPr bwMode="auto">
          <a:xfrm>
            <a:off x="4788024" y="1844824"/>
            <a:ext cx="2915816" cy="4041725"/>
          </a:xfrm>
          <a:prstGeom prst="rect">
            <a:avLst/>
          </a:prstGeom>
          <a:noFill/>
          <a:ln w="9525">
            <a:noFill/>
            <a:miter lim="800000"/>
            <a:headEnd/>
            <a:tailEnd/>
          </a:ln>
        </p:spPr>
      </p:pic>
      <p:pic>
        <p:nvPicPr>
          <p:cNvPr id="6" name="Picture 2" descr="D:\works\MEC Works\MEC_Project\MEC Branding\PSD Files\MEC-Logo_PNG.png"/>
          <p:cNvPicPr>
            <a:picLocks noChangeAspect="1" noChangeArrowheads="1"/>
          </p:cNvPicPr>
          <p:nvPr/>
        </p:nvPicPr>
        <p:blipFill>
          <a:blip r:embed="rId4" cstate="print"/>
          <a:srcRect b="35464"/>
          <a:stretch>
            <a:fillRect/>
          </a:stretch>
        </p:blipFill>
        <p:spPr bwMode="auto">
          <a:xfrm>
            <a:off x="6156176" y="260648"/>
            <a:ext cx="2102984" cy="7920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404664"/>
            <a:ext cx="496855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1.2.4</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Difference Engine</a:t>
            </a:r>
            <a:endParaRPr lang="en-IN" sz="3200" dirty="0">
              <a:latin typeface="Arial" pitchFamily="34" charset="0"/>
              <a:cs typeface="Arial" pitchFamily="34" charset="0"/>
            </a:endParaRPr>
          </a:p>
        </p:txBody>
      </p:sp>
      <p:pic>
        <p:nvPicPr>
          <p:cNvPr id="3074" name="Picture 2" descr="http://www.historyofinformation.com/images/0600a%20Large.jpg"/>
          <p:cNvPicPr>
            <a:picLocks noChangeAspect="1" noChangeArrowheads="1"/>
          </p:cNvPicPr>
          <p:nvPr/>
        </p:nvPicPr>
        <p:blipFill>
          <a:blip r:embed="rId2" cstate="print"/>
          <a:srcRect/>
          <a:stretch>
            <a:fillRect/>
          </a:stretch>
        </p:blipFill>
        <p:spPr bwMode="auto">
          <a:xfrm>
            <a:off x="4283968" y="1512913"/>
            <a:ext cx="3959890" cy="5012431"/>
          </a:xfrm>
          <a:prstGeom prst="rect">
            <a:avLst/>
          </a:prstGeom>
          <a:noFill/>
          <a:ln w="9525">
            <a:noFill/>
            <a:miter lim="800000"/>
            <a:headEnd/>
            <a:tailEnd/>
          </a:ln>
        </p:spPr>
      </p:pic>
      <p:pic>
        <p:nvPicPr>
          <p:cNvPr id="6"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404664"/>
            <a:ext cx="496855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1.2.5</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Analytical Engine</a:t>
            </a:r>
            <a:endParaRPr lang="en-IN" sz="3200" dirty="0">
              <a:latin typeface="Arial" pitchFamily="34" charset="0"/>
              <a:cs typeface="Arial" pitchFamily="34" charset="0"/>
            </a:endParaRPr>
          </a:p>
        </p:txBody>
      </p:sp>
      <p:pic>
        <p:nvPicPr>
          <p:cNvPr id="4098" name="Picture 2" descr="Charles Babbage's Analytical Engine, 1871."/>
          <p:cNvPicPr>
            <a:picLocks noChangeAspect="1" noChangeArrowheads="1"/>
          </p:cNvPicPr>
          <p:nvPr/>
        </p:nvPicPr>
        <p:blipFill>
          <a:blip r:embed="rId2" cstate="print"/>
          <a:srcRect/>
          <a:stretch>
            <a:fillRect/>
          </a:stretch>
        </p:blipFill>
        <p:spPr bwMode="auto">
          <a:xfrm>
            <a:off x="3779912" y="1700808"/>
            <a:ext cx="5105400" cy="3657600"/>
          </a:xfrm>
          <a:prstGeom prst="rect">
            <a:avLst/>
          </a:prstGeom>
          <a:noFill/>
          <a:ln w="9525">
            <a:noFill/>
            <a:miter lim="800000"/>
            <a:headEnd/>
            <a:tailEnd/>
          </a:ln>
        </p:spPr>
      </p:pic>
      <p:pic>
        <p:nvPicPr>
          <p:cNvPr id="6"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2348880"/>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Time Table: Lectures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Time Table: Lab Sessions – Mondays, Tuesdays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Lab Assignments – </a:t>
            </a:r>
            <a:r>
              <a:rPr lang="en-US" sz="2400" dirty="0" smtClean="0">
                <a:latin typeface="Arial" pitchFamily="34" charset="0"/>
                <a:cs typeface="Arial" pitchFamily="34" charset="0"/>
              </a:rPr>
              <a:t>12, </a:t>
            </a:r>
            <a:r>
              <a:rPr lang="en-US" sz="2400" dirty="0" smtClean="0">
                <a:latin typeface="Arial" pitchFamily="34" charset="0"/>
                <a:cs typeface="Arial" pitchFamily="34" charset="0"/>
              </a:rPr>
              <a:t>Lab Sessions - 15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One Term Paper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Assignments – 10, Lectures - 30</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Two Mid-semester Tests, End-semester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1.1.1</a:t>
            </a:r>
          </a:p>
          <a:p>
            <a:pPr>
              <a:lnSpc>
                <a:spcPct val="150000"/>
              </a:lnSpc>
            </a:pPr>
            <a:r>
              <a:rPr lang="en-US" sz="3200" dirty="0" smtClean="0">
                <a:latin typeface="Arial" pitchFamily="34" charset="0"/>
                <a:cs typeface="Arial" pitchFamily="34" charset="0"/>
              </a:rPr>
              <a:t>Course Organization</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228184" y="332656"/>
            <a:ext cx="2102984" cy="7920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404664"/>
            <a:ext cx="496855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1.2.6</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Slide Rule, Log Tables</a:t>
            </a:r>
            <a:endParaRPr lang="en-IN" sz="3200" dirty="0">
              <a:latin typeface="Arial" pitchFamily="34" charset="0"/>
              <a:cs typeface="Arial" pitchFamily="34" charset="0"/>
            </a:endParaRPr>
          </a:p>
        </p:txBody>
      </p:sp>
      <p:pic>
        <p:nvPicPr>
          <p:cNvPr id="5122" name="Picture 2" descr="http://www.tangible-technology.com/mix/08aug05/sexySlideRule_w.jpg"/>
          <p:cNvPicPr>
            <a:picLocks noChangeAspect="1" noChangeArrowheads="1"/>
          </p:cNvPicPr>
          <p:nvPr/>
        </p:nvPicPr>
        <p:blipFill>
          <a:blip r:embed="rId3" cstate="print"/>
          <a:srcRect/>
          <a:stretch>
            <a:fillRect/>
          </a:stretch>
        </p:blipFill>
        <p:spPr bwMode="auto">
          <a:xfrm>
            <a:off x="539552" y="1916833"/>
            <a:ext cx="4320480" cy="1877062"/>
          </a:xfrm>
          <a:prstGeom prst="rect">
            <a:avLst/>
          </a:prstGeom>
          <a:noFill/>
          <a:ln w="9525">
            <a:noFill/>
            <a:miter lim="800000"/>
            <a:headEnd/>
            <a:tailEnd/>
          </a:ln>
        </p:spPr>
      </p:pic>
      <p:pic>
        <p:nvPicPr>
          <p:cNvPr id="5123" name="Picture 3" descr="sliderule20"/>
          <p:cNvPicPr>
            <a:picLocks noChangeAspect="1" noChangeArrowheads="1"/>
          </p:cNvPicPr>
          <p:nvPr/>
        </p:nvPicPr>
        <p:blipFill>
          <a:blip r:embed="rId4" cstate="print"/>
          <a:srcRect/>
          <a:stretch>
            <a:fillRect/>
          </a:stretch>
        </p:blipFill>
        <p:spPr bwMode="auto">
          <a:xfrm>
            <a:off x="251520" y="4869160"/>
            <a:ext cx="5638800" cy="1181100"/>
          </a:xfrm>
          <a:prstGeom prst="rect">
            <a:avLst/>
          </a:prstGeom>
          <a:noFill/>
          <a:ln w="9525">
            <a:noFill/>
            <a:miter lim="800000"/>
            <a:headEnd/>
            <a:tailEnd/>
          </a:ln>
        </p:spPr>
      </p:pic>
      <p:pic>
        <p:nvPicPr>
          <p:cNvPr id="7" name="Picture 2" descr="D:\works\MEC Works\MEC_Project\MEC Branding\PSD Files\MEC-Logo_PNG.png"/>
          <p:cNvPicPr>
            <a:picLocks noChangeAspect="1" noChangeArrowheads="1"/>
          </p:cNvPicPr>
          <p:nvPr/>
        </p:nvPicPr>
        <p:blipFill>
          <a:blip r:embed="rId5"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404664"/>
            <a:ext cx="4392488"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1.2.7</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Calculators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3"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592" y="404664"/>
            <a:ext cx="4392488"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1.2.8</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Unit Record Machines</a:t>
            </a:r>
            <a:endParaRPr lang="en-IN" sz="3200" dirty="0">
              <a:latin typeface="Arial" pitchFamily="34" charset="0"/>
              <a:cs typeface="Arial" pitchFamily="34" charset="0"/>
            </a:endParaRPr>
          </a:p>
        </p:txBody>
      </p:sp>
      <p:pic>
        <p:nvPicPr>
          <p:cNvPr id="6146" name="Picture 2" descr="atanasoff-berry-computer"/>
          <p:cNvPicPr>
            <a:picLocks noChangeAspect="1" noChangeArrowheads="1"/>
          </p:cNvPicPr>
          <p:nvPr/>
        </p:nvPicPr>
        <p:blipFill>
          <a:blip r:embed="rId2" cstate="print"/>
          <a:srcRect/>
          <a:stretch>
            <a:fillRect/>
          </a:stretch>
        </p:blipFill>
        <p:spPr bwMode="auto">
          <a:xfrm>
            <a:off x="251520" y="1988840"/>
            <a:ext cx="3961388" cy="2664296"/>
          </a:xfrm>
          <a:prstGeom prst="rect">
            <a:avLst/>
          </a:prstGeom>
          <a:noFill/>
          <a:ln w="9525">
            <a:noFill/>
            <a:miter lim="800000"/>
            <a:headEnd/>
            <a:tailEnd/>
          </a:ln>
        </p:spPr>
      </p:pic>
      <p:pic>
        <p:nvPicPr>
          <p:cNvPr id="6147" name="Picture 3" descr="Colossus Computer"/>
          <p:cNvPicPr>
            <a:picLocks noChangeAspect="1" noChangeArrowheads="1"/>
          </p:cNvPicPr>
          <p:nvPr/>
        </p:nvPicPr>
        <p:blipFill>
          <a:blip r:embed="rId3" cstate="print"/>
          <a:srcRect/>
          <a:stretch>
            <a:fillRect/>
          </a:stretch>
        </p:blipFill>
        <p:spPr bwMode="auto">
          <a:xfrm>
            <a:off x="4572000" y="2204864"/>
            <a:ext cx="3429000" cy="2247900"/>
          </a:xfrm>
          <a:prstGeom prst="rect">
            <a:avLst/>
          </a:prstGeom>
          <a:noFill/>
          <a:ln w="9525">
            <a:noFill/>
            <a:miter lim="800000"/>
            <a:headEnd/>
            <a:tailEnd/>
          </a:ln>
        </p:spPr>
      </p:pic>
      <p:pic>
        <p:nvPicPr>
          <p:cNvPr id="6" name="Picture 2" descr="D:\works\MEC Works\MEC_Project\MEC Branding\PSD Files\MEC-Logo_PNG.png"/>
          <p:cNvPicPr>
            <a:picLocks noChangeAspect="1" noChangeArrowheads="1"/>
          </p:cNvPicPr>
          <p:nvPr/>
        </p:nvPicPr>
        <p:blipFill>
          <a:blip r:embed="rId4"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9552" y="404664"/>
            <a:ext cx="5616624"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2, Slide # </a:t>
            </a:r>
            <a:r>
              <a:rPr lang="en-US" sz="2000" dirty="0" smtClean="0">
                <a:latin typeface="Arial" pitchFamily="34" charset="0"/>
                <a:cs typeface="Arial" pitchFamily="34" charset="0"/>
              </a:rPr>
              <a:t>1.2.9</a:t>
            </a:r>
            <a:endParaRPr lang="en-US" sz="2000" dirty="0" smtClean="0">
              <a:latin typeface="Arial" pitchFamily="34" charset="0"/>
              <a:cs typeface="Arial" pitchFamily="34" charset="0"/>
            </a:endParaRPr>
          </a:p>
          <a:p>
            <a:pPr>
              <a:lnSpc>
                <a:spcPct val="150000"/>
              </a:lnSpc>
            </a:pPr>
            <a:r>
              <a:rPr lang="en-US" sz="3200" dirty="0" smtClean="0">
                <a:latin typeface="Arial" pitchFamily="34" charset="0"/>
                <a:cs typeface="Arial" pitchFamily="34" charset="0"/>
              </a:rPr>
              <a:t>ELIAC, UNIVAC Computers</a:t>
            </a:r>
            <a:endParaRPr lang="en-IN" sz="3200" dirty="0">
              <a:latin typeface="Arial" pitchFamily="34" charset="0"/>
              <a:cs typeface="Arial" pitchFamily="34" charset="0"/>
            </a:endParaRPr>
          </a:p>
        </p:txBody>
      </p:sp>
      <p:pic>
        <p:nvPicPr>
          <p:cNvPr id="7170" name="Picture 2" descr="univmem"/>
          <p:cNvPicPr>
            <a:picLocks noChangeAspect="1" noChangeArrowheads="1"/>
          </p:cNvPicPr>
          <p:nvPr/>
        </p:nvPicPr>
        <p:blipFill>
          <a:blip r:embed="rId2" cstate="print"/>
          <a:srcRect/>
          <a:stretch>
            <a:fillRect/>
          </a:stretch>
        </p:blipFill>
        <p:spPr bwMode="auto">
          <a:xfrm>
            <a:off x="323528" y="2348880"/>
            <a:ext cx="2771800" cy="2155844"/>
          </a:xfrm>
          <a:prstGeom prst="rect">
            <a:avLst/>
          </a:prstGeom>
          <a:noFill/>
          <a:ln w="9525">
            <a:noFill/>
            <a:miter lim="800000"/>
            <a:headEnd/>
            <a:tailEnd/>
          </a:ln>
        </p:spPr>
      </p:pic>
      <p:pic>
        <p:nvPicPr>
          <p:cNvPr id="7171" name="Picture 3" descr="UNIVAC1"/>
          <p:cNvPicPr>
            <a:picLocks noChangeAspect="1" noChangeArrowheads="1"/>
          </p:cNvPicPr>
          <p:nvPr/>
        </p:nvPicPr>
        <p:blipFill>
          <a:blip r:embed="rId3" cstate="print"/>
          <a:srcRect/>
          <a:stretch>
            <a:fillRect/>
          </a:stretch>
        </p:blipFill>
        <p:spPr bwMode="auto">
          <a:xfrm>
            <a:off x="3851920" y="2132856"/>
            <a:ext cx="3429000" cy="2628900"/>
          </a:xfrm>
          <a:prstGeom prst="rect">
            <a:avLst/>
          </a:prstGeom>
          <a:noFill/>
          <a:ln w="9525">
            <a:noFill/>
            <a:miter lim="800000"/>
            <a:headEnd/>
            <a:tailEnd/>
          </a:ln>
        </p:spPr>
      </p:pic>
      <p:pic>
        <p:nvPicPr>
          <p:cNvPr id="7" name="Picture 2" descr="D:\works\MEC Works\MEC_Project\MEC Branding\PSD Files\MEC-Logo_PNG.png"/>
          <p:cNvPicPr>
            <a:picLocks noChangeAspect="1" noChangeArrowheads="1"/>
          </p:cNvPicPr>
          <p:nvPr/>
        </p:nvPicPr>
        <p:blipFill>
          <a:blip r:embed="rId4"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niac"/>
          <p:cNvPicPr>
            <a:picLocks noChangeAspect="1" noChangeArrowheads="1"/>
          </p:cNvPicPr>
          <p:nvPr/>
        </p:nvPicPr>
        <p:blipFill>
          <a:blip r:embed="rId2" cstate="print"/>
          <a:srcRect/>
          <a:stretch>
            <a:fillRect/>
          </a:stretch>
        </p:blipFill>
        <p:spPr bwMode="auto">
          <a:xfrm>
            <a:off x="827584" y="2636912"/>
            <a:ext cx="2743200" cy="2133600"/>
          </a:xfrm>
          <a:prstGeom prst="rect">
            <a:avLst/>
          </a:prstGeom>
          <a:noFill/>
          <a:ln w="9525">
            <a:noFill/>
            <a:miter lim="800000"/>
            <a:headEnd/>
            <a:tailEnd/>
          </a:ln>
        </p:spPr>
      </p:pic>
      <p:pic>
        <p:nvPicPr>
          <p:cNvPr id="8195" name="Picture 3" descr="ENIAC"/>
          <p:cNvPicPr>
            <a:picLocks noChangeAspect="1" noChangeArrowheads="1"/>
          </p:cNvPicPr>
          <p:nvPr/>
        </p:nvPicPr>
        <p:blipFill>
          <a:blip r:embed="rId3" cstate="print"/>
          <a:srcRect/>
          <a:stretch>
            <a:fillRect/>
          </a:stretch>
        </p:blipFill>
        <p:spPr bwMode="auto">
          <a:xfrm>
            <a:off x="5004048" y="2924944"/>
            <a:ext cx="1752600" cy="1752600"/>
          </a:xfrm>
          <a:prstGeom prst="rect">
            <a:avLst/>
          </a:prstGeom>
          <a:noFill/>
          <a:ln w="9525">
            <a:noFill/>
            <a:miter lim="800000"/>
            <a:headEnd/>
            <a:tailEnd/>
          </a:ln>
        </p:spPr>
      </p:pic>
      <p:pic>
        <p:nvPicPr>
          <p:cNvPr id="6" name="Picture 2" descr="D:\works\MEC Works\MEC_Project\MEC Branding\PSD Files\MEC-Logo_PNG.png"/>
          <p:cNvPicPr>
            <a:picLocks noChangeAspect="1" noChangeArrowheads="1"/>
          </p:cNvPicPr>
          <p:nvPr/>
        </p:nvPicPr>
        <p:blipFill>
          <a:blip r:embed="rId4" cstate="print"/>
          <a:srcRect b="35464"/>
          <a:stretch>
            <a:fillRect/>
          </a:stretch>
        </p:blipFill>
        <p:spPr bwMode="auto">
          <a:xfrm>
            <a:off x="6228184" y="332656"/>
            <a:ext cx="2102984" cy="7920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1988840"/>
            <a:ext cx="7776864" cy="424847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For A Section:</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Monday  	10:35 – 11:30   LT - 2  </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Tuesday	08:25 – 09:20   LT - 2</a:t>
            </a:r>
          </a:p>
          <a:p>
            <a:pPr marL="800100" lvl="1" indent="-342900">
              <a:spcBef>
                <a:spcPct val="20000"/>
              </a:spcBef>
              <a:buFont typeface="Arial" pitchFamily="34" charset="0"/>
              <a:buChar char="•"/>
              <a:defRPr/>
            </a:pPr>
            <a:endParaRPr lang="en-US" sz="2400"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For B Section:</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Monday	08:25 – 09:20   LT - 4</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Tuesday	11:35 – 12:30   LT - 2</a:t>
            </a:r>
          </a:p>
          <a:p>
            <a:pPr marL="800100" lvl="1" indent="-342900">
              <a:spcBef>
                <a:spcPct val="20000"/>
              </a:spcBef>
              <a:buFont typeface="Arial" pitchFamily="34" charset="0"/>
              <a:buChar char="•"/>
              <a:defRPr/>
            </a:pPr>
            <a:endParaRPr lang="en-US" sz="2400" dirty="0" smtClean="0">
              <a:latin typeface="Arial" pitchFamily="34" charset="0"/>
              <a:cs typeface="Arial" pitchFamily="34" charset="0"/>
            </a:endParaRPr>
          </a:p>
          <a:p>
            <a:pPr marL="342900"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Special Schedule </a:t>
            </a:r>
            <a:r>
              <a:rPr lang="en-US" sz="2400" dirty="0" smtClean="0">
                <a:latin typeface="Arial" pitchFamily="34" charset="0"/>
                <a:cs typeface="Arial" pitchFamily="34" charset="0"/>
              </a:rPr>
              <a:t> To be announced as needed</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Font typeface="Arial" pitchFamily="34" charset="0"/>
              <a:buChar char="•"/>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1.1.2</a:t>
            </a:r>
          </a:p>
          <a:p>
            <a:pPr>
              <a:lnSpc>
                <a:spcPct val="150000"/>
              </a:lnSpc>
            </a:pPr>
            <a:r>
              <a:rPr lang="en-US" sz="3200" dirty="0" smtClean="0">
                <a:latin typeface="Arial" pitchFamily="34" charset="0"/>
                <a:cs typeface="Arial" pitchFamily="34" charset="0"/>
              </a:rPr>
              <a:t>Time Table - Lectures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67136" y="1700808"/>
            <a:ext cx="6877272" cy="460851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For A Section:</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Sub-section A-1  Tue		13:35 – 15:30</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Sub-section A-2   Fri		15:35 – 17:30</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Sub-section A-3   Mon	14:35 – 16:30</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Sub-section A-4   Wed	10:35 – 12:30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For B Section:</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Sub-section B-1   Mon	10:35 – 12:30</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Sub-section B-2   Fri		13:35 – 15:30</a:t>
            </a:r>
          </a:p>
          <a:p>
            <a:pPr marL="800100" lvl="1" indent="-342900">
              <a:spcBef>
                <a:spcPct val="20000"/>
              </a:spcBef>
              <a:buFont typeface="Arial" pitchFamily="34" charset="0"/>
              <a:buChar char="•"/>
              <a:defRPr/>
            </a:pPr>
            <a:r>
              <a:rPr lang="en-US" sz="2400" dirty="0" smtClean="0">
                <a:latin typeface="Arial" pitchFamily="34" charset="0"/>
                <a:cs typeface="Arial" pitchFamily="34" charset="0"/>
              </a:rPr>
              <a:t>Sub-section B-3   Wed	08:25 – 10:20</a:t>
            </a:r>
          </a:p>
          <a:p>
            <a:pPr marL="800100" lvl="1" indent="-342900">
              <a:spcBef>
                <a:spcPct val="20000"/>
              </a:spcBef>
              <a:buFont typeface="Arial" pitchFamily="34" charset="0"/>
              <a:buChar char="•"/>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Sub-section B-4   Thu	08:25 – 10:20</a:t>
            </a:r>
          </a:p>
          <a:p>
            <a:pPr marL="342900" indent="-342900">
              <a:spcBef>
                <a:spcPct val="20000"/>
              </a:spcBef>
              <a:buFont typeface="Arial" pitchFamily="34" charset="0"/>
              <a:buChar char="•"/>
              <a:defRPr/>
            </a:pP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755576" y="260648"/>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1.1.3</a:t>
            </a:r>
          </a:p>
          <a:p>
            <a:pPr>
              <a:lnSpc>
                <a:spcPct val="150000"/>
              </a:lnSpc>
            </a:pPr>
            <a:r>
              <a:rPr lang="en-US" sz="3200" dirty="0" smtClean="0">
                <a:latin typeface="Arial" pitchFamily="34" charset="0"/>
                <a:cs typeface="Arial" pitchFamily="34" charset="0"/>
              </a:rPr>
              <a:t>Time Table – Lab Sessions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1844824"/>
            <a:ext cx="7776864" cy="4392488"/>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There shall be 12 lab assignments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Lab assignments will be announced in advance</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Students are required to work on the lab assignments before coming to the lab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Students are required to finish the program during the lab hours with good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Those who will not; will be given one extra day with penalty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Each lab will carry 2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Honors code is strictly applicable for lab work</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1.1.4</a:t>
            </a:r>
          </a:p>
          <a:p>
            <a:pPr>
              <a:lnSpc>
                <a:spcPct val="150000"/>
              </a:lnSpc>
            </a:pPr>
            <a:r>
              <a:rPr lang="en-US" sz="3200" dirty="0" smtClean="0">
                <a:latin typeface="Arial" pitchFamily="34" charset="0"/>
                <a:cs typeface="Arial" pitchFamily="34" charset="0"/>
              </a:rPr>
              <a:t>Lab Assignments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9552" y="1844824"/>
            <a:ext cx="7776864" cy="4392488"/>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Students will be required to submit one term paper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This will be </a:t>
            </a:r>
            <a:r>
              <a:rPr lang="en-US" sz="2400" dirty="0" smtClean="0">
                <a:latin typeface="Arial" pitchFamily="34" charset="0"/>
                <a:cs typeface="Arial" pitchFamily="34" charset="0"/>
              </a:rPr>
              <a:t>towards the end of the semester</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The term paper will be submitted and presented by each group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Each group will consist of two students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The term paper will involve writing of a large program in Python language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Each group will submit the title of the term paper in advance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term paper</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1.1.5</a:t>
            </a:r>
          </a:p>
          <a:p>
            <a:pPr>
              <a:lnSpc>
                <a:spcPct val="150000"/>
              </a:lnSpc>
            </a:pPr>
            <a:r>
              <a:rPr lang="en-US" sz="3200" dirty="0" smtClean="0">
                <a:latin typeface="Arial" pitchFamily="34" charset="0"/>
                <a:cs typeface="Arial" pitchFamily="34" charset="0"/>
              </a:rPr>
              <a:t>Term Paper</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67544" y="1916832"/>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The course will have a total of 10 homework assignments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Questions of homework will reflect the nature of questions in the mid-</a:t>
            </a:r>
            <a:r>
              <a:rPr lang="en-US" sz="2400" dirty="0" err="1" smtClean="0">
                <a:latin typeface="Arial" pitchFamily="34" charset="0"/>
                <a:cs typeface="Arial" pitchFamily="34" charset="0"/>
              </a:rPr>
              <a:t>sem</a:t>
            </a:r>
            <a:r>
              <a:rPr lang="en-US" sz="2400" dirty="0" smtClean="0">
                <a:latin typeface="Arial" pitchFamily="34" charset="0"/>
                <a:cs typeface="Arial" pitchFamily="34" charset="0"/>
              </a:rPr>
              <a:t> tests and end-</a:t>
            </a:r>
            <a:r>
              <a:rPr lang="en-US" sz="2400" dirty="0" err="1" smtClean="0">
                <a:latin typeface="Arial" pitchFamily="34" charset="0"/>
                <a:cs typeface="Arial" pitchFamily="34" charset="0"/>
              </a:rPr>
              <a:t>sem</a:t>
            </a:r>
            <a:r>
              <a:rPr lang="en-US" sz="2400" dirty="0" smtClean="0">
                <a:latin typeface="Arial" pitchFamily="34" charset="0"/>
                <a:cs typeface="Arial" pitchFamily="34" charset="0"/>
              </a:rPr>
              <a:t>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Approximately one week time will be given for completing the homework assignment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Each assignment will carry 1 point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Homework has to be submitted at the time of lab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 for the homework assignments</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1.1.6</a:t>
            </a:r>
          </a:p>
          <a:p>
            <a:pPr>
              <a:lnSpc>
                <a:spcPct val="150000"/>
              </a:lnSpc>
            </a:pPr>
            <a:r>
              <a:rPr lang="en-US" sz="3200" dirty="0" smtClean="0">
                <a:latin typeface="Arial" pitchFamily="34" charset="0"/>
                <a:cs typeface="Arial" pitchFamily="34" charset="0"/>
              </a:rPr>
              <a:t>Homework Assignments</a:t>
            </a:r>
            <a:endParaRPr lang="en-IN"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9552" y="1916832"/>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There shall be two mid-semester tests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Each test will be of 90 minute duration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Each test will cover about 5 – 6 weeks of course material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Each test will carry 15 points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tests</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5544616"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1.1.7</a:t>
            </a:r>
          </a:p>
          <a:p>
            <a:pPr>
              <a:lnSpc>
                <a:spcPct val="150000"/>
              </a:lnSpc>
            </a:pPr>
            <a:r>
              <a:rPr lang="en-US" sz="3200" dirty="0" smtClean="0">
                <a:latin typeface="Arial" pitchFamily="34" charset="0"/>
                <a:cs typeface="Arial" pitchFamily="34" charset="0"/>
              </a:rPr>
              <a:t>Two Mid-semester Tests</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39552" y="2060848"/>
            <a:ext cx="7776864" cy="3888432"/>
          </a:xfrm>
          <a:prstGeom prst="rect">
            <a:avLst/>
          </a:prstGeom>
        </p:spPr>
        <p:txBody>
          <a:bodyPr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There shall be one end-</a:t>
            </a:r>
            <a:r>
              <a:rPr lang="en-US" sz="2400" dirty="0" err="1" smtClean="0">
                <a:latin typeface="Arial" pitchFamily="34" charset="0"/>
                <a:cs typeface="Arial" pitchFamily="34" charset="0"/>
              </a:rPr>
              <a:t>sem</a:t>
            </a:r>
            <a:r>
              <a:rPr lang="en-US" sz="2400" dirty="0" smtClean="0">
                <a:latin typeface="Arial" pitchFamily="34" charset="0"/>
                <a:cs typeface="Arial" pitchFamily="34" charset="0"/>
              </a:rPr>
              <a:t> examination at the end of the semester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It shall be of duration 180 minutes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It shall be a closed-book, closed-notes examination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The exam will be </a:t>
            </a:r>
            <a:r>
              <a:rPr kumimoji="0" lang="en-US" sz="2400" b="0" i="0" u="none" strike="noStrike" kern="1200" cap="none" spc="0" normalizeH="0" noProof="0" smtClean="0">
                <a:ln>
                  <a:noFill/>
                </a:ln>
                <a:solidFill>
                  <a:schemeClr val="tx1"/>
                </a:solidFill>
                <a:effectLst/>
                <a:uLnTx/>
                <a:uFillTx/>
                <a:latin typeface="Arial" pitchFamily="34" charset="0"/>
                <a:ea typeface="+mn-ea"/>
                <a:cs typeface="Arial" pitchFamily="34" charset="0"/>
              </a:rPr>
              <a:t>based on the </a:t>
            </a:r>
            <a:endPar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Two Mid-semester Tests, End-semester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latin typeface="Arial" pitchFamily="34" charset="0"/>
                <a:cs typeface="Arial" pitchFamily="34" charset="0"/>
              </a:rPr>
              <a:t>Attendance – Absolutely compulsory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Honors Code applies</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in the course</a:t>
            </a:r>
            <a:endParaRPr kumimoji="0" lang="en-IN"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TextBox 8"/>
          <p:cNvSpPr txBox="1"/>
          <p:nvPr/>
        </p:nvSpPr>
        <p:spPr>
          <a:xfrm>
            <a:off x="683568" y="404664"/>
            <a:ext cx="6408712" cy="1292662"/>
          </a:xfrm>
          <a:prstGeom prst="rect">
            <a:avLst/>
          </a:prstGeom>
          <a:noFill/>
        </p:spPr>
        <p:txBody>
          <a:bodyPr wrap="square" rtlCol="0">
            <a:spAutoFit/>
          </a:bodyPr>
          <a:lstStyle/>
          <a:p>
            <a:pPr>
              <a:lnSpc>
                <a:spcPct val="150000"/>
              </a:lnSpc>
            </a:pPr>
            <a:r>
              <a:rPr lang="en-US" sz="2000" dirty="0" smtClean="0">
                <a:latin typeface="Arial" pitchFamily="34" charset="0"/>
                <a:cs typeface="Arial" pitchFamily="34" charset="0"/>
              </a:rPr>
              <a:t>Lecture # 1, Section 1, Slide # 1.1.8</a:t>
            </a:r>
          </a:p>
          <a:p>
            <a:pPr>
              <a:lnSpc>
                <a:spcPct val="150000"/>
              </a:lnSpc>
            </a:pPr>
            <a:r>
              <a:rPr lang="en-US" sz="3200" dirty="0" smtClean="0">
                <a:latin typeface="Arial" pitchFamily="34" charset="0"/>
                <a:cs typeface="Arial" pitchFamily="34" charset="0"/>
              </a:rPr>
              <a:t>The End-semester Examination</a:t>
            </a:r>
            <a:endParaRPr lang="en-IN" sz="3200" dirty="0">
              <a:latin typeface="Arial" pitchFamily="34" charset="0"/>
              <a:cs typeface="Arial" pitchFamily="34" charset="0"/>
            </a:endParaRPr>
          </a:p>
        </p:txBody>
      </p:sp>
      <p:pic>
        <p:nvPicPr>
          <p:cNvPr id="4" name="Picture 2" descr="D:\works\MEC Works\MEC_Project\MEC Branding\PSD Files\MEC-Logo_PNG.png"/>
          <p:cNvPicPr>
            <a:picLocks noChangeAspect="1" noChangeArrowheads="1"/>
          </p:cNvPicPr>
          <p:nvPr/>
        </p:nvPicPr>
        <p:blipFill>
          <a:blip r:embed="rId2" cstate="print"/>
          <a:srcRect b="35464"/>
          <a:stretch>
            <a:fillRect/>
          </a:stretch>
        </p:blipFill>
        <p:spPr bwMode="auto">
          <a:xfrm>
            <a:off x="6588780" y="332656"/>
            <a:ext cx="2102984" cy="792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1265</Words>
  <Application>Microsoft Office PowerPoint</Application>
  <PresentationFormat>On-screen Show (4:3)</PresentationFormat>
  <Paragraphs>155</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CS 101 Introduction to Computing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Thank You!</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101 Introduction to Computing</dc:title>
  <dc:creator>Sanjay</dc:creator>
  <cp:lastModifiedBy>Sanjay</cp:lastModifiedBy>
  <cp:revision>6</cp:revision>
  <dcterms:created xsi:type="dcterms:W3CDTF">2015-01-04T16:04:20Z</dcterms:created>
  <dcterms:modified xsi:type="dcterms:W3CDTF">2015-01-04T17:15:38Z</dcterms:modified>
</cp:coreProperties>
</file>