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456" r:id="rId2"/>
    <p:sldId id="454" r:id="rId3"/>
    <p:sldId id="470" r:id="rId4"/>
    <p:sldId id="471" r:id="rId5"/>
    <p:sldId id="472" r:id="rId6"/>
    <p:sldId id="473" r:id="rId7"/>
    <p:sldId id="449" r:id="rId8"/>
    <p:sldId id="450" r:id="rId9"/>
    <p:sldId id="452" r:id="rId10"/>
    <p:sldId id="453" r:id="rId11"/>
    <p:sldId id="399" r:id="rId12"/>
    <p:sldId id="468" r:id="rId13"/>
    <p:sldId id="400" r:id="rId14"/>
    <p:sldId id="372" r:id="rId15"/>
    <p:sldId id="420" r:id="rId16"/>
    <p:sldId id="392" r:id="rId17"/>
    <p:sldId id="393" r:id="rId18"/>
    <p:sldId id="394" r:id="rId19"/>
    <p:sldId id="396" r:id="rId20"/>
    <p:sldId id="397" r:id="rId21"/>
    <p:sldId id="421" r:id="rId22"/>
    <p:sldId id="412" r:id="rId23"/>
    <p:sldId id="409" r:id="rId24"/>
    <p:sldId id="410" r:id="rId25"/>
    <p:sldId id="411" r:id="rId26"/>
    <p:sldId id="414" r:id="rId27"/>
    <p:sldId id="423" r:id="rId28"/>
    <p:sldId id="463" r:id="rId29"/>
    <p:sldId id="415" r:id="rId30"/>
    <p:sldId id="419" r:id="rId31"/>
    <p:sldId id="424" r:id="rId32"/>
    <p:sldId id="458" r:id="rId33"/>
    <p:sldId id="459" r:id="rId34"/>
    <p:sldId id="460" r:id="rId35"/>
    <p:sldId id="461" r:id="rId36"/>
    <p:sldId id="462" r:id="rId37"/>
    <p:sldId id="464" r:id="rId38"/>
    <p:sldId id="434" r:id="rId39"/>
    <p:sldId id="405" r:id="rId40"/>
    <p:sldId id="435" r:id="rId41"/>
    <p:sldId id="474" r:id="rId42"/>
    <p:sldId id="436" r:id="rId43"/>
    <p:sldId id="437" r:id="rId44"/>
    <p:sldId id="438" r:id="rId45"/>
    <p:sldId id="439" r:id="rId46"/>
    <p:sldId id="391" r:id="rId47"/>
    <p:sldId id="476" r:id="rId48"/>
    <p:sldId id="413" r:id="rId49"/>
    <p:sldId id="457" r:id="rId50"/>
    <p:sldId id="465" r:id="rId51"/>
    <p:sldId id="466" r:id="rId52"/>
    <p:sldId id="477" r:id="rId53"/>
    <p:sldId id="475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re" id="{A084AE1C-4899-47DD-9DFC-2E49318EE1D4}">
          <p14:sldIdLst>
            <p14:sldId id="456"/>
          </p14:sldIdLst>
        </p14:section>
        <p14:section name="Introduction" id="{76E70002-914A-4F7D-85D5-B27C16731ED0}">
          <p14:sldIdLst>
            <p14:sldId id="454"/>
            <p14:sldId id="470"/>
            <p14:sldId id="471"/>
            <p14:sldId id="472"/>
            <p14:sldId id="473"/>
            <p14:sldId id="449"/>
            <p14:sldId id="450"/>
            <p14:sldId id="452"/>
          </p14:sldIdLst>
        </p14:section>
        <p14:section name="I.1 Énergétique des parois" id="{230064A6-D470-436A-B512-FDF642C01E39}">
          <p14:sldIdLst>
            <p14:sldId id="453"/>
            <p14:sldId id="399"/>
            <p14:sldId id="468"/>
            <p14:sldId id="400"/>
            <p14:sldId id="372"/>
          </p14:sldIdLst>
        </p14:section>
        <p14:section name="I.2 Petit cercle" id="{EC028E64-6783-401D-BC96-24D150D0CEB9}">
          <p14:sldIdLst>
            <p14:sldId id="420"/>
            <p14:sldId id="392"/>
            <p14:sldId id="393"/>
            <p14:sldId id="394"/>
            <p14:sldId id="396"/>
            <p14:sldId id="397"/>
          </p14:sldIdLst>
        </p14:section>
        <p14:section name="II. Étude expérimentale de la dynamique en présence de défauts" id="{C76C214B-B7B0-4C76-9F37-7CF40E68199F}">
          <p14:sldIdLst>
            <p14:sldId id="421"/>
            <p14:sldId id="412"/>
            <p14:sldId id="409"/>
            <p14:sldId id="410"/>
            <p14:sldId id="411"/>
            <p14:sldId id="414"/>
            <p14:sldId id="423"/>
            <p14:sldId id="463"/>
            <p14:sldId id="415"/>
            <p14:sldId id="419"/>
            <p14:sldId id="424"/>
            <p14:sldId id="458"/>
            <p14:sldId id="459"/>
            <p14:sldId id="460"/>
            <p14:sldId id="461"/>
            <p14:sldId id="462"/>
            <p14:sldId id="464"/>
          </p14:sldIdLst>
        </p14:section>
        <p14:section name="III. Analyse de l'interaction de piégeage" id="{8DA2560C-2E91-43BB-896D-8DEDD957D590}">
          <p14:sldIdLst>
            <p14:sldId id="434"/>
            <p14:sldId id="405"/>
            <p14:sldId id="435"/>
            <p14:sldId id="474"/>
            <p14:sldId id="436"/>
            <p14:sldId id="437"/>
            <p14:sldId id="438"/>
            <p14:sldId id="439"/>
          </p14:sldIdLst>
        </p14:section>
        <p14:section name="Conclusion" id="{7FEA7680-0CAD-42C6-9F18-67D12FB16B0C}">
          <p14:sldIdLst>
            <p14:sldId id="391"/>
            <p14:sldId id="476"/>
          </p14:sldIdLst>
        </p14:section>
        <p14:section name="Annexe" id="{73A286D5-56CB-454E-BFC3-D902BD7FECFC}">
          <p14:sldIdLst>
            <p14:sldId id="413"/>
            <p14:sldId id="457"/>
            <p14:sldId id="465"/>
            <p14:sldId id="466"/>
            <p14:sldId id="477"/>
            <p14:sldId id="4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rre Gehanne" initials="PG" lastIdx="32" clrIdx="0">
    <p:extLst>
      <p:ext uri="{19B8F6BF-5375-455C-9EA6-DF929625EA0E}">
        <p15:presenceInfo xmlns:p15="http://schemas.microsoft.com/office/powerpoint/2012/main" userId="Pierre Gehan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464"/>
    <a:srgbClr val="C8C8C8"/>
    <a:srgbClr val="B4B4B4"/>
    <a:srgbClr val="7F7F7F"/>
    <a:srgbClr val="AFABAB"/>
    <a:srgbClr val="FFC000"/>
    <a:srgbClr val="8FAADC"/>
    <a:srgbClr val="AB915D"/>
    <a:srgbClr val="70AD47"/>
    <a:srgbClr val="295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8" autoAdjust="0"/>
    <p:restoredTop sz="88954" autoAdjust="0"/>
  </p:normalViewPr>
  <p:slideViewPr>
    <p:cSldViewPr snapToGrid="0">
      <p:cViewPr varScale="1">
        <p:scale>
          <a:sx n="101" d="100"/>
          <a:sy n="101" d="100"/>
        </p:scale>
        <p:origin x="1404" y="11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2T11:41:51.508" idx="6">
    <p:pos x="10" y="10"/>
    <p:text>L'introduction doit permettre de poser les problématiques</p:text>
    <p:extLst>
      <p:ext uri="{C676402C-5697-4E1C-873F-D02D1690AC5C}">
        <p15:threadingInfo xmlns:p15="http://schemas.microsoft.com/office/powerpoint/2012/main" timeZoneBias="-120"/>
      </p:ext>
    </p:extLst>
  </p:cm>
  <p:cm authorId="1" dt="2021-04-22T11:44:59.976" idx="7">
    <p:pos x="10" y="146"/>
    <p:text>-&gt; montrer un profil d'aimantation dans l'intro</p:text>
    <p:extLst>
      <p:ext uri="{C676402C-5697-4E1C-873F-D02D1690AC5C}">
        <p15:threadingInfo xmlns:p15="http://schemas.microsoft.com/office/powerpoint/2012/main" timeZoneBias="-120">
          <p15:parentCm authorId="1" idx="6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2T11:47:14.350" idx="10">
    <p:pos x="10" y="10"/>
    <p:text>V : rajouter un baratin avec influence du champ dans le plan et de DMI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2T11:48:09.380" idx="11">
    <p:pos x="10" y="10"/>
    <p:text>mal placé</p:text>
    <p:extLst>
      <p:ext uri="{C676402C-5697-4E1C-873F-D02D1690AC5C}">
        <p15:threadingInfo xmlns:p15="http://schemas.microsoft.com/office/powerpoint/2012/main" timeZoneBias="-120"/>
      </p:ext>
    </p:extLst>
  </p:cm>
  <p:cm authorId="1" dt="2021-04-22T11:48:24.358" idx="12">
    <p:pos x="10" y="146"/>
    <p:text>Parler indépendamment :</p:text>
    <p:extLst>
      <p:ext uri="{C676402C-5697-4E1C-873F-D02D1690AC5C}">
        <p15:threadingInfo xmlns:p15="http://schemas.microsoft.com/office/powerpoint/2012/main" timeZoneBias="-120">
          <p15:parentCm authorId="1" idx="11"/>
        </p15:threadingInfo>
      </p:ext>
    </p:extLst>
  </p:cm>
  <p:cm authorId="1" dt="2021-04-22T11:48:33.439" idx="13">
    <p:pos x="10" y="282"/>
    <p:text>- de l'influence du champ DMI sur la paroi</p:text>
    <p:extLst>
      <p:ext uri="{C676402C-5697-4E1C-873F-D02D1690AC5C}">
        <p15:threadingInfo xmlns:p15="http://schemas.microsoft.com/office/powerpoint/2012/main" timeZoneBias="-120">
          <p15:parentCm authorId="1" idx="11"/>
        </p15:threadingInfo>
      </p:ext>
    </p:extLst>
  </p:cm>
  <p:cm authorId="1" dt="2021-04-22T11:48:48.251" idx="14">
    <p:pos x="10" y="418"/>
    <p:text>- de l'influence du champ planaire sur la paroi</p:text>
    <p:extLst>
      <p:ext uri="{C676402C-5697-4E1C-873F-D02D1690AC5C}">
        <p15:threadingInfo xmlns:p15="http://schemas.microsoft.com/office/powerpoint/2012/main" timeZoneBias="-120">
          <p15:parentCm authorId="1" idx="11"/>
        </p15:threadingInfo>
      </p:ext>
    </p:extLst>
  </p:cm>
  <p:cm authorId="1" dt="2021-04-22T11:50:26.568" idx="15">
    <p:pos x="10" y="554"/>
    <p:text>Donner une image mentale des parois chirlaes</p:text>
    <p:extLst>
      <p:ext uri="{C676402C-5697-4E1C-873F-D02D1690AC5C}">
        <p15:threadingInfo xmlns:p15="http://schemas.microsoft.com/office/powerpoint/2012/main" timeZoneBias="-120">
          <p15:parentCm authorId="1" idx="11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2T12:07:08.008" idx="21">
    <p:pos x="10" y="10"/>
    <p:text>Enlever la courbe verte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2T12:11:04.372" idx="25">
    <p:pos x="10" y="10"/>
    <p:text>Insister sur "c'est moi qui l'ai fait"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889853F-F3A8-45F2-9D56-8BDF659E43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548B109-3EDD-4FC5-8450-CAA10BBB54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CEFDF-A02D-44C1-B663-D21C53E56324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EE121F-9164-4B8A-969A-9AC28222B4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00E2A3-8C87-42EB-95E1-3409B5968F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EBA69-1EEC-4A73-A985-DFE1FB4314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88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71FF7-5EDB-458C-8ECA-381152F6A97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29F89-758D-4DE3-A35F-921319D3A7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85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Bonjour etc.</a:t>
            </a:r>
          </a:p>
          <a:p>
            <a:r>
              <a:rPr lang="fr-FR" dirty="0"/>
              <a:t>Je vais commencer par une introduction générale avant de détailler les problématiques que j’aborderai auj.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892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sz="1200" dirty="0"/>
                  <a:t>Hypothèses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Couche ultramince : pas de dépendance en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fr-FR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Invariance par translation selon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fr-FR" sz="1200" dirty="0"/>
                  <a:t> (paroi non courbée)</a:t>
                </a: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sz="1200" dirty="0"/>
                  <a:t>Hypothèses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Couche ultramince : pas de dépendance en </a:t>
                </a:r>
                <a:r>
                  <a:rPr lang="fr-FR" sz="1200" b="0" i="0">
                    <a:latin typeface="Cambria Math" panose="02040503050406030204" pitchFamily="18" charset="0"/>
                  </a:rPr>
                  <a:t>𝑧</a:t>
                </a:r>
                <a:endParaRPr lang="fr-FR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Invariance par translation selon </a:t>
                </a:r>
                <a:r>
                  <a:rPr lang="fr-FR" sz="1200" b="0" i="0">
                    <a:latin typeface="Cambria Math" panose="02040503050406030204" pitchFamily="18" charset="0"/>
                  </a:rPr>
                  <a:t>𝑦</a:t>
                </a:r>
                <a:r>
                  <a:rPr lang="fr-FR" sz="1200" dirty="0"/>
                  <a:t> (paroi non courbée)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543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Calcul complet de l’énergie de paroi Structure (</a:t>
            </a:r>
            <a:r>
              <a:rPr lang="fr-FR" dirty="0" err="1"/>
              <a:t>quali</a:t>
            </a:r>
            <a:r>
              <a:rPr lang="fr-FR" dirty="0"/>
              <a:t>) et Modèles existants. Pages 77-82 </a:t>
            </a:r>
          </a:p>
          <a:p>
            <a:endParaRPr lang="fr-FR" dirty="0"/>
          </a:p>
          <a:p>
            <a:r>
              <a:rPr lang="fr-FR" dirty="0"/>
              <a:t>Ces deux modèles donnent les effets prédominants dans les deux situations. Cependant ils ont un domaine de validité limité.</a:t>
            </a:r>
          </a:p>
          <a:p>
            <a:r>
              <a:rPr lang="fr-FR" dirty="0"/>
              <a:t>En manip, l’intensité du champ plan varie avec l’angle (en </a:t>
            </a:r>
            <a:r>
              <a:rPr lang="fr-FR" dirty="0" err="1"/>
              <a:t>Hx</a:t>
            </a:r>
            <a:r>
              <a:rPr lang="fr-FR" dirty="0"/>
              <a:t> cos (</a:t>
            </a:r>
            <a:r>
              <a:rPr lang="fr-FR" dirty="0" err="1"/>
              <a:t>theta</a:t>
            </a:r>
            <a:r>
              <a:rPr lang="fr-FR" dirty="0"/>
              <a:t>)), il faut donc pouvoir décrire toutes les situations.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731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Profils de paroi</a:t>
            </a:r>
          </a:p>
          <a:p>
            <a:r>
              <a:rPr lang="fr-FR" dirty="0"/>
              <a:t>Modèle contraint</a:t>
            </a:r>
          </a:p>
          <a:p>
            <a:r>
              <a:rPr lang="fr-FR" dirty="0"/>
              <a:t>Cette expression dite du modèle contraint omet bien des choses :</a:t>
            </a:r>
          </a:p>
          <a:p>
            <a:r>
              <a:rPr lang="fr-FR" dirty="0"/>
              <a:t>La largeur de paroi dépend de psi (et donc indirectement de D)</a:t>
            </a:r>
          </a:p>
          <a:p>
            <a:r>
              <a:rPr lang="fr-FR" dirty="0"/>
              <a:t>La largeur de paroi dépend de </a:t>
            </a:r>
            <a:r>
              <a:rPr lang="fr-FR" dirty="0" err="1"/>
              <a:t>Hx</a:t>
            </a:r>
            <a:endParaRPr lang="fr-FR" dirty="0"/>
          </a:p>
          <a:p>
            <a:r>
              <a:rPr lang="fr-FR" dirty="0"/>
              <a:t>Expliquer la formule : </a:t>
            </a:r>
            <a:r>
              <a:rPr lang="fr-FR" dirty="0" err="1"/>
              <a:t>Hk</a:t>
            </a:r>
            <a:r>
              <a:rPr lang="fr-FR" dirty="0"/>
              <a:t> favorise une paroi de </a:t>
            </a:r>
            <a:r>
              <a:rPr lang="fr-FR" dirty="0" err="1"/>
              <a:t>bloch</a:t>
            </a:r>
            <a:r>
              <a:rPr lang="fr-FR" dirty="0"/>
              <a:t>, quel que soit le sens.</a:t>
            </a:r>
          </a:p>
          <a:p>
            <a:r>
              <a:rPr lang="fr-FR" dirty="0" err="1"/>
              <a:t>Hx</a:t>
            </a:r>
            <a:r>
              <a:rPr lang="fr-FR" dirty="0"/>
              <a:t> favorise \psi =0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090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Calcul complet de l’énergie de paroi Structure (</a:t>
            </a:r>
            <a:r>
              <a:rPr lang="fr-FR" dirty="0" err="1"/>
              <a:t>quali</a:t>
            </a:r>
            <a:r>
              <a:rPr lang="fr-FR" dirty="0"/>
              <a:t>) et Modèles existants. Pages 77-82 </a:t>
            </a:r>
          </a:p>
          <a:p>
            <a:endParaRPr lang="fr-FR" dirty="0"/>
          </a:p>
          <a:p>
            <a:r>
              <a:rPr lang="fr-FR" dirty="0"/>
              <a:t>Ces deux modèles donnent les effets prédominants dans les deux situations. Cependant ils ont un domaine de validité limité.</a:t>
            </a:r>
          </a:p>
          <a:p>
            <a:r>
              <a:rPr lang="fr-FR" dirty="0"/>
              <a:t>En manip, l’intensité du champ plan varie avec l’angle (en </a:t>
            </a:r>
            <a:r>
              <a:rPr lang="fr-FR" dirty="0" err="1"/>
              <a:t>Hx</a:t>
            </a:r>
            <a:r>
              <a:rPr lang="fr-FR" dirty="0"/>
              <a:t> cos (</a:t>
            </a:r>
            <a:r>
              <a:rPr lang="fr-FR" dirty="0" err="1"/>
              <a:t>theta</a:t>
            </a:r>
            <a:r>
              <a:rPr lang="fr-FR" dirty="0"/>
              <a:t>)), il faut donc pouvoir décrire toutes les situations.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653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Énergétique de l’aimantation, terme DMI</a:t>
            </a:r>
          </a:p>
          <a:p>
            <a:r>
              <a:rPr lang="fr-FR" dirty="0"/>
              <a:t>Pages 8-14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145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=0</m:t>
                    </m:r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fr-FR" dirty="0"/>
                  <a:t> paroi de Néel.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dirty="0"/>
                  <a:t> paroi de Bloch</a:t>
                </a:r>
              </a:p>
              <a:p>
                <a:endParaRPr lang="fr-FR" dirty="0"/>
              </a:p>
              <a:p>
                <a:r>
                  <a:rPr lang="fr-FR" u="none" dirty="0"/>
                  <a:t>Hypothèses du petit cercle. Ce modèle permet de décrire l’ensemble du profil à l’aide de l’angle de coupe phi.</a:t>
                </a: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b="0" i="0">
                    <a:latin typeface="Cambria Math" panose="02040503050406030204" pitchFamily="18" charset="0"/>
                  </a:rPr>
                  <a:t>𝜑=0[𝜋]</a:t>
                </a:r>
                <a:r>
                  <a:rPr lang="fr-FR" dirty="0"/>
                  <a:t> paroi de Néel. </a:t>
                </a:r>
                <a:r>
                  <a:rPr lang="fr-FR" b="0" i="0">
                    <a:latin typeface="Cambria Math" panose="02040503050406030204" pitchFamily="18" charset="0"/>
                  </a:rPr>
                  <a:t>𝜑=𝜋/2</a:t>
                </a:r>
                <a:r>
                  <a:rPr lang="fr-FR" dirty="0"/>
                  <a:t> et </a:t>
                </a:r>
                <a:r>
                  <a:rPr lang="fr-FR" b="0" i="0">
                    <a:latin typeface="Cambria Math" panose="02040503050406030204" pitchFamily="18" charset="0"/>
                  </a:rPr>
                  <a:t>Θ_0=0</a:t>
                </a:r>
                <a:r>
                  <a:rPr lang="fr-FR" dirty="0"/>
                  <a:t> paroi de Bloch</a:t>
                </a:r>
              </a:p>
              <a:p>
                <a:endParaRPr lang="fr-FR" dirty="0"/>
              </a:p>
              <a:p>
                <a:r>
                  <a:rPr lang="fr-FR" u="none" dirty="0"/>
                  <a:t>Hypothèses du petit cercle. Ce modèle permet de décrire l’ensemble du profil à l’aide de l’angle de coupe phi.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453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Modèle du petit cercle</a:t>
            </a:r>
          </a:p>
          <a:p>
            <a:r>
              <a:rPr lang="fr-FR" dirty="0"/>
              <a:t>Changement de variables, calcul</a:t>
            </a:r>
          </a:p>
          <a:p>
            <a:r>
              <a:rPr lang="fr-FR" dirty="0"/>
              <a:t>Pages 82-89 </a:t>
            </a:r>
          </a:p>
          <a:p>
            <a:endParaRPr lang="fr-FR" dirty="0"/>
          </a:p>
          <a:p>
            <a:r>
              <a:rPr lang="fr-FR" dirty="0"/>
              <a:t>Hypothèses du petit cercle. Ce modèle permet de décrire l’ensemble du profil à l’aide de l’angle de coupe phi.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006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Modèle du petit cercle</a:t>
            </a:r>
          </a:p>
          <a:p>
            <a:r>
              <a:rPr lang="fr-FR" dirty="0"/>
              <a:t>Résultats, comparaison avec les simus</a:t>
            </a:r>
          </a:p>
          <a:p>
            <a:r>
              <a:rPr lang="fr-FR" dirty="0"/>
              <a:t>Pages 89-98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421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sz="1200" dirty="0"/>
                  <a:t>Très bon accord avec les simulations </a:t>
                </a:r>
                <a:r>
                  <a:rPr lang="fr-FR" sz="1200" dirty="0" err="1"/>
                  <a:t>micromagnétiques</a:t>
                </a:r>
                <a:r>
                  <a:rPr lang="fr-FR" sz="1200" dirty="0"/>
                  <a:t> à condition de corriger la valeur de l’anisotropie effective.</a:t>
                </a:r>
              </a:p>
              <a:p>
                <a:r>
                  <a:rPr lang="fr-FR" sz="1200" dirty="0"/>
                  <a:t>(L’approximation selon laquelle le champ démagnétisant est celui d’une plaque uniformément aimantée n’est pas vraie dans la paroi. Cette erreur est aussi présente dans les calculs « naïfs »)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/>
                  <a:t>Le modèle contraint suppose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𝑐𝑠𝑡𝑒</m:t>
                    </m:r>
                  </m:oMath>
                </a14:m>
                <a:r>
                  <a:rPr lang="fr-FR" sz="1200" dirty="0"/>
                  <a:t>, on voit que sur 100 </a:t>
                </a:r>
                <a:r>
                  <a:rPr lang="fr-FR" sz="1200" dirty="0" err="1"/>
                  <a:t>mT</a:t>
                </a:r>
                <a:r>
                  <a:rPr lang="fr-FR" sz="1200" dirty="0"/>
                  <a:t>, les variations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fr-FR" sz="1200" dirty="0"/>
                  <a:t> sont significatives. Résultat important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/>
                  <a:t>Hubert = définition géométrique de la largeur</a:t>
                </a:r>
              </a:p>
              <a:p>
                <a:endParaRPr lang="fr-FR" sz="1200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sz="1200" dirty="0"/>
                  <a:t>Très bon accord avec les simulations </a:t>
                </a:r>
                <a:r>
                  <a:rPr lang="fr-FR" sz="1200" dirty="0" err="1"/>
                  <a:t>micromagnétiques</a:t>
                </a:r>
                <a:r>
                  <a:rPr lang="fr-FR" sz="1200" dirty="0"/>
                  <a:t> à condition de corriger la valeur de l’anisotropie effective.</a:t>
                </a:r>
              </a:p>
              <a:p>
                <a:r>
                  <a:rPr lang="fr-FR" sz="1200" dirty="0"/>
                  <a:t>(L’approximation selon laquelle le champ démagnétisant est celui d’une plaque uniformément aimantée n’est pas vraie dans la paroi. Cette erreur est aussi présente dans les calculs « naïfs »)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/>
                  <a:t>Le modèle contraint suppose </a:t>
                </a:r>
                <a:r>
                  <a:rPr lang="fr-FR" sz="1200" i="0" dirty="0">
                    <a:latin typeface="Cambria Math" panose="02040503050406030204" pitchFamily="18" charset="0"/>
                  </a:rPr>
                  <a:t>Δ</a:t>
                </a:r>
                <a:r>
                  <a:rPr lang="fr-FR" sz="1200" b="0" i="0" dirty="0">
                    <a:latin typeface="Cambria Math" panose="02040503050406030204" pitchFamily="18" charset="0"/>
                  </a:rPr>
                  <a:t>=𝑐𝑠𝑡𝑒</a:t>
                </a:r>
                <a:r>
                  <a:rPr lang="fr-FR" sz="1200" dirty="0"/>
                  <a:t>, on voit que sur 100 </a:t>
                </a:r>
                <a:r>
                  <a:rPr lang="fr-FR" sz="1200" dirty="0" err="1"/>
                  <a:t>mT</a:t>
                </a:r>
                <a:r>
                  <a:rPr lang="fr-FR" sz="1200" dirty="0"/>
                  <a:t>, les variations de </a:t>
                </a:r>
                <a:r>
                  <a:rPr lang="fr-FR" sz="1200" b="0" i="0">
                    <a:latin typeface="Cambria Math" panose="02040503050406030204" pitchFamily="18" charset="0"/>
                  </a:rPr>
                  <a:t>Δ_𝑇</a:t>
                </a:r>
                <a:r>
                  <a:rPr lang="fr-FR" sz="1200" dirty="0"/>
                  <a:t> sont significatives. Résultat important</a:t>
                </a:r>
              </a:p>
              <a:p>
                <a:endParaRPr lang="fr-FR" sz="1200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374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0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Domaines </a:t>
            </a:r>
            <a:r>
              <a:rPr lang="fr-FR" dirty="0" err="1"/>
              <a:t>magnétques</a:t>
            </a:r>
            <a:r>
              <a:rPr lang="fr-FR" dirty="0"/>
              <a:t> : expliquent les </a:t>
            </a:r>
            <a:r>
              <a:rPr lang="fr-FR" dirty="0" err="1"/>
              <a:t>pptés</a:t>
            </a:r>
            <a:r>
              <a:rPr lang="fr-FR" dirty="0"/>
              <a:t> d’aimantation des matériaux </a:t>
            </a:r>
            <a:r>
              <a:rPr lang="fr-FR" dirty="0" err="1"/>
              <a:t>ferro</a:t>
            </a:r>
            <a:endParaRPr lang="fr-FR" dirty="0"/>
          </a:p>
          <a:p>
            <a:r>
              <a:rPr lang="fr-FR" dirty="0"/>
              <a:t>De nos jours, on utilise ces domaines pour stocker de l’information.</a:t>
            </a:r>
          </a:p>
          <a:p>
            <a:r>
              <a:rPr lang="fr-FR" dirty="0"/>
              <a:t>Next </a:t>
            </a:r>
            <a:r>
              <a:rPr lang="fr-FR" dirty="0" err="1"/>
              <a:t>gen</a:t>
            </a:r>
            <a:r>
              <a:rPr lang="fr-FR" dirty="0"/>
              <a:t> ; </a:t>
            </a:r>
            <a:r>
              <a:rPr lang="fr-FR" dirty="0" err="1"/>
              <a:t>racetrack</a:t>
            </a:r>
            <a:r>
              <a:rPr lang="fr-FR" dirty="0"/>
              <a:t> memory, ce sont les domaines qui bougent, pas le support physique.</a:t>
            </a:r>
          </a:p>
          <a:p>
            <a:r>
              <a:rPr lang="fr-FR" dirty="0"/>
              <a:t>Notre objectif est de comprendre les déplacements de domaines </a:t>
            </a:r>
            <a:r>
              <a:rPr lang="fr-FR" dirty="0" err="1"/>
              <a:t>mag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429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Énergétique de l’aimantation, terme DMI</a:t>
            </a:r>
          </a:p>
          <a:p>
            <a:r>
              <a:rPr lang="fr-FR" dirty="0"/>
              <a:t>Pages 8-14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59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Méthodes expérimentales : Fabrication et caractérisation des échantillons</a:t>
            </a:r>
          </a:p>
          <a:p>
            <a:r>
              <a:rPr lang="fr-FR" dirty="0"/>
              <a:t>(pas besoin d’en faire des caisses)</a:t>
            </a:r>
          </a:p>
          <a:p>
            <a:r>
              <a:rPr lang="fr-FR" dirty="0"/>
              <a:t>Pages 58-65</a:t>
            </a:r>
          </a:p>
          <a:p>
            <a:endParaRPr lang="fr-FR" dirty="0"/>
          </a:p>
          <a:p>
            <a:r>
              <a:rPr lang="fr-FR" dirty="0"/>
              <a:t>Au/Co : bonne anisotropie perpendiculaire et faible DMI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852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Méthodes expérimentales : Principe de l’effet Kerr et microscope</a:t>
            </a:r>
          </a:p>
          <a:p>
            <a:r>
              <a:rPr lang="fr-FR" dirty="0"/>
              <a:t>Pages 51-58</a:t>
            </a:r>
          </a:p>
          <a:p>
            <a:r>
              <a:rPr lang="fr-FR" dirty="0"/>
              <a:t>Intérêt : avoir un </a:t>
            </a:r>
            <a:r>
              <a:rPr lang="fr-FR" dirty="0" err="1"/>
              <a:t>muscope</a:t>
            </a:r>
            <a:r>
              <a:rPr lang="fr-FR" dirty="0"/>
              <a:t> adapté à l’EM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701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Méthodes expérimentales : Principe de l’effet Kerr et microscope</a:t>
            </a:r>
          </a:p>
          <a:p>
            <a:r>
              <a:rPr lang="fr-FR" dirty="0"/>
              <a:t>Pages 51-58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697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Méthodes expérimentales : Principe de l’effet Kerr et microscope</a:t>
            </a:r>
          </a:p>
          <a:p>
            <a:r>
              <a:rPr lang="fr-FR" dirty="0"/>
              <a:t>Pages 51-58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246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Méthodes expérimentales : Fabrication et caractérisation des échantillons</a:t>
            </a:r>
          </a:p>
          <a:p>
            <a:r>
              <a:rPr lang="fr-FR" dirty="0"/>
              <a:t>(pas besoin d’en faire des caisses)</a:t>
            </a:r>
          </a:p>
          <a:p>
            <a:r>
              <a:rPr lang="fr-FR" dirty="0"/>
              <a:t>Pages 58-65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709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Énergétique de l’aimantation, terme DMI</a:t>
            </a:r>
          </a:p>
          <a:p>
            <a:r>
              <a:rPr lang="fr-FR" dirty="0"/>
              <a:t>Pages 8-14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95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818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Analyse des v(Hz)</a:t>
            </a:r>
          </a:p>
          <a:p>
            <a:r>
              <a:rPr lang="fr-FR" dirty="0"/>
              <a:t>Méthode de fit</a:t>
            </a:r>
          </a:p>
          <a:p>
            <a:r>
              <a:rPr lang="fr-FR" dirty="0"/>
              <a:t>Pages 72-75</a:t>
            </a:r>
          </a:p>
          <a:p>
            <a:r>
              <a:rPr lang="fr-FR" dirty="0"/>
              <a:t>Ici on introduit les formules empiriques du </a:t>
            </a:r>
            <a:r>
              <a:rPr lang="fr-FR" dirty="0" err="1"/>
              <a:t>creep</a:t>
            </a:r>
            <a:r>
              <a:rPr lang="fr-FR" dirty="0"/>
              <a:t> et du dépiégeage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883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Analyse des v(Hz)</a:t>
            </a:r>
          </a:p>
          <a:p>
            <a:r>
              <a:rPr lang="fr-FR" dirty="0"/>
              <a:t>Méthode de fit</a:t>
            </a:r>
          </a:p>
          <a:p>
            <a:r>
              <a:rPr lang="fr-FR" dirty="0"/>
              <a:t>Pages 72-75</a:t>
            </a:r>
          </a:p>
          <a:p>
            <a:r>
              <a:rPr lang="fr-FR" dirty="0"/>
              <a:t>Ici on introduit les formules empiriques du </a:t>
            </a:r>
            <a:r>
              <a:rPr lang="fr-FR" dirty="0" err="1"/>
              <a:t>creep</a:t>
            </a:r>
            <a:r>
              <a:rPr lang="fr-FR" dirty="0"/>
              <a:t> et du dépiégeage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886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Avec les techniques de </a:t>
            </a:r>
            <a:r>
              <a:rPr lang="fr-FR" dirty="0" err="1"/>
              <a:t>nanofabrication</a:t>
            </a:r>
            <a:r>
              <a:rPr lang="fr-FR" dirty="0"/>
              <a:t> actuelle, on peut fabriquer des films magnétiques ultraminces, aimantés de manière perpendiculaire.</a:t>
            </a:r>
          </a:p>
          <a:p>
            <a:r>
              <a:rPr lang="fr-FR" dirty="0"/>
              <a:t>On peut observer les domaines magnétique par une technique que je détaillerai plus tard. Ici les différentes couleurs s’interprètent comme des domaines d’aimantations égales et opposées, séparés par des parois.</a:t>
            </a:r>
          </a:p>
          <a:p>
            <a:r>
              <a:rPr lang="fr-FR" dirty="0"/>
              <a:t>Dans une paroi, l’aimantation passe d’une direction à l’autre de façon continue. Décrire un processus d’aimantation revient à décrire le déplacement d’une paroi de domaine en fonction de divers paramètres.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805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3976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481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339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151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526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647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3474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Énergétique de l’aimantation, terme DMI</a:t>
            </a:r>
          </a:p>
          <a:p>
            <a:r>
              <a:rPr lang="fr-FR" dirty="0"/>
              <a:t>Pages 8-14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1509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Énergétique de parois dans le modèle DES.</a:t>
            </a:r>
          </a:p>
          <a:p>
            <a:r>
              <a:rPr lang="fr-FR" dirty="0"/>
              <a:t>Pages 31-36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8154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936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GO fast</a:t>
            </a:r>
          </a:p>
          <a:p>
            <a:r>
              <a:rPr lang="fr-FR" dirty="0"/>
              <a:t>Ça ne sert pas. Sauf : régime linéaire ne flot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7110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Énergétique de l’aimantation, terme DMI</a:t>
            </a:r>
          </a:p>
          <a:p>
            <a:r>
              <a:rPr lang="fr-FR" dirty="0"/>
              <a:t>Pages 8-14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3744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0202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164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Analyse de la pente du régime de reptation</a:t>
            </a:r>
          </a:p>
          <a:p>
            <a:r>
              <a:rPr lang="fr-FR" dirty="0"/>
              <a:t>Pages 130-131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7366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Analyse de la pente du régime de reptation</a:t>
            </a:r>
          </a:p>
          <a:p>
            <a:r>
              <a:rPr lang="fr-FR" dirty="0"/>
              <a:t>Pages 130-131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0704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Méthodes expérimentales : Fabrication et caractérisation des échantillons</a:t>
            </a:r>
          </a:p>
          <a:p>
            <a:r>
              <a:rPr lang="fr-FR" dirty="0"/>
              <a:t>(pas besoin d’en faire des caisses)</a:t>
            </a:r>
          </a:p>
          <a:p>
            <a:r>
              <a:rPr lang="fr-FR" dirty="0"/>
              <a:t>Pages 58-65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1597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Dynamique parfaite</a:t>
            </a:r>
          </a:p>
          <a:p>
            <a:r>
              <a:rPr lang="fr-FR" dirty="0"/>
              <a:t>Pages 31-36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6796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4626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9237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270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7395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Analyse de la pente du régime de reptation</a:t>
            </a:r>
          </a:p>
          <a:p>
            <a:r>
              <a:rPr lang="fr-FR" dirty="0"/>
              <a:t>Pages 130-131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912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90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Rupture avec le reste de l’intro</a:t>
            </a:r>
          </a:p>
          <a:p>
            <a:r>
              <a:rPr lang="fr-FR" dirty="0"/>
              <a:t>Accroche :</a:t>
            </a:r>
          </a:p>
          <a:p>
            <a:r>
              <a:rPr lang="fr-FR" dirty="0" err="1"/>
              <a:t>PtCoAlOx</a:t>
            </a:r>
            <a:r>
              <a:rPr lang="fr-FR" dirty="0"/>
              <a:t> -&gt; les parois peuvent aller beaucoup plus vite dans des empilements asymétriques</a:t>
            </a:r>
          </a:p>
          <a:p>
            <a:r>
              <a:rPr lang="fr-FR" dirty="0"/>
              <a:t>DMI permet d’expliquer la croissance des domaines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253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domaine d’application de la théorie de Je est limité.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53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Manips contradictoires dans la littérature</a:t>
            </a:r>
          </a:p>
          <a:p>
            <a:r>
              <a:rPr lang="fr-FR" dirty="0"/>
              <a:t>-&gt; comment s’en sortir ?</a:t>
            </a:r>
          </a:p>
          <a:p>
            <a:r>
              <a:rPr lang="fr-FR" dirty="0"/>
              <a:t>Outils : modélisation la plus fine possible du profil de paroi</a:t>
            </a:r>
          </a:p>
          <a:p>
            <a:r>
              <a:rPr lang="fr-FR" dirty="0"/>
              <a:t>Analyse des expériences à l’aide de la théorie DES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29F89-758D-4DE3-A35F-921319D3A7C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28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718"/>
            <a:ext cx="9144000" cy="9000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426704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204ED58-31CD-4AED-8802-C3EE39545DFA}"/>
              </a:ext>
            </a:extLst>
          </p:cNvPr>
          <p:cNvCxnSpPr/>
          <p:nvPr userDrawn="1"/>
        </p:nvCxnSpPr>
        <p:spPr>
          <a:xfrm>
            <a:off x="0" y="8541"/>
            <a:ext cx="9144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D5D180E-6170-45C8-A054-FF882044AA5A}"/>
              </a:ext>
            </a:extLst>
          </p:cNvPr>
          <p:cNvCxnSpPr/>
          <p:nvPr userDrawn="1"/>
        </p:nvCxnSpPr>
        <p:spPr>
          <a:xfrm>
            <a:off x="0" y="938457"/>
            <a:ext cx="9144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28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78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5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68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31146"/>
            <a:ext cx="7886700" cy="283133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46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0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88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54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79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2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13/07/2021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Géhanne - Lycée Jacques Decour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44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13/07/2021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P. Géhanne - Lycée Jacques Decour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5F3E9-7BD6-4ECA-96C3-8A95BC2AAD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93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comments" Target="../comments/comment2.xml"/><Relationship Id="rId3" Type="http://schemas.openxmlformats.org/officeDocument/2006/relationships/image" Target="../media/image44.png"/><Relationship Id="rId7" Type="http://schemas.openxmlformats.org/officeDocument/2006/relationships/image" Target="../media/image340.png"/><Relationship Id="rId12" Type="http://schemas.openxmlformats.org/officeDocument/2006/relationships/image" Target="../media/image4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0.pn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20.png"/><Relationship Id="rId4" Type="http://schemas.openxmlformats.org/officeDocument/2006/relationships/image" Target="../media/image33.png"/><Relationship Id="rId9" Type="http://schemas.openxmlformats.org/officeDocument/2006/relationships/image" Target="../media/image3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6.png"/><Relationship Id="rId18" Type="http://schemas.openxmlformats.org/officeDocument/2006/relationships/image" Target="../media/image471.png"/><Relationship Id="rId3" Type="http://schemas.openxmlformats.org/officeDocument/2006/relationships/image" Target="../media/image41.png"/><Relationship Id="rId21" Type="http://schemas.openxmlformats.org/officeDocument/2006/relationships/image" Target="../media/image500.png"/><Relationship Id="rId7" Type="http://schemas.openxmlformats.org/officeDocument/2006/relationships/image" Target="../media/image43.png"/><Relationship Id="rId12" Type="http://schemas.openxmlformats.org/officeDocument/2006/relationships/image" Target="../media/image55.png"/><Relationship Id="rId17" Type="http://schemas.openxmlformats.org/officeDocument/2006/relationships/image" Target="../media/image461.png"/><Relationship Id="rId25" Type="http://schemas.openxmlformats.org/officeDocument/2006/relationships/comments" Target="../comments/comment3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png"/><Relationship Id="rId20" Type="http://schemas.openxmlformats.org/officeDocument/2006/relationships/image" Target="../media/image4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1.png"/><Relationship Id="rId11" Type="http://schemas.openxmlformats.org/officeDocument/2006/relationships/image" Target="../media/image54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440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48.png"/><Relationship Id="rId4" Type="http://schemas.openxmlformats.org/officeDocument/2006/relationships/image" Target="../media/image311.png"/><Relationship Id="rId9" Type="http://schemas.openxmlformats.org/officeDocument/2006/relationships/image" Target="../media/image46.png"/><Relationship Id="rId14" Type="http://schemas.openxmlformats.org/officeDocument/2006/relationships/image" Target="../media/image430.png"/><Relationship Id="rId22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49.emf"/><Relationship Id="rId7" Type="http://schemas.openxmlformats.org/officeDocument/2006/relationships/image" Target="../media/image300.png"/><Relationship Id="rId12" Type="http://schemas.openxmlformats.org/officeDocument/2006/relationships/image" Target="../media/image5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0.png"/><Relationship Id="rId11" Type="http://schemas.openxmlformats.org/officeDocument/2006/relationships/image" Target="../media/image541.png"/><Relationship Id="rId5" Type="http://schemas.openxmlformats.org/officeDocument/2006/relationships/image" Target="../media/image280.png"/><Relationship Id="rId10" Type="http://schemas.openxmlformats.org/officeDocument/2006/relationships/image" Target="../media/image531.png"/><Relationship Id="rId9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65.png"/><Relationship Id="rId4" Type="http://schemas.openxmlformats.org/officeDocument/2006/relationships/image" Target="../media/image52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4.emf"/><Relationship Id="rId4" Type="http://schemas.openxmlformats.org/officeDocument/2006/relationships/image" Target="../media/image5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460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comments" Target="../comments/comment4.xml"/><Relationship Id="rId5" Type="http://schemas.openxmlformats.org/officeDocument/2006/relationships/image" Target="../media/image671.png"/><Relationship Id="rId10" Type="http://schemas.openxmlformats.org/officeDocument/2006/relationships/image" Target="../media/image630.png"/><Relationship Id="rId4" Type="http://schemas.openxmlformats.org/officeDocument/2006/relationships/image" Target="../media/image7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7" Type="http://schemas.openxmlformats.org/officeDocument/2006/relationships/image" Target="../media/image7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png"/><Relationship Id="rId7" Type="http://schemas.openxmlformats.org/officeDocument/2006/relationships/image" Target="../media/image6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1.png"/><Relationship Id="rId5" Type="http://schemas.openxmlformats.org/officeDocument/2006/relationships/image" Target="../media/image611.png"/><Relationship Id="rId4" Type="http://schemas.openxmlformats.org/officeDocument/2006/relationships/image" Target="../media/image6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5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7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7" Type="http://schemas.openxmlformats.org/officeDocument/2006/relationships/image" Target="../media/image7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1.png"/><Relationship Id="rId5" Type="http://schemas.openxmlformats.org/officeDocument/2006/relationships/image" Target="../media/image80.emf"/><Relationship Id="rId4" Type="http://schemas.openxmlformats.org/officeDocument/2006/relationships/image" Target="../media/image390.png"/><Relationship Id="rId9" Type="http://schemas.openxmlformats.org/officeDocument/2006/relationships/image" Target="../media/image6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2.jpe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0.png"/><Relationship Id="rId5" Type="http://schemas.openxmlformats.org/officeDocument/2006/relationships/image" Target="../media/image84.png"/><Relationship Id="rId10" Type="http://schemas.openxmlformats.org/officeDocument/2006/relationships/image" Target="../media/image560.png"/><Relationship Id="rId4" Type="http://schemas.openxmlformats.org/officeDocument/2006/relationships/image" Target="../media/image83.jpeg"/><Relationship Id="rId9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87.emf"/><Relationship Id="rId9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image" Target="../media/image720.png"/><Relationship Id="rId7" Type="http://schemas.openxmlformats.org/officeDocument/2006/relationships/image" Target="../media/image750.png"/><Relationship Id="rId12" Type="http://schemas.openxmlformats.org/officeDocument/2006/relationships/image" Target="../media/image8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wmf"/><Relationship Id="rId11" Type="http://schemas.openxmlformats.org/officeDocument/2006/relationships/image" Target="../media/image790.png"/><Relationship Id="rId5" Type="http://schemas.openxmlformats.org/officeDocument/2006/relationships/image" Target="../media/image89.wmf"/><Relationship Id="rId10" Type="http://schemas.openxmlformats.org/officeDocument/2006/relationships/image" Target="../media/image780.png"/><Relationship Id="rId4" Type="http://schemas.openxmlformats.org/officeDocument/2006/relationships/image" Target="../media/image93.png"/><Relationship Id="rId9" Type="http://schemas.openxmlformats.org/officeDocument/2006/relationships/image" Target="../media/image7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0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0.png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emf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02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5" Type="http://schemas.openxmlformats.org/officeDocument/2006/relationships/image" Target="../media/image106.emf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9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20.png"/><Relationship Id="rId4" Type="http://schemas.openxmlformats.org/officeDocument/2006/relationships/image" Target="../media/image120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89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22.pn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35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emf"/><Relationship Id="rId5" Type="http://schemas.openxmlformats.org/officeDocument/2006/relationships/image" Target="../media/image144.png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00.png"/><Relationship Id="rId7" Type="http://schemas.openxmlformats.org/officeDocument/2006/relationships/image" Target="../media/image13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0.png"/><Relationship Id="rId5" Type="http://schemas.openxmlformats.org/officeDocument/2006/relationships/image" Target="../media/image115.png"/><Relationship Id="rId4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580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620.png"/><Relationship Id="rId4" Type="http://schemas.openxmlformats.org/officeDocument/2006/relationships/image" Target="../media/image6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140.png"/><Relationship Id="rId5" Type="http://schemas.openxmlformats.org/officeDocument/2006/relationships/image" Target="../media/image17.png"/><Relationship Id="rId10" Type="http://schemas.openxmlformats.org/officeDocument/2006/relationships/image" Target="../media/image138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3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emf"/><Relationship Id="rId5" Type="http://schemas.openxmlformats.org/officeDocument/2006/relationships/image" Target="../media/image1210.png"/><Relationship Id="rId4" Type="http://schemas.openxmlformats.org/officeDocument/2006/relationships/image" Target="../media/image122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390.png"/><Relationship Id="rId7" Type="http://schemas.openxmlformats.org/officeDocument/2006/relationships/image" Target="../media/image126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emf"/><Relationship Id="rId4" Type="http://schemas.openxmlformats.org/officeDocument/2006/relationships/image" Target="../media/image1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0.png"/><Relationship Id="rId18" Type="http://schemas.openxmlformats.org/officeDocument/2006/relationships/image" Target="../media/image3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0.png"/><Relationship Id="rId15" Type="http://schemas.openxmlformats.org/officeDocument/2006/relationships/image" Target="../media/image35.png"/><Relationship Id="rId10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6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91.png"/><Relationship Id="rId4" Type="http://schemas.openxmlformats.org/officeDocument/2006/relationships/image" Target="../media/image27.em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DDDB40D-BFF0-4101-9D9A-34D5C8028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F3E9-7BD6-4ECA-96C3-8A95BC2AAD0E}" type="slidenum">
              <a:rPr lang="fr-FR" smtClean="0"/>
              <a:t>1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798A81-24C5-4F92-AB6E-FEC17240D86C}"/>
              </a:ext>
            </a:extLst>
          </p:cNvPr>
          <p:cNvSpPr txBox="1"/>
          <p:nvPr/>
        </p:nvSpPr>
        <p:spPr>
          <a:xfrm>
            <a:off x="670229" y="1684664"/>
            <a:ext cx="780354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</a:rPr>
              <a:t>Dynamique de parois de domaines magnétiques chirales en présence de défauts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3228EF-5A1D-4168-8071-FABB4AF03B47}"/>
              </a:ext>
            </a:extLst>
          </p:cNvPr>
          <p:cNvSpPr txBox="1"/>
          <p:nvPr/>
        </p:nvSpPr>
        <p:spPr>
          <a:xfrm>
            <a:off x="1234551" y="3271520"/>
            <a:ext cx="6674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Pierre GÉHANNE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Sous la direction de André </a:t>
            </a:r>
            <a:r>
              <a:rPr lang="fr-FR" dirty="0" err="1"/>
              <a:t>Thiaville</a:t>
            </a:r>
            <a:r>
              <a:rPr lang="fr-FR" dirty="0"/>
              <a:t>, Vincent </a:t>
            </a:r>
            <a:r>
              <a:rPr lang="fr-FR" dirty="0" err="1"/>
              <a:t>Jeudy</a:t>
            </a:r>
            <a:r>
              <a:rPr lang="fr-FR" dirty="0"/>
              <a:t> &amp; Stanislas Rohart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5EEB09-A8C5-49B7-BD32-BD9A1F00E8C2}"/>
              </a:ext>
            </a:extLst>
          </p:cNvPr>
          <p:cNvSpPr txBox="1"/>
          <p:nvPr/>
        </p:nvSpPr>
        <p:spPr>
          <a:xfrm>
            <a:off x="3921821" y="476949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08/07/2021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BDFC6B-DD2C-4CD2-9936-51A2ABEFFA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8"/>
            <a:ext cx="2258568" cy="10195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1BB244-8B09-4FAF-BF87-B27DDD1910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610" y="334444"/>
            <a:ext cx="1321740" cy="8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77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2B101-9E83-49D6-9D57-13A4DD95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I. Statique de parois chirales en milieu parfait</a:t>
            </a:r>
            <a:endParaRPr lang="fr-FR" sz="3600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7BE5FB3-C62E-4A23-91B9-5810CA6300B4}"/>
              </a:ext>
            </a:extLst>
          </p:cNvPr>
          <p:cNvSpPr txBox="1">
            <a:spLocks/>
          </p:cNvSpPr>
          <p:nvPr/>
        </p:nvSpPr>
        <p:spPr>
          <a:xfrm>
            <a:off x="7086600" y="360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pPr/>
              <a:t>10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56A0C50-79A2-4602-83D9-9F37F5C6AC25}"/>
              </a:ext>
            </a:extLst>
          </p:cNvPr>
          <p:cNvSpPr txBox="1"/>
          <p:nvPr/>
        </p:nvSpPr>
        <p:spPr>
          <a:xfrm>
            <a:off x="517924" y="1434876"/>
            <a:ext cx="83394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dirty="0"/>
              <a:t>Statique de parois en milieu parfait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État de l’art : énergétique des parois chirales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Modèle du petit cercle pour le calcul du profil de paroi</a:t>
            </a:r>
          </a:p>
          <a:p>
            <a:pPr lvl="1"/>
            <a:endParaRPr lang="fr-FR" dirty="0">
              <a:solidFill>
                <a:schemeClr val="bg2"/>
              </a:solidFill>
            </a:endParaRPr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2"/>
                </a:solidFill>
              </a:rPr>
              <a:t>Étude expérimentale de la dynamique de paroi en présence de défauts.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Méthodes expérimentales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Résultats expérimentaux.</a:t>
            </a:r>
          </a:p>
          <a:p>
            <a:pPr lvl="1"/>
            <a:endParaRPr lang="fr-FR" dirty="0">
              <a:solidFill>
                <a:schemeClr val="bg2"/>
              </a:solidFill>
            </a:endParaRPr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2"/>
                </a:solidFill>
              </a:rPr>
              <a:t>Analyse de l’interaction de piégeage.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>
                <a:solidFill>
                  <a:schemeClr val="bg2"/>
                </a:solidFill>
              </a:rPr>
              <a:t>Paramètres microscopiques </a:t>
            </a:r>
            <a:r>
              <a:rPr lang="fr-FR" dirty="0">
                <a:solidFill>
                  <a:schemeClr val="bg2"/>
                </a:solidFill>
              </a:rPr>
              <a:t>de piégeage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Analyse expérimentale des paramètres de piégeage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70737-32A4-433B-A408-894FA8D7C160}"/>
              </a:ext>
            </a:extLst>
          </p:cNvPr>
          <p:cNvSpPr/>
          <p:nvPr/>
        </p:nvSpPr>
        <p:spPr>
          <a:xfrm>
            <a:off x="5224463" y="725126"/>
            <a:ext cx="3919537" cy="72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Quel est le profil d’aimantation d’une paroi chirale ?</a:t>
            </a:r>
          </a:p>
        </p:txBody>
      </p:sp>
    </p:spTree>
    <p:extLst>
      <p:ext uri="{BB962C8B-B14F-4D97-AF65-F5344CB8AC3E}">
        <p14:creationId xmlns:p14="http://schemas.microsoft.com/office/powerpoint/2010/main" val="3133332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</p:spPr>
        <p:txBody>
          <a:bodyPr>
            <a:normAutofit fontScale="90000"/>
          </a:bodyPr>
          <a:lstStyle/>
          <a:p>
            <a:r>
              <a:rPr lang="fr-FR" sz="1800" dirty="0"/>
              <a:t>I. Statique de parois chirales en milieu parfait</a:t>
            </a:r>
            <a:br>
              <a:rPr lang="fr-FR" dirty="0"/>
            </a:br>
            <a:r>
              <a:rPr lang="fr-FR" sz="2200" dirty="0"/>
              <a:t>	</a:t>
            </a:r>
            <a:r>
              <a:rPr lang="fr-FR" sz="2700" dirty="0"/>
              <a:t>Parois de domaines</a:t>
            </a:r>
            <a:endParaRPr lang="fr-FR" sz="32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2243" y="360001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11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E64B742F-85F6-4831-8949-B4AB82F4757A}"/>
                  </a:ext>
                </a:extLst>
              </p:cNvPr>
              <p:cNvSpPr txBox="1"/>
              <p:nvPr/>
            </p:nvSpPr>
            <p:spPr>
              <a:xfrm>
                <a:off x="66675" y="884377"/>
                <a:ext cx="5402593" cy="878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Profil de Bloch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d>
                              <m:d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=2</m:t>
                            </m:r>
                            <m:func>
                              <m:func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600">
                                    <a:latin typeface="Cambria Math" panose="02040503050406030204" pitchFamily="18" charset="0"/>
                                  </a:rPr>
                                  <m:t>arctan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60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</m:fName>
                                      <m:e>
                                        <m:f>
                                          <m:f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fr-FR" sz="1600">
                                                    <a:latin typeface="Cambria Math" panose="02040503050406030204" pitchFamily="18" charset="0"/>
                                                  </a:rPr>
                                                  <m:t>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func>
                                  </m:e>
                                </m:d>
                              </m:e>
                            </m:func>
                          </m:e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  <m:d>
                              <m:d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𝑐𝑠𝑡𝑒</m:t>
                            </m:r>
                          </m:e>
                        </m:eqArr>
                      </m:e>
                    </m:d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E64B742F-85F6-4831-8949-B4AB82F47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5" y="884377"/>
                <a:ext cx="5402593" cy="878446"/>
              </a:xfrm>
              <a:prstGeom prst="rect">
                <a:avLst/>
              </a:prstGeom>
              <a:blipFill>
                <a:blip r:embed="rId3"/>
                <a:stretch>
                  <a:fillRect l="-6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 descr="Une image contenant texte, horloge&#10;&#10;Description générée automatiquement">
            <a:extLst>
              <a:ext uri="{FF2B5EF4-FFF2-40B4-BE49-F238E27FC236}">
                <a16:creationId xmlns:a16="http://schemas.microsoft.com/office/drawing/2014/main" id="{FCD16B79-FE8F-4E22-833A-D8769877855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27" y="1039121"/>
            <a:ext cx="2973606" cy="1310165"/>
          </a:xfrm>
          <a:prstGeom prst="rect">
            <a:avLst/>
          </a:prstGeom>
        </p:spPr>
      </p:pic>
      <p:pic>
        <p:nvPicPr>
          <p:cNvPr id="9" name="Image 8" descr="Une image contenant texte, horloge, clipart&#10;&#10;Description générée automatiquement">
            <a:extLst>
              <a:ext uri="{FF2B5EF4-FFF2-40B4-BE49-F238E27FC236}">
                <a16:creationId xmlns:a16="http://schemas.microsoft.com/office/drawing/2014/main" id="{C29616C7-1018-4B16-980A-773C293705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3" y="3864584"/>
            <a:ext cx="2973609" cy="1310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EB6CD9E-B8EF-4C3A-A035-0CCD07579CD0}"/>
                  </a:ext>
                </a:extLst>
              </p:cNvPr>
              <p:cNvSpPr txBox="1"/>
              <p:nvPr/>
            </p:nvSpPr>
            <p:spPr>
              <a:xfrm>
                <a:off x="5289016" y="728395"/>
                <a:ext cx="1522533" cy="736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Paroi de Bloch</a:t>
                </a:r>
              </a:p>
              <a:p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EB6CD9E-B8EF-4C3A-A035-0CCD07579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16" y="728395"/>
                <a:ext cx="1522533" cy="736740"/>
              </a:xfrm>
              <a:prstGeom prst="rect">
                <a:avLst/>
              </a:prstGeom>
              <a:blipFill>
                <a:blip r:embed="rId6"/>
                <a:stretch>
                  <a:fillRect l="-3614" t="-4132" r="-3213" b="-8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FF88FF1-9B58-4CFB-8B9D-4D2BF62D80C5}"/>
                  </a:ext>
                </a:extLst>
              </p:cNvPr>
              <p:cNvSpPr txBox="1"/>
              <p:nvPr/>
            </p:nvSpPr>
            <p:spPr>
              <a:xfrm>
                <a:off x="5278192" y="3265539"/>
                <a:ext cx="14359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Paroi de Néel</a:t>
                </a:r>
              </a:p>
              <a:p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=0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FF88FF1-9B58-4CFB-8B9D-4D2BF62D8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192" y="3265539"/>
                <a:ext cx="1435971" cy="646331"/>
              </a:xfrm>
              <a:prstGeom prst="rect">
                <a:avLst/>
              </a:prstGeom>
              <a:blipFill>
                <a:blip r:embed="rId7"/>
                <a:stretch>
                  <a:fillRect l="-3830" t="-5660" r="-3404" b="-6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EE517507-5C83-45C1-BDE8-B0C09D234577}"/>
              </a:ext>
            </a:extLst>
          </p:cNvPr>
          <p:cNvSpPr txBox="1"/>
          <p:nvPr/>
        </p:nvSpPr>
        <p:spPr>
          <a:xfrm>
            <a:off x="7377387" y="41503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45033F4-6659-4372-A54A-7A127C7F367C}"/>
              </a:ext>
            </a:extLst>
          </p:cNvPr>
          <p:cNvSpPr txBox="1"/>
          <p:nvPr/>
        </p:nvSpPr>
        <p:spPr>
          <a:xfrm>
            <a:off x="7215404" y="42676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6F9BE43-B98A-4AD4-A517-DE7A6EEEDA4C}"/>
              </a:ext>
            </a:extLst>
          </p:cNvPr>
          <p:cNvSpPr txBox="1"/>
          <p:nvPr/>
        </p:nvSpPr>
        <p:spPr>
          <a:xfrm>
            <a:off x="7446437" y="40155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5CC058A-5921-48B6-A5FE-64D08E6CA214}"/>
              </a:ext>
            </a:extLst>
          </p:cNvPr>
          <p:cNvSpPr txBox="1"/>
          <p:nvPr/>
        </p:nvSpPr>
        <p:spPr>
          <a:xfrm>
            <a:off x="6784312" y="3965669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-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D252509-338E-4AFA-98F4-9F43B85C37F0}"/>
              </a:ext>
            </a:extLst>
          </p:cNvPr>
          <p:cNvSpPr txBox="1"/>
          <p:nvPr/>
        </p:nvSpPr>
        <p:spPr>
          <a:xfrm>
            <a:off x="6712447" y="415033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-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651350-5630-4B18-A7FF-7B4CF3A12B0F}"/>
              </a:ext>
            </a:extLst>
          </p:cNvPr>
          <p:cNvSpPr txBox="1"/>
          <p:nvPr/>
        </p:nvSpPr>
        <p:spPr>
          <a:xfrm>
            <a:off x="6575722" y="423391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08E2487-06E5-48E9-9B3B-FA204869BE43}"/>
                  </a:ext>
                </a:extLst>
              </p:cNvPr>
              <p:cNvSpPr txBox="1"/>
              <p:nvPr/>
            </p:nvSpPr>
            <p:spPr>
              <a:xfrm>
                <a:off x="5578739" y="2235806"/>
                <a:ext cx="2847959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=4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08E2487-06E5-48E9-9B3B-FA204869B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739" y="2235806"/>
                <a:ext cx="2847959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158EA16-3099-4D81-AC82-2EDDD590789B}"/>
                  </a:ext>
                </a:extLst>
              </p:cNvPr>
              <p:cNvSpPr txBox="1"/>
              <p:nvPr/>
            </p:nvSpPr>
            <p:spPr>
              <a:xfrm>
                <a:off x="5645180" y="5604410"/>
                <a:ext cx="2882840" cy="1064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func>
                        </m:e>
                      </m:ra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  <m:func>
                                <m:func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func>
                            </m:e>
                          </m:rad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158EA16-3099-4D81-AC82-2EDDD5907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180" y="5604410"/>
                <a:ext cx="2882840" cy="10644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3366404-5620-40EF-A152-4872C1933072}"/>
              </a:ext>
            </a:extLst>
          </p:cNvPr>
          <p:cNvCxnSpPr>
            <a:cxnSpLocks/>
          </p:cNvCxnSpPr>
          <p:nvPr/>
        </p:nvCxnSpPr>
        <p:spPr>
          <a:xfrm flipV="1">
            <a:off x="5263516" y="3225764"/>
            <a:ext cx="3880484" cy="39776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22B8B31-FA25-48DA-AEE7-680AE0906BB0}"/>
              </a:ext>
            </a:extLst>
          </p:cNvPr>
          <p:cNvCxnSpPr>
            <a:cxnSpLocks/>
          </p:cNvCxnSpPr>
          <p:nvPr/>
        </p:nvCxnSpPr>
        <p:spPr>
          <a:xfrm>
            <a:off x="5243667" y="720001"/>
            <a:ext cx="19850" cy="6137998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609D7165-00C4-4763-80EF-66DDE559E959}"/>
              </a:ext>
            </a:extLst>
          </p:cNvPr>
          <p:cNvSpPr txBox="1"/>
          <p:nvPr/>
        </p:nvSpPr>
        <p:spPr>
          <a:xfrm>
            <a:off x="-10634" y="6442502"/>
            <a:ext cx="16782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chemeClr val="accent5">
                    <a:lumMod val="50000"/>
                  </a:schemeClr>
                </a:solidFill>
              </a:rPr>
              <a:t>Malozemoff</a:t>
            </a:r>
            <a:r>
              <a:rPr lang="fr-FR" sz="1050" dirty="0">
                <a:solidFill>
                  <a:schemeClr val="accent5">
                    <a:lumMod val="50000"/>
                  </a:schemeClr>
                </a:solidFill>
              </a:rPr>
              <a:t> &amp; </a:t>
            </a:r>
            <a:r>
              <a:rPr lang="fr-FR" sz="1050" dirty="0" err="1">
                <a:solidFill>
                  <a:schemeClr val="accent5">
                    <a:lumMod val="50000"/>
                  </a:schemeClr>
                </a:solidFill>
              </a:rPr>
              <a:t>Slonczewski</a:t>
            </a:r>
            <a:r>
              <a:rPr lang="fr-FR" sz="1050" dirty="0">
                <a:solidFill>
                  <a:schemeClr val="accent5">
                    <a:lumMod val="50000"/>
                  </a:schemeClr>
                </a:solidFill>
              </a:rPr>
              <a:t> (Academic </a:t>
            </a:r>
            <a:r>
              <a:rPr lang="fr-FR" sz="1050" dirty="0" err="1">
                <a:solidFill>
                  <a:schemeClr val="accent5">
                    <a:lumMod val="50000"/>
                  </a:schemeClr>
                </a:solidFill>
              </a:rPr>
              <a:t>Press</a:t>
            </a:r>
            <a:r>
              <a:rPr lang="fr-FR" sz="1050" dirty="0">
                <a:solidFill>
                  <a:schemeClr val="accent5">
                    <a:lumMod val="50000"/>
                  </a:schemeClr>
                </a:solidFill>
              </a:rPr>
              <a:t>, NY, 1979)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3EAD682-E665-42F4-90B0-57855AC7747C}"/>
                  </a:ext>
                </a:extLst>
              </p:cNvPr>
              <p:cNvSpPr txBox="1"/>
              <p:nvPr/>
            </p:nvSpPr>
            <p:spPr>
              <a:xfrm>
                <a:off x="921110" y="4079629"/>
                <a:ext cx="36508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≃10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mJ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/>
                  <a:t> : énergie surfacique</a:t>
                </a:r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≃5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fr-FR" dirty="0"/>
                  <a:t> : paramètre de largeur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3EAD682-E665-42F4-90B0-57855AC77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110" y="4079629"/>
                <a:ext cx="3650890" cy="923330"/>
              </a:xfrm>
              <a:prstGeom prst="rect">
                <a:avLst/>
              </a:prstGeom>
              <a:blipFill>
                <a:blip r:embed="rId10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mage 29">
            <a:extLst>
              <a:ext uri="{FF2B5EF4-FFF2-40B4-BE49-F238E27FC236}">
                <a16:creationId xmlns:a16="http://schemas.microsoft.com/office/drawing/2014/main" id="{3987D806-95CD-4B0A-99E2-5382F21996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299" y="1783223"/>
            <a:ext cx="3574183" cy="178140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81385EDB-E26A-4B20-8416-EFFFE5910812}"/>
              </a:ext>
            </a:extLst>
          </p:cNvPr>
          <p:cNvSpPr txBox="1"/>
          <p:nvPr/>
        </p:nvSpPr>
        <p:spPr>
          <a:xfrm>
            <a:off x="-10634" y="3571647"/>
            <a:ext cx="1060783" cy="369332"/>
          </a:xfrm>
          <a:prstGeom prst="rect">
            <a:avLst/>
          </a:prstGeom>
          <a:solidFill>
            <a:srgbClr val="64646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Domaine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6553318-4D4C-45E6-873E-29DA7272B746}"/>
              </a:ext>
            </a:extLst>
          </p:cNvPr>
          <p:cNvSpPr txBox="1"/>
          <p:nvPr/>
        </p:nvSpPr>
        <p:spPr>
          <a:xfrm>
            <a:off x="4121389" y="3571647"/>
            <a:ext cx="1034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Domaine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A618B84-3106-41A2-B5D6-12E251A40394}"/>
              </a:ext>
            </a:extLst>
          </p:cNvPr>
          <p:cNvSpPr txBox="1"/>
          <p:nvPr/>
        </p:nvSpPr>
        <p:spPr>
          <a:xfrm>
            <a:off x="1050149" y="3571647"/>
            <a:ext cx="3071240" cy="369332"/>
          </a:xfrm>
          <a:prstGeom prst="rect">
            <a:avLst/>
          </a:prstGeom>
          <a:solidFill>
            <a:srgbClr val="B4B4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Paroi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406F046-2BD5-4094-AD9E-B83BF3445942}"/>
              </a:ext>
            </a:extLst>
          </p:cNvPr>
          <p:cNvCxnSpPr>
            <a:cxnSpLocks/>
          </p:cNvCxnSpPr>
          <p:nvPr/>
        </p:nvCxnSpPr>
        <p:spPr>
          <a:xfrm flipV="1">
            <a:off x="371475" y="2014796"/>
            <a:ext cx="0" cy="61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C53068F-53B3-4BCF-A30D-5F1AE316F860}"/>
              </a:ext>
            </a:extLst>
          </p:cNvPr>
          <p:cNvCxnSpPr>
            <a:cxnSpLocks/>
          </p:cNvCxnSpPr>
          <p:nvPr/>
        </p:nvCxnSpPr>
        <p:spPr>
          <a:xfrm>
            <a:off x="4701039" y="2702721"/>
            <a:ext cx="0" cy="61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9F5334F-D5CD-418D-9186-E22A0284AE32}"/>
              </a:ext>
            </a:extLst>
          </p:cNvPr>
          <p:cNvCxnSpPr>
            <a:cxnSpLocks/>
          </p:cNvCxnSpPr>
          <p:nvPr/>
        </p:nvCxnSpPr>
        <p:spPr>
          <a:xfrm flipV="1">
            <a:off x="624755" y="2014796"/>
            <a:ext cx="0" cy="61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86BF48E-3F5E-4DD0-BC65-CFA9F0BCFF05}"/>
              </a:ext>
            </a:extLst>
          </p:cNvPr>
          <p:cNvCxnSpPr>
            <a:cxnSpLocks/>
          </p:cNvCxnSpPr>
          <p:nvPr/>
        </p:nvCxnSpPr>
        <p:spPr>
          <a:xfrm flipV="1">
            <a:off x="167555" y="2014796"/>
            <a:ext cx="0" cy="61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862B855E-8F0A-44BC-8111-215410F797EB}"/>
              </a:ext>
            </a:extLst>
          </p:cNvPr>
          <p:cNvCxnSpPr>
            <a:cxnSpLocks/>
          </p:cNvCxnSpPr>
          <p:nvPr/>
        </p:nvCxnSpPr>
        <p:spPr>
          <a:xfrm>
            <a:off x="4487594" y="2702721"/>
            <a:ext cx="0" cy="61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FB80BA1-3BAE-4FF6-8654-538DD2A9A711}"/>
              </a:ext>
            </a:extLst>
          </p:cNvPr>
          <p:cNvCxnSpPr>
            <a:cxnSpLocks/>
          </p:cNvCxnSpPr>
          <p:nvPr/>
        </p:nvCxnSpPr>
        <p:spPr>
          <a:xfrm>
            <a:off x="4925744" y="2696323"/>
            <a:ext cx="0" cy="61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0A1368D2-BF50-4DCF-AD7B-F6BD5BDDC5E4}"/>
              </a:ext>
            </a:extLst>
          </p:cNvPr>
          <p:cNvCxnSpPr>
            <a:cxnSpLocks/>
          </p:cNvCxnSpPr>
          <p:nvPr/>
        </p:nvCxnSpPr>
        <p:spPr>
          <a:xfrm flipV="1">
            <a:off x="66675" y="2661920"/>
            <a:ext cx="510127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972FC05-1959-40B3-ADDC-F9B60234F922}"/>
                  </a:ext>
                </a:extLst>
              </p:cNvPr>
              <p:cNvSpPr txBox="1"/>
              <p:nvPr/>
            </p:nvSpPr>
            <p:spPr>
              <a:xfrm>
                <a:off x="910303" y="5380522"/>
                <a:ext cx="372339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fr-FR" dirty="0"/>
                  <a:t> : raideur d’échange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 : anisotropie effective du matériau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 : anisotropie Bloch/Néel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972FC05-1959-40B3-ADDC-F9B60234F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303" y="5380522"/>
                <a:ext cx="3723392" cy="923330"/>
              </a:xfrm>
              <a:prstGeom prst="rect">
                <a:avLst/>
              </a:prstGeom>
              <a:blipFill>
                <a:blip r:embed="rId12"/>
                <a:stretch>
                  <a:fillRect t="-3974" r="-818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84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0" grpId="0"/>
      <p:bldP spid="15" grpId="0"/>
      <p:bldP spid="13" grpId="0"/>
      <p:bldP spid="17" grpId="0"/>
      <p:bldP spid="18" grpId="0"/>
      <p:bldP spid="19" grpId="0"/>
      <p:bldP spid="20" grpId="0"/>
      <p:bldP spid="21" grpId="0"/>
      <p:bldP spid="14" grpId="0"/>
      <p:bldP spid="23" grpId="0"/>
      <p:bldP spid="3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390D23F5-43F4-44B9-8200-594BFF9886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1" y="5158028"/>
            <a:ext cx="690224" cy="6910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</p:spPr>
        <p:txBody>
          <a:bodyPr>
            <a:normAutofit/>
          </a:bodyPr>
          <a:lstStyle/>
          <a:p>
            <a:r>
              <a:rPr lang="fr-FR" sz="1600" dirty="0"/>
              <a:t>I. Statique de parois chirales en milieu parfait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Influence de DMI et du champ planaire</a:t>
            </a:r>
            <a:endParaRPr lang="fr-FR" sz="28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28985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12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913CE16-F842-4C5E-9830-ECF32ED396E0}"/>
                  </a:ext>
                </a:extLst>
              </p:cNvPr>
              <p:cNvSpPr txBox="1"/>
              <p:nvPr/>
            </p:nvSpPr>
            <p:spPr>
              <a:xfrm>
                <a:off x="6837700" y="5268816"/>
                <a:ext cx="2367572" cy="607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r-FR" sz="1600" dirty="0"/>
                  <a:t> : champ d’anisotropie effective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913CE16-F842-4C5E-9830-ECF32ED39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700" y="5268816"/>
                <a:ext cx="2367572" cy="607282"/>
              </a:xfrm>
              <a:prstGeom prst="rect">
                <a:avLst/>
              </a:prstGeom>
              <a:blipFill>
                <a:blip r:embed="rId4"/>
                <a:stretch>
                  <a:fillRect l="-1546" t="-2000" r="-1546"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B26F81E-2476-412E-9AFC-DBEFAB1B567D}"/>
              </a:ext>
            </a:extLst>
          </p:cNvPr>
          <p:cNvCxnSpPr>
            <a:cxnSpLocks/>
          </p:cNvCxnSpPr>
          <p:nvPr/>
        </p:nvCxnSpPr>
        <p:spPr>
          <a:xfrm>
            <a:off x="3881949" y="713261"/>
            <a:ext cx="0" cy="6203019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FEFB857-3A4E-46D6-AD62-D7B85E540273}"/>
                  </a:ext>
                </a:extLst>
              </p:cNvPr>
              <p:cNvSpPr txBox="1"/>
              <p:nvPr/>
            </p:nvSpPr>
            <p:spPr>
              <a:xfrm>
                <a:off x="1113395" y="991474"/>
                <a:ext cx="1846852" cy="595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𝐷𝑀𝐼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FEFB857-3A4E-46D6-AD62-D7B85E540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95" y="991474"/>
                <a:ext cx="1846852" cy="5952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EA02629A-813B-4D02-B25F-41D9E64A3BB0}"/>
              </a:ext>
            </a:extLst>
          </p:cNvPr>
          <p:cNvSpPr/>
          <p:nvPr/>
        </p:nvSpPr>
        <p:spPr>
          <a:xfrm>
            <a:off x="4548496" y="1508586"/>
            <a:ext cx="1403795" cy="540000"/>
          </a:xfrm>
          <a:prstGeom prst="rect">
            <a:avLst/>
          </a:prstGeom>
          <a:solidFill>
            <a:srgbClr val="6464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3CB710-EE83-47F1-835C-85329D7BAA19}"/>
              </a:ext>
            </a:extLst>
          </p:cNvPr>
          <p:cNvSpPr/>
          <p:nvPr/>
        </p:nvSpPr>
        <p:spPr>
          <a:xfrm>
            <a:off x="5952292" y="1508586"/>
            <a:ext cx="432410" cy="540000"/>
          </a:xfrm>
          <a:prstGeom prst="rect">
            <a:avLst/>
          </a:prstGeom>
          <a:solidFill>
            <a:srgbClr val="C8C8C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2A5D631-38E5-499A-A545-50305573D205}"/>
              </a:ext>
            </a:extLst>
          </p:cNvPr>
          <p:cNvSpPr/>
          <p:nvPr/>
        </p:nvSpPr>
        <p:spPr>
          <a:xfrm>
            <a:off x="6384702" y="1508586"/>
            <a:ext cx="1403795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E25B67-94C7-49FE-9F49-960759ABDD31}"/>
              </a:ext>
            </a:extLst>
          </p:cNvPr>
          <p:cNvCxnSpPr>
            <a:cxnSpLocks/>
          </p:cNvCxnSpPr>
          <p:nvPr/>
        </p:nvCxnSpPr>
        <p:spPr>
          <a:xfrm flipV="1">
            <a:off x="5236671" y="1595331"/>
            <a:ext cx="0" cy="3972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03CD462A-E9CC-4DF3-9FCD-2F4B4F38297E}"/>
              </a:ext>
            </a:extLst>
          </p:cNvPr>
          <p:cNvSpPr txBox="1"/>
          <p:nvPr/>
        </p:nvSpPr>
        <p:spPr>
          <a:xfrm>
            <a:off x="6726135" y="2008068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Domaine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ADB3F61-6CBC-45B8-997F-1E5214A2C09A}"/>
              </a:ext>
            </a:extLst>
          </p:cNvPr>
          <p:cNvSpPr txBox="1"/>
          <p:nvPr/>
        </p:nvSpPr>
        <p:spPr>
          <a:xfrm>
            <a:off x="4839445" y="2028653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Domaine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A77A26A-378B-4E05-9724-1C589EAC1B3B}"/>
              </a:ext>
            </a:extLst>
          </p:cNvPr>
          <p:cNvSpPr txBox="1"/>
          <p:nvPr/>
        </p:nvSpPr>
        <p:spPr>
          <a:xfrm>
            <a:off x="5882064" y="2039724"/>
            <a:ext cx="502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Paroi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C74427A2-1F63-48F4-9415-460FE6A4B089}"/>
              </a:ext>
            </a:extLst>
          </p:cNvPr>
          <p:cNvCxnSpPr>
            <a:cxnSpLocks/>
          </p:cNvCxnSpPr>
          <p:nvPr/>
        </p:nvCxnSpPr>
        <p:spPr>
          <a:xfrm>
            <a:off x="8315304" y="2913287"/>
            <a:ext cx="259678" cy="519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3325AFC2-CEE4-487D-8292-9164C1F19E87}"/>
                  </a:ext>
                </a:extLst>
              </p:cNvPr>
              <p:cNvSpPr txBox="1"/>
              <p:nvPr/>
            </p:nvSpPr>
            <p:spPr>
              <a:xfrm>
                <a:off x="8231399" y="2497822"/>
                <a:ext cx="50577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3325AFC2-CEE4-487D-8292-9164C1F19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399" y="2497822"/>
                <a:ext cx="50577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FA8F6897-AAC2-4002-B087-66466F3DF796}"/>
              </a:ext>
            </a:extLst>
          </p:cNvPr>
          <p:cNvSpPr txBox="1"/>
          <p:nvPr/>
        </p:nvSpPr>
        <p:spPr>
          <a:xfrm>
            <a:off x="2816359" y="248550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Bloch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E95C624-15B6-4DBF-B0B0-D7B27B128440}"/>
              </a:ext>
            </a:extLst>
          </p:cNvPr>
          <p:cNvSpPr txBox="1"/>
          <p:nvPr/>
        </p:nvSpPr>
        <p:spPr>
          <a:xfrm>
            <a:off x="2827332" y="4788696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Néel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A0AF9652-0777-4D58-95B7-6A99FD1BD0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4"/>
          <a:stretch/>
        </p:blipFill>
        <p:spPr>
          <a:xfrm>
            <a:off x="610220" y="2295331"/>
            <a:ext cx="2079533" cy="82568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37916EA-B581-4544-96EF-D141E61EDC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4"/>
          <a:stretch/>
        </p:blipFill>
        <p:spPr>
          <a:xfrm>
            <a:off x="957099" y="3436143"/>
            <a:ext cx="1732653" cy="86781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1B2A40D-9801-4F02-AB07-164EBB32F8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>
          <a:xfrm>
            <a:off x="957099" y="4619089"/>
            <a:ext cx="1744845" cy="87734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D7A7E50-9C54-4A15-A29A-70090C5FC590}"/>
              </a:ext>
            </a:extLst>
          </p:cNvPr>
          <p:cNvSpPr/>
          <p:nvPr/>
        </p:nvSpPr>
        <p:spPr>
          <a:xfrm>
            <a:off x="4548496" y="2512238"/>
            <a:ext cx="1222687" cy="540000"/>
          </a:xfrm>
          <a:prstGeom prst="rect">
            <a:avLst/>
          </a:prstGeom>
          <a:solidFill>
            <a:srgbClr val="6464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B60509-FCDC-484F-9572-E696DDD31AD4}"/>
              </a:ext>
            </a:extLst>
          </p:cNvPr>
          <p:cNvSpPr/>
          <p:nvPr/>
        </p:nvSpPr>
        <p:spPr>
          <a:xfrm>
            <a:off x="5771193" y="2512238"/>
            <a:ext cx="752782" cy="540000"/>
          </a:xfrm>
          <a:prstGeom prst="rect">
            <a:avLst/>
          </a:prstGeom>
          <a:solidFill>
            <a:srgbClr val="C8C8C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48BB4B-B480-4E70-B148-C502CA9F58B2}"/>
              </a:ext>
            </a:extLst>
          </p:cNvPr>
          <p:cNvSpPr/>
          <p:nvPr/>
        </p:nvSpPr>
        <p:spPr>
          <a:xfrm>
            <a:off x="6523975" y="2512238"/>
            <a:ext cx="1264522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A4D37C3D-7888-4DC6-96D8-21F67A80EFA2}"/>
              </a:ext>
            </a:extLst>
          </p:cNvPr>
          <p:cNvCxnSpPr>
            <a:cxnSpLocks/>
          </p:cNvCxnSpPr>
          <p:nvPr/>
        </p:nvCxnSpPr>
        <p:spPr>
          <a:xfrm>
            <a:off x="6067307" y="2779033"/>
            <a:ext cx="19850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B2608906-AD60-4050-9864-64D3CDEDFE7C}"/>
              </a:ext>
            </a:extLst>
          </p:cNvPr>
          <p:cNvSpPr/>
          <p:nvPr/>
        </p:nvSpPr>
        <p:spPr>
          <a:xfrm>
            <a:off x="4566135" y="3515890"/>
            <a:ext cx="1080000" cy="540000"/>
          </a:xfrm>
          <a:prstGeom prst="rect">
            <a:avLst/>
          </a:prstGeom>
          <a:solidFill>
            <a:srgbClr val="6464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8F339F-E1D5-43B3-9EE5-07157A9EC4AA}"/>
              </a:ext>
            </a:extLst>
          </p:cNvPr>
          <p:cNvSpPr/>
          <p:nvPr/>
        </p:nvSpPr>
        <p:spPr>
          <a:xfrm>
            <a:off x="5646135" y="3515890"/>
            <a:ext cx="1080000" cy="540000"/>
          </a:xfrm>
          <a:prstGeom prst="rect">
            <a:avLst/>
          </a:prstGeom>
          <a:solidFill>
            <a:srgbClr val="C8C8C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D7847A5-9220-44B4-852D-DBAA048B79A2}"/>
              </a:ext>
            </a:extLst>
          </p:cNvPr>
          <p:cNvSpPr/>
          <p:nvPr/>
        </p:nvSpPr>
        <p:spPr>
          <a:xfrm>
            <a:off x="6726135" y="3515890"/>
            <a:ext cx="1080000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EF8DD19F-5196-4C77-9038-E9BCE1547647}"/>
              </a:ext>
            </a:extLst>
          </p:cNvPr>
          <p:cNvCxnSpPr>
            <a:cxnSpLocks/>
          </p:cNvCxnSpPr>
          <p:nvPr/>
        </p:nvCxnSpPr>
        <p:spPr>
          <a:xfrm flipV="1">
            <a:off x="4839445" y="3655126"/>
            <a:ext cx="519120" cy="2376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5B82A59F-A7A7-4541-92C3-351956835E54}"/>
              </a:ext>
            </a:extLst>
          </p:cNvPr>
          <p:cNvCxnSpPr>
            <a:cxnSpLocks/>
          </p:cNvCxnSpPr>
          <p:nvPr/>
        </p:nvCxnSpPr>
        <p:spPr>
          <a:xfrm>
            <a:off x="5882064" y="3761758"/>
            <a:ext cx="56339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25B112F5-8759-49B6-9368-2B126CC0E9FA}"/>
              </a:ext>
            </a:extLst>
          </p:cNvPr>
          <p:cNvCxnSpPr>
            <a:cxnSpLocks/>
          </p:cNvCxnSpPr>
          <p:nvPr/>
        </p:nvCxnSpPr>
        <p:spPr>
          <a:xfrm>
            <a:off x="7032520" y="3693780"/>
            <a:ext cx="519120" cy="2376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476C369B-8DE5-44F6-9EF1-61C6F840EF0E}"/>
              </a:ext>
            </a:extLst>
          </p:cNvPr>
          <p:cNvCxnSpPr>
            <a:cxnSpLocks/>
          </p:cNvCxnSpPr>
          <p:nvPr/>
        </p:nvCxnSpPr>
        <p:spPr>
          <a:xfrm flipH="1">
            <a:off x="7046986" y="1572110"/>
            <a:ext cx="0" cy="3972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D44DD8EF-6663-46E0-863D-D045861480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07" y="1686670"/>
            <a:ext cx="180000" cy="183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588C37A-3E20-4FF0-A163-0DCA69F33BB7}"/>
                  </a:ext>
                </a:extLst>
              </p:cNvPr>
              <p:cNvSpPr txBox="1"/>
              <p:nvPr/>
            </p:nvSpPr>
            <p:spPr>
              <a:xfrm>
                <a:off x="980012" y="5638386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588C37A-3E20-4FF0-A163-0DCA69F33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12" y="5638386"/>
                <a:ext cx="36798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F6E39719-690A-4EFB-A362-63892115A498}"/>
                  </a:ext>
                </a:extLst>
              </p:cNvPr>
              <p:cNvSpPr txBox="1"/>
              <p:nvPr/>
            </p:nvSpPr>
            <p:spPr>
              <a:xfrm>
                <a:off x="246227" y="5710776"/>
                <a:ext cx="353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F6E39719-690A-4EFB-A362-63892115A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27" y="5710776"/>
                <a:ext cx="35375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B2449591-F54F-44CE-9C28-C3DD7E37D917}"/>
                  </a:ext>
                </a:extLst>
              </p:cNvPr>
              <p:cNvSpPr txBox="1"/>
              <p:nvPr/>
            </p:nvSpPr>
            <p:spPr>
              <a:xfrm>
                <a:off x="256469" y="4973362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B2449591-F54F-44CE-9C28-C3DD7E37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69" y="4973362"/>
                <a:ext cx="371384" cy="369332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7BB14220-C308-487F-B06F-55ADCA4116F2}"/>
                  </a:ext>
                </a:extLst>
              </p:cNvPr>
              <p:cNvSpPr txBox="1"/>
              <p:nvPr/>
            </p:nvSpPr>
            <p:spPr>
              <a:xfrm>
                <a:off x="4723795" y="5248526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7BB14220-C308-487F-B06F-55ADCA411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795" y="5248526"/>
                <a:ext cx="36798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0AAC6CB2-8AED-4EBE-8EB1-70EF716C2528}"/>
                  </a:ext>
                </a:extLst>
              </p:cNvPr>
              <p:cNvSpPr txBox="1"/>
              <p:nvPr/>
            </p:nvSpPr>
            <p:spPr>
              <a:xfrm>
                <a:off x="4053416" y="4889518"/>
                <a:ext cx="353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0AAC6CB2-8AED-4EBE-8EB1-70EF716C2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416" y="4889518"/>
                <a:ext cx="35375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737AE0F0-53A7-4914-883C-205CD2B0388F}"/>
                  </a:ext>
                </a:extLst>
              </p:cNvPr>
              <p:cNvSpPr txBox="1"/>
              <p:nvPr/>
            </p:nvSpPr>
            <p:spPr>
              <a:xfrm>
                <a:off x="4038350" y="5349463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737AE0F0-53A7-4914-883C-205CD2B03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350" y="5349463"/>
                <a:ext cx="371384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5DEAA3FD-ABE0-479A-AF6F-3FF9711DAD8E}"/>
              </a:ext>
            </a:extLst>
          </p:cNvPr>
          <p:cNvCxnSpPr>
            <a:cxnSpLocks/>
          </p:cNvCxnSpPr>
          <p:nvPr/>
        </p:nvCxnSpPr>
        <p:spPr>
          <a:xfrm flipV="1">
            <a:off x="5090655" y="2645487"/>
            <a:ext cx="146016" cy="332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960447DA-0E5B-4DFC-B155-2077740314F3}"/>
              </a:ext>
            </a:extLst>
          </p:cNvPr>
          <p:cNvCxnSpPr>
            <a:cxnSpLocks/>
          </p:cNvCxnSpPr>
          <p:nvPr/>
        </p:nvCxnSpPr>
        <p:spPr>
          <a:xfrm>
            <a:off x="7050782" y="2586290"/>
            <a:ext cx="146016" cy="332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5A7D8FE5-D9A6-44BB-9BB6-655B2278675A}"/>
              </a:ext>
            </a:extLst>
          </p:cNvPr>
          <p:cNvCxnSpPr>
            <a:cxnSpLocks/>
          </p:cNvCxnSpPr>
          <p:nvPr/>
        </p:nvCxnSpPr>
        <p:spPr>
          <a:xfrm>
            <a:off x="8187232" y="3861281"/>
            <a:ext cx="56339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A2351CDB-789B-40E8-BC85-C044C3F3C520}"/>
                  </a:ext>
                </a:extLst>
              </p:cNvPr>
              <p:cNvSpPr txBox="1"/>
              <p:nvPr/>
            </p:nvSpPr>
            <p:spPr>
              <a:xfrm>
                <a:off x="8216037" y="3509114"/>
                <a:ext cx="50577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A2351CDB-789B-40E8-BC85-C044C3F3C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037" y="3509114"/>
                <a:ext cx="505779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>
            <a:extLst>
              <a:ext uri="{FF2B5EF4-FFF2-40B4-BE49-F238E27FC236}">
                <a16:creationId xmlns:a16="http://schemas.microsoft.com/office/drawing/2014/main" id="{A3A86D34-C600-4186-AFAF-78220D716566}"/>
              </a:ext>
            </a:extLst>
          </p:cNvPr>
          <p:cNvSpPr/>
          <p:nvPr/>
        </p:nvSpPr>
        <p:spPr>
          <a:xfrm>
            <a:off x="4570655" y="4519542"/>
            <a:ext cx="3235475" cy="540000"/>
          </a:xfrm>
          <a:prstGeom prst="rect">
            <a:avLst/>
          </a:prstGeom>
          <a:solidFill>
            <a:srgbClr val="C8C8C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C391811F-17EA-4D3B-BDA6-8A383BD10E7A}"/>
              </a:ext>
            </a:extLst>
          </p:cNvPr>
          <p:cNvCxnSpPr>
            <a:cxnSpLocks/>
          </p:cNvCxnSpPr>
          <p:nvPr/>
        </p:nvCxnSpPr>
        <p:spPr>
          <a:xfrm>
            <a:off x="5821312" y="4797800"/>
            <a:ext cx="56339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7C670999-217D-46CB-A07C-5BE2FDFF3244}"/>
                  </a:ext>
                </a:extLst>
              </p:cNvPr>
              <p:cNvSpPr txBox="1"/>
              <p:nvPr/>
            </p:nvSpPr>
            <p:spPr>
              <a:xfrm>
                <a:off x="7929047" y="4516230"/>
                <a:ext cx="1170577" cy="394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sSub>
                            <m:sSubPr>
                              <m:ctrlPr>
                                <a:rPr lang="fr-FR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fr-FR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7C670999-217D-46CB-A07C-5BE2FDFF3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047" y="4516230"/>
                <a:ext cx="1170577" cy="39466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A531C7F3-9E0A-4F20-8348-7CF815C08085}"/>
              </a:ext>
            </a:extLst>
          </p:cNvPr>
          <p:cNvCxnSpPr>
            <a:cxnSpLocks/>
          </p:cNvCxnSpPr>
          <p:nvPr/>
        </p:nvCxnSpPr>
        <p:spPr>
          <a:xfrm>
            <a:off x="7989498" y="4937663"/>
            <a:ext cx="977925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Image 99">
            <a:extLst>
              <a:ext uri="{FF2B5EF4-FFF2-40B4-BE49-F238E27FC236}">
                <a16:creationId xmlns:a16="http://schemas.microsoft.com/office/drawing/2014/main" id="{0B4FC9F7-F5CE-43C1-A716-66B3473F2D8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59" y="4754789"/>
            <a:ext cx="654128" cy="660338"/>
          </a:xfrm>
          <a:prstGeom prst="rect">
            <a:avLst/>
          </a:prstGeom>
        </p:spPr>
      </p:pic>
      <p:sp>
        <p:nvSpPr>
          <p:cNvPr id="101" name="ZoneTexte 100">
            <a:extLst>
              <a:ext uri="{FF2B5EF4-FFF2-40B4-BE49-F238E27FC236}">
                <a16:creationId xmlns:a16="http://schemas.microsoft.com/office/drawing/2014/main" id="{C920E36A-6B11-4670-A7E2-A5B1E93FBF11}"/>
              </a:ext>
            </a:extLst>
          </p:cNvPr>
          <p:cNvSpPr txBox="1"/>
          <p:nvPr/>
        </p:nvSpPr>
        <p:spPr>
          <a:xfrm>
            <a:off x="94987" y="755440"/>
            <a:ext cx="275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Champ équivalent de DMI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712E3D7E-6D73-41F3-923D-0989DF951281}"/>
                  </a:ext>
                </a:extLst>
              </p:cNvPr>
              <p:cNvSpPr txBox="1"/>
              <p:nvPr/>
            </p:nvSpPr>
            <p:spPr>
              <a:xfrm>
                <a:off x="4887211" y="764944"/>
                <a:ext cx="2099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Champ planaire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dirty="0"/>
                  <a:t> :</a:t>
                </a:r>
              </a:p>
            </p:txBody>
          </p:sp>
        </mc:Choice>
        <mc:Fallback xmlns=""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712E3D7E-6D73-41F3-923D-0989DF95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211" y="764944"/>
                <a:ext cx="2099357" cy="369332"/>
              </a:xfrm>
              <a:prstGeom prst="rect">
                <a:avLst/>
              </a:prstGeom>
              <a:blipFill>
                <a:blip r:embed="rId20"/>
                <a:stretch>
                  <a:fillRect l="-2616" t="-8197" r="-1744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3E2B5FF6-D21B-466C-A1DF-B7B01CAACFFB}"/>
                  </a:ext>
                </a:extLst>
              </p:cNvPr>
              <p:cNvSpPr txBox="1"/>
              <p:nvPr/>
            </p:nvSpPr>
            <p:spPr>
              <a:xfrm>
                <a:off x="8001234" y="1568952"/>
                <a:ext cx="93538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3E2B5FF6-D21B-466C-A1DF-B7B01CAAC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234" y="1568952"/>
                <a:ext cx="93538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ZoneTexte 103">
            <a:extLst>
              <a:ext uri="{FF2B5EF4-FFF2-40B4-BE49-F238E27FC236}">
                <a16:creationId xmlns:a16="http://schemas.microsoft.com/office/drawing/2014/main" id="{36A88F7D-91AF-4568-A3B9-D11545096F9C}"/>
              </a:ext>
            </a:extLst>
          </p:cNvPr>
          <p:cNvSpPr txBox="1"/>
          <p:nvPr/>
        </p:nvSpPr>
        <p:spPr>
          <a:xfrm>
            <a:off x="268933" y="6088642"/>
            <a:ext cx="328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Modifie l’angle de l’aimantation dans la paroi.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7AAD0416-9449-4760-B292-67CB815D7A93}"/>
              </a:ext>
            </a:extLst>
          </p:cNvPr>
          <p:cNvSpPr txBox="1"/>
          <p:nvPr/>
        </p:nvSpPr>
        <p:spPr>
          <a:xfrm>
            <a:off x="4001492" y="6091283"/>
            <a:ext cx="4873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Modifie l’angle de l’aimantation dans la paroi et l’orientation de l’aimantation dans les domaines.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98F1A59-A43C-4ACA-BC8D-BD8E7230E106}"/>
                  </a:ext>
                </a:extLst>
              </p:cNvPr>
              <p:cNvSpPr txBox="1"/>
              <p:nvPr/>
            </p:nvSpPr>
            <p:spPr>
              <a:xfrm>
                <a:off x="1003868" y="1790800"/>
                <a:ext cx="1744844" cy="533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DMI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98F1A59-A43C-4ACA-BC8D-BD8E7230E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68" y="1790800"/>
                <a:ext cx="1744844" cy="533672"/>
              </a:xfrm>
              <a:prstGeom prst="rect">
                <a:avLst/>
              </a:prstGeom>
              <a:blipFill>
                <a:blip r:embed="rId22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6DB7C1FA-BD2E-4DD7-AC82-5A2C52A62573}"/>
                  </a:ext>
                </a:extLst>
              </p:cNvPr>
              <p:cNvSpPr txBox="1"/>
              <p:nvPr/>
            </p:nvSpPr>
            <p:spPr>
              <a:xfrm>
                <a:off x="1312742" y="3157261"/>
                <a:ext cx="10757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DMI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6DB7C1FA-BD2E-4DD7-AC82-5A2C52A62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742" y="3157261"/>
                <a:ext cx="1075744" cy="3077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C6FD5D23-BEDC-4DB1-8BBE-6A7256E8A26E}"/>
                  </a:ext>
                </a:extLst>
              </p:cNvPr>
              <p:cNvSpPr txBox="1"/>
              <p:nvPr/>
            </p:nvSpPr>
            <p:spPr>
              <a:xfrm>
                <a:off x="1347998" y="4346260"/>
                <a:ext cx="11013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DMI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C6FD5D23-BEDC-4DB1-8BBE-6A7256E8A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998" y="4346260"/>
                <a:ext cx="1101391" cy="30777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 animBg="1"/>
      <p:bldP spid="45" grpId="0" animBg="1"/>
      <p:bldP spid="48" grpId="0" animBg="1"/>
      <p:bldP spid="54" grpId="0"/>
      <p:bldP spid="65" grpId="0"/>
      <p:bldP spid="66" grpId="0"/>
      <p:bldP spid="55" grpId="0"/>
      <p:bldP spid="34" grpId="0"/>
      <p:bldP spid="35" grpId="0"/>
      <p:bldP spid="39" grpId="0" animBg="1"/>
      <p:bldP spid="40" grpId="0" animBg="1"/>
      <p:bldP spid="41" grpId="0" animBg="1"/>
      <p:bldP spid="51" grpId="0" animBg="1"/>
      <p:bldP spid="52" grpId="0" animBg="1"/>
      <p:bldP spid="53" grpId="0" animBg="1"/>
      <p:bldP spid="83" grpId="0"/>
      <p:bldP spid="84" grpId="0" animBg="1"/>
      <p:bldP spid="90" grpId="0"/>
      <p:bldP spid="1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</p:spPr>
        <p:txBody>
          <a:bodyPr>
            <a:normAutofit/>
          </a:bodyPr>
          <a:lstStyle/>
          <a:p>
            <a:r>
              <a:rPr lang="fr-FR" sz="1600" dirty="0"/>
              <a:t>I. Statique de parois chirales en milieu parfait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Modèle contraint des parois chirales</a:t>
            </a:r>
            <a:endParaRPr lang="fr-FR" sz="28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281424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13</a:t>
            </a:fld>
            <a:endParaRPr lang="fr-FR" b="1" dirty="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B7605CC-36EB-4F3B-969C-B09B8AD8032F}"/>
              </a:ext>
            </a:extLst>
          </p:cNvPr>
          <p:cNvGrpSpPr/>
          <p:nvPr/>
        </p:nvGrpSpPr>
        <p:grpSpPr>
          <a:xfrm>
            <a:off x="1576386" y="2844811"/>
            <a:ext cx="5991228" cy="2307991"/>
            <a:chOff x="1279696" y="3057370"/>
            <a:chExt cx="6847179" cy="268153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255C86D-D39B-45C7-AFBC-3D702A735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9696" y="3057370"/>
              <a:ext cx="6847179" cy="232205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3CD34C8-5401-485F-82CD-E9AD9614C601}"/>
                </a:ext>
              </a:extLst>
            </p:cNvPr>
            <p:cNvSpPr txBox="1"/>
            <p:nvPr/>
          </p:nvSpPr>
          <p:spPr>
            <a:xfrm>
              <a:off x="2062632" y="5290451"/>
              <a:ext cx="1789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Paroi favorisée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5FC4850-25CD-4614-B395-6A179672C448}"/>
                </a:ext>
              </a:extLst>
            </p:cNvPr>
            <p:cNvSpPr txBox="1"/>
            <p:nvPr/>
          </p:nvSpPr>
          <p:spPr>
            <a:xfrm>
              <a:off x="4277511" y="5290451"/>
              <a:ext cx="2156855" cy="44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Paroi défavorisée</a:t>
              </a:r>
            </a:p>
          </p:txBody>
        </p:sp>
      </p:grp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CCEA934-5873-4754-8954-C9B98A1C969B}"/>
              </a:ext>
            </a:extLst>
          </p:cNvPr>
          <p:cNvCxnSpPr>
            <a:cxnSpLocks/>
          </p:cNvCxnSpPr>
          <p:nvPr/>
        </p:nvCxnSpPr>
        <p:spPr>
          <a:xfrm flipH="1">
            <a:off x="8048080" y="1247140"/>
            <a:ext cx="72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F86588C-B207-4D5C-9B9B-E1FD447ACD29}"/>
              </a:ext>
            </a:extLst>
          </p:cNvPr>
          <p:cNvCxnSpPr>
            <a:cxnSpLocks/>
          </p:cNvCxnSpPr>
          <p:nvPr/>
        </p:nvCxnSpPr>
        <p:spPr>
          <a:xfrm>
            <a:off x="8768080" y="1247140"/>
            <a:ext cx="0" cy="72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DE782F2-5328-4370-878E-445EDB604A40}"/>
              </a:ext>
            </a:extLst>
          </p:cNvPr>
          <p:cNvCxnSpPr>
            <a:cxnSpLocks/>
          </p:cNvCxnSpPr>
          <p:nvPr/>
        </p:nvCxnSpPr>
        <p:spPr>
          <a:xfrm flipH="1">
            <a:off x="8420100" y="1247140"/>
            <a:ext cx="352380" cy="6197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704D659-3B4F-44FB-8EA0-AB55531F65FA}"/>
                  </a:ext>
                </a:extLst>
              </p:cNvPr>
              <p:cNvSpPr txBox="1"/>
              <p:nvPr/>
            </p:nvSpPr>
            <p:spPr>
              <a:xfrm>
                <a:off x="7758889" y="1026045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704D659-3B4F-44FB-8EA0-AB55531F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889" y="1026045"/>
                <a:ext cx="36798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B26C48F-75D1-41B2-A870-F74318AC98D5}"/>
                  </a:ext>
                </a:extLst>
              </p:cNvPr>
              <p:cNvSpPr txBox="1"/>
              <p:nvPr/>
            </p:nvSpPr>
            <p:spPr>
              <a:xfrm>
                <a:off x="8748075" y="1787580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B26C48F-75D1-41B2-A870-F74318AC9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075" y="1787580"/>
                <a:ext cx="367986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438C5C3-8AB4-4BAC-A6FD-46A451391DA4}"/>
                  </a:ext>
                </a:extLst>
              </p:cNvPr>
              <p:cNvSpPr txBox="1"/>
              <p:nvPr/>
            </p:nvSpPr>
            <p:spPr>
              <a:xfrm>
                <a:off x="8031637" y="1777809"/>
                <a:ext cx="435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438C5C3-8AB4-4BAC-A6FD-46A451391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637" y="1777809"/>
                <a:ext cx="43550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2B366D5-D347-4582-83F9-8F286139B217}"/>
                  </a:ext>
                </a:extLst>
              </p:cNvPr>
              <p:cNvSpPr txBox="1"/>
              <p:nvPr/>
            </p:nvSpPr>
            <p:spPr>
              <a:xfrm>
                <a:off x="7921521" y="1344692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2B366D5-D347-4582-83F9-8F286139B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521" y="1344692"/>
                <a:ext cx="402866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c 22">
            <a:extLst>
              <a:ext uri="{FF2B5EF4-FFF2-40B4-BE49-F238E27FC236}">
                <a16:creationId xmlns:a16="http://schemas.microsoft.com/office/drawing/2014/main" id="{7B698155-E9A6-4306-BFB9-C9A44B810299}"/>
              </a:ext>
            </a:extLst>
          </p:cNvPr>
          <p:cNvSpPr/>
          <p:nvPr/>
        </p:nvSpPr>
        <p:spPr>
          <a:xfrm>
            <a:off x="8296299" y="887243"/>
            <a:ext cx="634558" cy="761946"/>
          </a:xfrm>
          <a:prstGeom prst="arc">
            <a:avLst>
              <a:gd name="adj1" fmla="val 5845968"/>
              <a:gd name="adj2" fmla="val 1093428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0F3DB1B-78BF-4CFE-84F3-A72690E8D9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3682" y="711712"/>
            <a:ext cx="2438400" cy="2273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E64B742F-85F6-4831-8949-B4AB82F4757A}"/>
                  </a:ext>
                </a:extLst>
              </p:cNvPr>
              <p:cNvSpPr txBox="1"/>
              <p:nvPr/>
            </p:nvSpPr>
            <p:spPr>
              <a:xfrm>
                <a:off x="20765" y="887243"/>
                <a:ext cx="707823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Première modélisation des parois chirales : « modèle contraint »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Largeur fixée 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Aimantation dans les domaines fixée</a:t>
                </a:r>
              </a:p>
              <a:p>
                <a:endParaRPr lang="fr-FR" dirty="0"/>
              </a:p>
              <a:p>
                <a:r>
                  <a:rPr lang="fr-FR" dirty="0"/>
                  <a:t>On a approximativement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𝐷𝑀𝐼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E64B742F-85F6-4831-8949-B4AB82F47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5" y="887243"/>
                <a:ext cx="7078239" cy="1754326"/>
              </a:xfrm>
              <a:prstGeom prst="rect">
                <a:avLst/>
              </a:prstGeom>
              <a:blipFill>
                <a:blip r:embed="rId10"/>
                <a:stretch>
                  <a:fillRect l="-688" t="-2091" b="-6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18A36DD-14C9-4528-88A8-697D004D54C8}"/>
              </a:ext>
            </a:extLst>
          </p:cNvPr>
          <p:cNvSpPr/>
          <p:nvPr/>
        </p:nvSpPr>
        <p:spPr>
          <a:xfrm>
            <a:off x="-1" y="6550222"/>
            <a:ext cx="5507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</a:rPr>
              <a:t>Thiaville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EPL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</a:rPr>
              <a:t>100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57002 (2012), Je 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PRB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88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, 214401 (2013)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6CCC44C-E6F6-435F-8798-B80EE4E23285}"/>
                  </a:ext>
                </a:extLst>
              </p:cNvPr>
              <p:cNvSpPr txBox="1"/>
              <p:nvPr/>
            </p:nvSpPr>
            <p:spPr>
              <a:xfrm>
                <a:off x="651813" y="5152802"/>
                <a:ext cx="7230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DMI</m:t>
                        </m:r>
                      </m:sub>
                    </m:sSub>
                  </m:oMath>
                </a14:m>
                <a:r>
                  <a:rPr lang="fr-FR" dirty="0"/>
                  <a:t> est toujours normal à la paroi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dirty="0"/>
                  <a:t> l’énergie de paroi dépend de l’angle.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6CCC44C-E6F6-435F-8798-B80EE4E23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13" y="5152802"/>
                <a:ext cx="7230569" cy="369332"/>
              </a:xfrm>
              <a:prstGeom prst="rect">
                <a:avLst/>
              </a:prstGeom>
              <a:blipFill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0A93251-A335-4F43-A6C8-96ECB88411FD}"/>
              </a:ext>
            </a:extLst>
          </p:cNvPr>
          <p:cNvCxnSpPr/>
          <p:nvPr/>
        </p:nvCxnSpPr>
        <p:spPr>
          <a:xfrm>
            <a:off x="3973364" y="1654052"/>
            <a:ext cx="226087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2120EDA-CF34-4C1F-9DBB-C634ABBD898C}"/>
                  </a:ext>
                </a:extLst>
              </p:cNvPr>
              <p:cNvSpPr txBox="1"/>
              <p:nvPr/>
            </p:nvSpPr>
            <p:spPr>
              <a:xfrm>
                <a:off x="4280013" y="1472240"/>
                <a:ext cx="2384051" cy="394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Valable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2120EDA-CF34-4C1F-9DBB-C634ABBD8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013" y="1472240"/>
                <a:ext cx="2384051" cy="394660"/>
              </a:xfrm>
              <a:prstGeom prst="rect">
                <a:avLst/>
              </a:prstGeom>
              <a:blipFill>
                <a:blip r:embed="rId12"/>
                <a:stretch>
                  <a:fillRect l="-2046" t="-7813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674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</p:spPr>
        <p:txBody>
          <a:bodyPr>
            <a:normAutofit/>
          </a:bodyPr>
          <a:lstStyle/>
          <a:p>
            <a:r>
              <a:rPr lang="fr-FR" sz="1600" dirty="0"/>
              <a:t>I. Statique de parois chirales en milieu parfait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Calcul de l’énergie de paroi dans les cas limites</a:t>
            </a:r>
            <a:endParaRPr lang="fr-FR" sz="2800" b="1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28985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14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0106796-2D99-4F20-9CAE-3BE941D70C27}"/>
              </a:ext>
            </a:extLst>
          </p:cNvPr>
          <p:cNvSpPr txBox="1"/>
          <p:nvPr/>
        </p:nvSpPr>
        <p:spPr>
          <a:xfrm>
            <a:off x="5637530" y="935245"/>
            <a:ext cx="3307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Pizzini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PRL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047203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FD7D4C2-7A62-4D90-A346-DC9D1E919EAC}"/>
                  </a:ext>
                </a:extLst>
              </p:cNvPr>
              <p:cNvSpPr txBox="1"/>
              <p:nvPr/>
            </p:nvSpPr>
            <p:spPr>
              <a:xfrm>
                <a:off x="602523" y="2421110"/>
                <a:ext cx="6876646" cy="394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Énergie surfacique en fonction du champ planaire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r-FR" dirty="0"/>
                  <a:t> :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FD7D4C2-7A62-4D90-A346-DC9D1E919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23" y="2421110"/>
                <a:ext cx="6876646" cy="394660"/>
              </a:xfrm>
              <a:prstGeom prst="rect">
                <a:avLst/>
              </a:prstGeom>
              <a:blipFill>
                <a:blip r:embed="rId3"/>
                <a:stretch>
                  <a:fillRect l="-798" t="-6154" b="-18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6474098C-E539-4032-B650-1FB4B38A22AD}"/>
                  </a:ext>
                </a:extLst>
              </p:cNvPr>
              <p:cNvSpPr txBox="1"/>
              <p:nvPr/>
            </p:nvSpPr>
            <p:spPr>
              <a:xfrm>
                <a:off x="0" y="701572"/>
                <a:ext cx="707823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Deuxième cas limite : « champ intense »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Parois de Néel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Inclinaison de l’aimantation dans les domaines</a:t>
                </a: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6474098C-E539-4032-B650-1FB4B38A2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1572"/>
                <a:ext cx="7078239" cy="923330"/>
              </a:xfrm>
              <a:prstGeom prst="rect">
                <a:avLst/>
              </a:prstGeom>
              <a:blipFill>
                <a:blip r:embed="rId4"/>
                <a:stretch>
                  <a:fillRect l="-689" t="-3289"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F74285C-5EF1-430D-9A53-1AC648C2A569}"/>
              </a:ext>
            </a:extLst>
          </p:cNvPr>
          <p:cNvCxnSpPr>
            <a:cxnSpLocks/>
          </p:cNvCxnSpPr>
          <p:nvPr/>
        </p:nvCxnSpPr>
        <p:spPr>
          <a:xfrm flipH="1">
            <a:off x="31559" y="2223183"/>
            <a:ext cx="9143999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3A7DDEB-00AA-4AD9-8CBB-E10405AE8547}"/>
                  </a:ext>
                </a:extLst>
              </p:cNvPr>
              <p:cNvSpPr txBox="1"/>
              <p:nvPr/>
            </p:nvSpPr>
            <p:spPr>
              <a:xfrm>
                <a:off x="6035413" y="2885711"/>
                <a:ext cx="29098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𝑙𝑜𝑤</m:t>
                        </m:r>
                      </m:sub>
                    </m:sSub>
                  </m:oMath>
                </a14:m>
                <a:r>
                  <a:rPr lang="fr-FR" sz="1600" dirty="0"/>
                  <a:t> : Limite des faibles champs (modèle contraint)</a:t>
                </a: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3A7DDEB-00AA-4AD9-8CBB-E10405AE8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413" y="2885711"/>
                <a:ext cx="2909803" cy="584775"/>
              </a:xfrm>
              <a:prstGeom prst="rect">
                <a:avLst/>
              </a:prstGeom>
              <a:blipFill>
                <a:blip r:embed="rId5"/>
                <a:stretch>
                  <a:fillRect l="-1048" t="-3125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458AF32D-6A48-4AB6-A8AB-CF4761F0C58C}"/>
                  </a:ext>
                </a:extLst>
              </p:cNvPr>
              <p:cNvSpPr txBox="1"/>
              <p:nvPr/>
            </p:nvSpPr>
            <p:spPr>
              <a:xfrm>
                <a:off x="6038502" y="3475872"/>
                <a:ext cx="3411538" cy="358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h𝑖𝑔h</m:t>
                        </m:r>
                      </m:sub>
                    </m:sSub>
                  </m:oMath>
                </a14:m>
                <a:r>
                  <a:rPr lang="fr-FR" sz="1600" dirty="0"/>
                  <a:t> :  Limite des champs intenses </a:t>
                </a:r>
                <a:r>
                  <a:rPr lang="fr-FR" sz="1400" dirty="0"/>
                  <a:t>:</a:t>
                </a: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458AF32D-6A48-4AB6-A8AB-CF4761F0C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502" y="3475872"/>
                <a:ext cx="3411538" cy="358560"/>
              </a:xfrm>
              <a:prstGeom prst="rect">
                <a:avLst/>
              </a:prstGeom>
              <a:blipFill>
                <a:blip r:embed="rId6"/>
                <a:stretch>
                  <a:fillRect t="-3390" b="-169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>
            <a:extLst>
              <a:ext uri="{FF2B5EF4-FFF2-40B4-BE49-F238E27FC236}">
                <a16:creationId xmlns:a16="http://schemas.microsoft.com/office/drawing/2014/main" id="{191D8244-B786-49FC-AABB-16A0B1CAB723}"/>
              </a:ext>
            </a:extLst>
          </p:cNvPr>
          <p:cNvSpPr txBox="1"/>
          <p:nvPr/>
        </p:nvSpPr>
        <p:spPr>
          <a:xfrm>
            <a:off x="6948430" y="4018837"/>
            <a:ext cx="1843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Paroi de Néel droite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8CA1A438-9C66-40AE-A595-E0C21790A5A2}"/>
              </a:ext>
            </a:extLst>
          </p:cNvPr>
          <p:cNvSpPr txBox="1"/>
          <p:nvPr/>
        </p:nvSpPr>
        <p:spPr>
          <a:xfrm>
            <a:off x="6982959" y="5248841"/>
            <a:ext cx="1936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Paroi de Néel gauche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21DAE18C-7828-4747-BEF5-0CD797171D01}"/>
              </a:ext>
            </a:extLst>
          </p:cNvPr>
          <p:cNvCxnSpPr>
            <a:cxnSpLocks/>
          </p:cNvCxnSpPr>
          <p:nvPr/>
        </p:nvCxnSpPr>
        <p:spPr>
          <a:xfrm flipV="1">
            <a:off x="7284132" y="4388170"/>
            <a:ext cx="0" cy="3387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E6616A8D-232E-4966-BA33-69D87CC479AE}"/>
              </a:ext>
            </a:extLst>
          </p:cNvPr>
          <p:cNvCxnSpPr>
            <a:cxnSpLocks/>
          </p:cNvCxnSpPr>
          <p:nvPr/>
        </p:nvCxnSpPr>
        <p:spPr>
          <a:xfrm>
            <a:off x="8062697" y="4388170"/>
            <a:ext cx="0" cy="3387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F6A89295-61A3-403E-B66E-9C12D1C59B82}"/>
              </a:ext>
            </a:extLst>
          </p:cNvPr>
          <p:cNvCxnSpPr>
            <a:cxnSpLocks/>
          </p:cNvCxnSpPr>
          <p:nvPr/>
        </p:nvCxnSpPr>
        <p:spPr>
          <a:xfrm rot="5400000" flipV="1">
            <a:off x="7648566" y="4388169"/>
            <a:ext cx="0" cy="3387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733B3ADA-D853-47A2-901F-6308EB7AA409}"/>
              </a:ext>
            </a:extLst>
          </p:cNvPr>
          <p:cNvCxnSpPr>
            <a:cxnSpLocks/>
          </p:cNvCxnSpPr>
          <p:nvPr/>
        </p:nvCxnSpPr>
        <p:spPr>
          <a:xfrm flipV="1">
            <a:off x="7284133" y="5673632"/>
            <a:ext cx="0" cy="3387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0322A834-E883-481F-BAB2-A7614574084C}"/>
              </a:ext>
            </a:extLst>
          </p:cNvPr>
          <p:cNvCxnSpPr>
            <a:cxnSpLocks/>
          </p:cNvCxnSpPr>
          <p:nvPr/>
        </p:nvCxnSpPr>
        <p:spPr>
          <a:xfrm flipH="1">
            <a:off x="8062698" y="5673632"/>
            <a:ext cx="0" cy="3387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3EDF4E3E-6828-43F3-B7E1-CB0498EB8BA8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648567" y="5673631"/>
            <a:ext cx="0" cy="3387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1D72865-8D7D-476E-8798-0AA1EF1A9C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"/>
          <a:stretch/>
        </p:blipFill>
        <p:spPr>
          <a:xfrm>
            <a:off x="12509" y="2782205"/>
            <a:ext cx="6022904" cy="4075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2FBB95C-477C-4D4F-8762-CBC288272999}"/>
                  </a:ext>
                </a:extLst>
              </p:cNvPr>
              <p:cNvSpPr/>
              <p:nvPr/>
            </p:nvSpPr>
            <p:spPr>
              <a:xfrm>
                <a:off x="6131266" y="4133191"/>
                <a:ext cx="748603" cy="4084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h𝑖𝑔h</m:t>
                        </m:r>
                      </m:sub>
                      <m:sup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2FBB95C-477C-4D4F-8762-CBC288272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266" y="4133191"/>
                <a:ext cx="748603" cy="408445"/>
              </a:xfrm>
              <a:prstGeom prst="rect">
                <a:avLst/>
              </a:prstGeom>
              <a:blipFill>
                <a:blip r:embed="rId8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083C84A-6736-4FD9-B457-73CEB88B2964}"/>
                  </a:ext>
                </a:extLst>
              </p:cNvPr>
              <p:cNvSpPr/>
              <p:nvPr/>
            </p:nvSpPr>
            <p:spPr>
              <a:xfrm>
                <a:off x="6215253" y="5566544"/>
                <a:ext cx="748603" cy="401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h𝑖𝑔h</m:t>
                        </m:r>
                      </m:sub>
                      <m:sup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083C84A-6736-4FD9-B457-73CEB88B2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253" y="5566544"/>
                <a:ext cx="748603" cy="401135"/>
              </a:xfrm>
              <a:prstGeom prst="rect">
                <a:avLst/>
              </a:prstGeom>
              <a:blipFill>
                <a:blip r:embed="rId9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AF50CCA-C2DB-4B69-B76E-34295CB6E212}"/>
                  </a:ext>
                </a:extLst>
              </p:cNvPr>
              <p:cNvSpPr txBox="1"/>
              <p:nvPr/>
            </p:nvSpPr>
            <p:spPr>
              <a:xfrm>
                <a:off x="1401709" y="1579789"/>
                <a:ext cx="6166560" cy="459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h𝑖𝑔h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∓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ad>
                                <m:radPr>
                                  <m:degHide m:val="on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  <m:func>
                            <m:func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arccos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AF50CCA-C2DB-4B69-B76E-34295CB6E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709" y="1579789"/>
                <a:ext cx="6166560" cy="459036"/>
              </a:xfrm>
              <a:prstGeom prst="rect">
                <a:avLst/>
              </a:prstGeom>
              <a:blipFill>
                <a:blip r:embed="rId10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863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</p:spPr>
        <p:txBody>
          <a:bodyPr>
            <a:normAutofit/>
          </a:bodyPr>
          <a:lstStyle/>
          <a:p>
            <a:r>
              <a:rPr lang="fr-FR" sz="2400" dirty="0"/>
              <a:t>I. Statique de parois chirales en milieu parfait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15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49C8E-45E4-4F23-9A0A-2070B064FAC5}"/>
              </a:ext>
            </a:extLst>
          </p:cNvPr>
          <p:cNvSpPr txBox="1"/>
          <p:nvPr/>
        </p:nvSpPr>
        <p:spPr>
          <a:xfrm>
            <a:off x="755918" y="1454755"/>
            <a:ext cx="76321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dirty="0"/>
              <a:t>Statique de parois en milieu parfait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État de l’art : énergétique des parois chirales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Modèle du petit cercle pour le calcul du profil de paroi</a:t>
            </a:r>
          </a:p>
          <a:p>
            <a:pPr lvl="1"/>
            <a:endParaRPr lang="fr-FR" dirty="0">
              <a:solidFill>
                <a:schemeClr val="bg2"/>
              </a:solidFill>
            </a:endParaRPr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2"/>
                </a:solidFill>
              </a:rPr>
              <a:t>Étude expérimentale de la dynamique de paroi en présence de défauts.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Méthodes expérimentales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Résultats expérimentaux.</a:t>
            </a:r>
          </a:p>
          <a:p>
            <a:pPr lvl="1"/>
            <a:endParaRPr lang="fr-FR" dirty="0">
              <a:solidFill>
                <a:schemeClr val="bg2"/>
              </a:solidFill>
            </a:endParaRPr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2"/>
                </a:solidFill>
              </a:rPr>
              <a:t>Analyse de l’interaction de piégeage.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Paramètres microscopiques de piégeage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Analyse expérimentale des paramètres de piégeage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B38936-CAE8-4A59-B648-33F575B40621}"/>
              </a:ext>
            </a:extLst>
          </p:cNvPr>
          <p:cNvSpPr/>
          <p:nvPr/>
        </p:nvSpPr>
        <p:spPr>
          <a:xfrm>
            <a:off x="5224463" y="725126"/>
            <a:ext cx="3919537" cy="72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Quel est le profil d’aimantation d’une paroi chirale ?</a:t>
            </a:r>
          </a:p>
        </p:txBody>
      </p:sp>
    </p:spTree>
    <p:extLst>
      <p:ext uri="{BB962C8B-B14F-4D97-AF65-F5344CB8AC3E}">
        <p14:creationId xmlns:p14="http://schemas.microsoft.com/office/powerpoint/2010/main" val="2021322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</p:spPr>
        <p:txBody>
          <a:bodyPr>
            <a:normAutofit/>
          </a:bodyPr>
          <a:lstStyle/>
          <a:p>
            <a:r>
              <a:rPr lang="fr-FR" sz="1600" dirty="0"/>
              <a:t>I. Statique de parois chirales en milieu parfait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 err="1"/>
              <a:t>Ansatz</a:t>
            </a:r>
            <a:r>
              <a:rPr lang="fr-FR" sz="2400" dirty="0"/>
              <a:t> du petit cercle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289784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16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328869-61D9-48D6-8DDC-C248ACB72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5432"/>
            <a:ext cx="4822908" cy="3387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E28676-9F3D-4B51-8E5E-BED7EC4D51F0}"/>
                  </a:ext>
                </a:extLst>
              </p:cNvPr>
              <p:cNvSpPr txBox="1"/>
              <p:nvPr/>
            </p:nvSpPr>
            <p:spPr>
              <a:xfrm>
                <a:off x="0" y="5644886"/>
                <a:ext cx="894175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Hypothèse proposée par </a:t>
                </a:r>
                <a:r>
                  <a:rPr lang="fr-FR" b="1" dirty="0">
                    <a:solidFill>
                      <a:schemeClr val="accent5">
                        <a:lumMod val="50000"/>
                      </a:schemeClr>
                    </a:solidFill>
                  </a:rPr>
                  <a:t>Hubert</a:t>
                </a:r>
                <a:r>
                  <a:rPr lang="fr-FR" b="1" dirty="0"/>
                  <a:t> </a:t>
                </a:r>
                <a:r>
                  <a:rPr lang="fr-FR" dirty="0"/>
                  <a:t>(1974)</a:t>
                </a:r>
                <a:r>
                  <a:rPr lang="fr-FR" b="1" dirty="0"/>
                  <a:t> </a:t>
                </a:r>
                <a:r>
                  <a:rPr lang="fr-FR" dirty="0"/>
                  <a:t>: la trajectoire de l’extrémité du vecteur aimantation sur la sphère unité est contenue dans un plan.</a:t>
                </a:r>
              </a:p>
              <a:p>
                <a:r>
                  <a:rPr lang="fr-FR" dirty="0"/>
                  <a:t>On se ramène à une seule variable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fr-FR" dirty="0"/>
                  <a:t>, l’angle de coupe à déterminer en fonction de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E28676-9F3D-4B51-8E5E-BED7EC4D5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44886"/>
                <a:ext cx="8941758" cy="923330"/>
              </a:xfrm>
              <a:prstGeom prst="rect">
                <a:avLst/>
              </a:prstGeom>
              <a:blipFill>
                <a:blip r:embed="rId4"/>
                <a:stretch>
                  <a:fillRect l="-545" t="-3974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1584BB9D-A32B-4306-9E8A-DA4BD64B1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911" y="990942"/>
            <a:ext cx="4384089" cy="4606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F76ECB0-1A7F-4F9E-9633-A5602466CA2C}"/>
                  </a:ext>
                </a:extLst>
              </p:cNvPr>
              <p:cNvSpPr txBox="1"/>
              <p:nvPr/>
            </p:nvSpPr>
            <p:spPr>
              <a:xfrm>
                <a:off x="0" y="711106"/>
                <a:ext cx="513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Le champ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dirty="0"/>
                  <a:t> fixe l’aimantation dans les domaines.</a:t>
                </a:r>
              </a:p>
              <a:p>
                <a:r>
                  <a:rPr lang="fr-FR" dirty="0"/>
                  <a:t>Le profil de paroi est à deux variables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F76ECB0-1A7F-4F9E-9633-A5602466C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11106"/>
                <a:ext cx="5138907" cy="646331"/>
              </a:xfrm>
              <a:prstGeom prst="rect">
                <a:avLst/>
              </a:prstGeom>
              <a:blipFill>
                <a:blip r:embed="rId6"/>
                <a:stretch>
                  <a:fillRect l="-949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93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</p:spPr>
        <p:txBody>
          <a:bodyPr>
            <a:normAutofit/>
          </a:bodyPr>
          <a:lstStyle/>
          <a:p>
            <a:r>
              <a:rPr lang="fr-FR" sz="1600" dirty="0"/>
              <a:t>I. Statique de parois chirales en milieu parfait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Résultats analytiques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29126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17</a:t>
            </a:fld>
            <a:endParaRPr lang="fr-FR" b="1" dirty="0">
              <a:solidFill>
                <a:schemeClr val="tx1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E6F07F7-8F78-49C7-A846-9F65164F0B13}"/>
              </a:ext>
            </a:extLst>
          </p:cNvPr>
          <p:cNvGrpSpPr/>
          <p:nvPr/>
        </p:nvGrpSpPr>
        <p:grpSpPr>
          <a:xfrm>
            <a:off x="0" y="924901"/>
            <a:ext cx="8922304" cy="1013912"/>
            <a:chOff x="0" y="924901"/>
            <a:chExt cx="8922304" cy="10139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6AA1D5F-D88A-421F-889D-65B9BF4F0B8C}"/>
                    </a:ext>
                  </a:extLst>
                </p:cNvPr>
                <p:cNvSpPr/>
                <p:nvPr/>
              </p:nvSpPr>
              <p:spPr>
                <a:xfrm>
                  <a:off x="115362" y="1261896"/>
                  <a:ext cx="4226513" cy="6769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≃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unc>
                          <m:func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func>
                          <m:func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6AA1D5F-D88A-421F-889D-65B9BF4F0B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362" y="1261896"/>
                  <a:ext cx="4226513" cy="6769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CB96493-AB3D-4AB4-B7AE-C72E70873A47}"/>
                </a:ext>
              </a:extLst>
            </p:cNvPr>
            <p:cNvSpPr txBox="1"/>
            <p:nvPr/>
          </p:nvSpPr>
          <p:spPr>
            <a:xfrm>
              <a:off x="0" y="924901"/>
              <a:ext cx="1812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Modèle contraint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8BB3C878-F494-4E9A-B199-EFC8CE300779}"/>
                    </a:ext>
                  </a:extLst>
                </p:cNvPr>
                <p:cNvSpPr txBox="1"/>
                <p:nvPr/>
              </p:nvSpPr>
              <p:spPr>
                <a:xfrm>
                  <a:off x="6007275" y="993905"/>
                  <a:ext cx="2915029" cy="829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dirty="0"/>
                    <a:t>Paramètres réduits :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DMI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a14:m>
                  <a:r>
                    <a:rPr lang="fr-FR" dirty="0"/>
                    <a:t> ;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a14:m>
                  <a:r>
                    <a:rPr lang="fr-FR" dirty="0"/>
                    <a:t> ;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8BB3C878-F494-4E9A-B199-EFC8CE3007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7275" y="993905"/>
                  <a:ext cx="2915029" cy="829330"/>
                </a:xfrm>
                <a:prstGeom prst="rect">
                  <a:avLst/>
                </a:prstGeom>
                <a:blipFill>
                  <a:blip r:embed="rId4"/>
                  <a:stretch>
                    <a:fillRect t="-367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5FD15BDB-C5FB-4467-AC94-52E540C7D01C}"/>
              </a:ext>
            </a:extLst>
          </p:cNvPr>
          <p:cNvGrpSpPr/>
          <p:nvPr/>
        </p:nvGrpSpPr>
        <p:grpSpPr>
          <a:xfrm>
            <a:off x="115362" y="3489960"/>
            <a:ext cx="8759398" cy="3344568"/>
            <a:chOff x="115362" y="3489960"/>
            <a:chExt cx="8759398" cy="33445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5CE45214-2DFB-4066-90F4-AF8D0FBB7480}"/>
                    </a:ext>
                  </a:extLst>
                </p:cNvPr>
                <p:cNvSpPr txBox="1"/>
                <p:nvPr/>
              </p:nvSpPr>
              <p:spPr>
                <a:xfrm>
                  <a:off x="115362" y="6001686"/>
                  <a:ext cx="5445760" cy="590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/>
                    <a:t>La suite du calcul est numérique :</a:t>
                  </a:r>
                </a:p>
                <a:p>
                  <a:r>
                    <a:rPr lang="fr-FR" sz="1600" dirty="0"/>
                    <a:t>Il faut minimiser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fr-FR" sz="1600" dirty="0"/>
                    <a:t> par rapport à l’angle </a:t>
                  </a:r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𝜑</m:t>
                      </m:r>
                    </m:oMath>
                  </a14:m>
                  <a:r>
                    <a:rPr lang="fr-FR" sz="1600" dirty="0"/>
                    <a:t> du petit cercle </a:t>
                  </a:r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5CE45214-2DFB-4066-90F4-AF8D0FBB74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362" y="6001686"/>
                  <a:ext cx="5445760" cy="590354"/>
                </a:xfrm>
                <a:prstGeom prst="rect">
                  <a:avLst/>
                </a:prstGeom>
                <a:blipFill>
                  <a:blip r:embed="rId5"/>
                  <a:stretch>
                    <a:fillRect l="-672" t="-3125" b="-1354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4ADE62F-A060-42CB-87ED-44811726C2A6}"/>
                </a:ext>
              </a:extLst>
            </p:cNvPr>
            <p:cNvCxnSpPr>
              <a:cxnSpLocks/>
            </p:cNvCxnSpPr>
            <p:nvPr/>
          </p:nvCxnSpPr>
          <p:spPr>
            <a:xfrm>
              <a:off x="843280" y="3489960"/>
              <a:ext cx="4155440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D4A579FE-E7AB-4D88-BD61-513D7B533DEC}"/>
                </a:ext>
              </a:extLst>
            </p:cNvPr>
            <p:cNvCxnSpPr>
              <a:cxnSpLocks/>
            </p:cNvCxnSpPr>
            <p:nvPr/>
          </p:nvCxnSpPr>
          <p:spPr>
            <a:xfrm>
              <a:off x="5298440" y="3500120"/>
              <a:ext cx="357632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B1B6846-3908-4181-B3FD-D00CC3B2811A}"/>
                </a:ext>
              </a:extLst>
            </p:cNvPr>
            <p:cNvSpPr txBox="1"/>
            <p:nvPr/>
          </p:nvSpPr>
          <p:spPr>
            <a:xfrm>
              <a:off x="1212928" y="3577059"/>
              <a:ext cx="3144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Terme d’anisotropie Bloch/Néel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BAE495D-867A-4A92-B0E9-BCE7988FFB0B}"/>
                </a:ext>
              </a:extLst>
            </p:cNvPr>
            <p:cNvSpPr txBox="1"/>
            <p:nvPr/>
          </p:nvSpPr>
          <p:spPr>
            <a:xfrm>
              <a:off x="6418799" y="3534774"/>
              <a:ext cx="151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Terme de DMI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6AE4A258-4EFB-463B-B4C6-08EB200EA0D5}"/>
                    </a:ext>
                  </a:extLst>
                </p:cNvPr>
                <p:cNvSpPr txBox="1"/>
                <p:nvPr/>
              </p:nvSpPr>
              <p:spPr>
                <a:xfrm>
                  <a:off x="203200" y="4165600"/>
                  <a:ext cx="2108654" cy="9067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a14:m>
                  <a:r>
                    <a:rPr lang="fr-FR" dirty="0"/>
                    <a:t> : chemin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&gt;0</m:t>
                      </m:r>
                    </m:oMath>
                  </a14:m>
                  <a:r>
                    <a:rPr lang="fr-FR" dirty="0"/>
                    <a:t>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r>
                    <a:rPr lang="fr-FR" dirty="0"/>
                    <a:t> : chemin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fr-FR" dirty="0"/>
                    <a:t> </a:t>
                  </a:r>
                </a:p>
              </p:txBody>
            </p:sp>
          </mc:Choice>
          <mc:Fallback xmlns="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6AE4A258-4EFB-463B-B4C6-08EB200EA0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200" y="4165600"/>
                  <a:ext cx="2108654" cy="906787"/>
                </a:xfrm>
                <a:prstGeom prst="rect">
                  <a:avLst/>
                </a:prstGeom>
                <a:blipFill>
                  <a:blip r:embed="rId6"/>
                  <a:stretch>
                    <a:fillRect b="-33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20E94886-A747-4CF3-8765-56D8821A2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3355" y="3904106"/>
              <a:ext cx="2844085" cy="2930422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E060CE7-2173-4940-9F3B-9B6A88758953}"/>
              </a:ext>
            </a:extLst>
          </p:cNvPr>
          <p:cNvGrpSpPr/>
          <p:nvPr/>
        </p:nvGrpSpPr>
        <p:grpSpPr>
          <a:xfrm>
            <a:off x="0" y="1889567"/>
            <a:ext cx="9436038" cy="1539433"/>
            <a:chOff x="0" y="1889567"/>
            <a:chExt cx="9436038" cy="15394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E561940-2BB6-45D9-B51F-7D4D6BACA5A8}"/>
                    </a:ext>
                  </a:extLst>
                </p:cNvPr>
                <p:cNvSpPr/>
                <p:nvPr/>
              </p:nvSpPr>
              <p:spPr>
                <a:xfrm>
                  <a:off x="292038" y="2894623"/>
                  <a:ext cx="9144000" cy="5343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∓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∓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a14:m>
                  <a:r>
                    <a:rPr lang="fr-FR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∓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e>
                      </m:d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E561940-2BB6-45D9-B51F-7D4D6BACA5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038" y="2894623"/>
                  <a:ext cx="9144000" cy="5343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387938E-5BF9-4503-AA6F-0E6478944254}"/>
                </a:ext>
              </a:extLst>
            </p:cNvPr>
            <p:cNvSpPr txBox="1"/>
            <p:nvPr/>
          </p:nvSpPr>
          <p:spPr>
            <a:xfrm>
              <a:off x="0" y="2456204"/>
              <a:ext cx="2425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Modèle du petit cercle 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BBEF9BE8-67BF-495C-B5F3-AA7CFA71CE8A}"/>
                    </a:ext>
                  </a:extLst>
                </p:cNvPr>
                <p:cNvSpPr txBox="1"/>
                <p:nvPr/>
              </p:nvSpPr>
              <p:spPr>
                <a:xfrm>
                  <a:off x="5221347" y="1889567"/>
                  <a:ext cx="393158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a14:m>
                  <a:r>
                    <a:rPr lang="fr-FR" dirty="0"/>
                    <a:t>: rayon du petit cercle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fr-FR" dirty="0"/>
                    <a:t> : inclinaison dans les domaines</a:t>
                  </a:r>
                </a:p>
              </p:txBody>
            </p:sp>
          </mc:Choice>
          <mc:Fallback xmlns=""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BBEF9BE8-67BF-495C-B5F3-AA7CFA71C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1347" y="1889567"/>
                  <a:ext cx="3931589" cy="646331"/>
                </a:xfrm>
                <a:prstGeom prst="rect">
                  <a:avLst/>
                </a:prstGeom>
                <a:blipFill>
                  <a:blip r:embed="rId9"/>
                  <a:stretch>
                    <a:fillRect t="-5660" r="-932" b="-1415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8324CCC-832D-4794-8D65-239C1EF7B23B}"/>
              </a:ext>
            </a:extLst>
          </p:cNvPr>
          <p:cNvCxnSpPr>
            <a:cxnSpLocks/>
          </p:cNvCxnSpPr>
          <p:nvPr/>
        </p:nvCxnSpPr>
        <p:spPr>
          <a:xfrm>
            <a:off x="1143000" y="1938813"/>
            <a:ext cx="128285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D9F03F8-D9BF-4E4B-9385-3BF890CFAA0A}"/>
              </a:ext>
            </a:extLst>
          </p:cNvPr>
          <p:cNvCxnSpPr>
            <a:cxnSpLocks/>
          </p:cNvCxnSpPr>
          <p:nvPr/>
        </p:nvCxnSpPr>
        <p:spPr>
          <a:xfrm>
            <a:off x="2619802" y="1938813"/>
            <a:ext cx="145689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24C7894-3D5B-49FF-ADAC-A7D921580F2E}"/>
              </a:ext>
            </a:extLst>
          </p:cNvPr>
          <p:cNvCxnSpPr/>
          <p:nvPr/>
        </p:nvCxnSpPr>
        <p:spPr>
          <a:xfrm>
            <a:off x="1812035" y="1938813"/>
            <a:ext cx="973118" cy="819627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E7E2805-3FD6-4977-A9A3-F375D78DBAD5}"/>
              </a:ext>
            </a:extLst>
          </p:cNvPr>
          <p:cNvCxnSpPr>
            <a:cxnSpLocks/>
          </p:cNvCxnSpPr>
          <p:nvPr/>
        </p:nvCxnSpPr>
        <p:spPr>
          <a:xfrm>
            <a:off x="3321934" y="1942091"/>
            <a:ext cx="2301626" cy="842771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13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</p:spPr>
        <p:txBody>
          <a:bodyPr>
            <a:normAutofit/>
          </a:bodyPr>
          <a:lstStyle/>
          <a:p>
            <a:r>
              <a:rPr lang="fr-FR" sz="1600" dirty="0"/>
              <a:t>I. Statique de parois chirales en milieu parfait</a:t>
            </a:r>
            <a:br>
              <a:rPr lang="fr-FR" sz="2800" dirty="0"/>
            </a:br>
            <a:r>
              <a:rPr lang="fr-FR" sz="2000" dirty="0"/>
              <a:t>    </a:t>
            </a:r>
            <a:r>
              <a:rPr lang="fr-FR" sz="2400" dirty="0"/>
              <a:t>Résultats numériques : énergie et orientation des parois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2865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18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43191B4-4D69-4914-BB3D-3994BB9F30DA}"/>
                  </a:ext>
                </a:extLst>
              </p:cNvPr>
              <p:cNvSpPr txBox="1"/>
              <p:nvPr/>
            </p:nvSpPr>
            <p:spPr>
              <a:xfrm>
                <a:off x="0" y="1135571"/>
                <a:ext cx="303339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Énergie d’une paroi chirale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Modèle du petit cercle (noir)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Modèle contraint,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fr-FR" sz="1400" b="0" dirty="0"/>
                  <a:t> (orange)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Modèle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fr-FR" sz="1400" dirty="0"/>
                  <a:t> (orange pointillé)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43191B4-4D69-4914-BB3D-3994BB9F3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35571"/>
                <a:ext cx="3033395" cy="954107"/>
              </a:xfrm>
              <a:prstGeom prst="rect">
                <a:avLst/>
              </a:prstGeom>
              <a:blipFill>
                <a:blip r:embed="rId3"/>
                <a:stretch>
                  <a:fillRect l="-602" t="-637" b="-57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004FE5AA-74B3-4181-9F85-2E208C81C857}"/>
              </a:ext>
            </a:extLst>
          </p:cNvPr>
          <p:cNvSpPr txBox="1"/>
          <p:nvPr/>
        </p:nvSpPr>
        <p:spPr>
          <a:xfrm>
            <a:off x="72706" y="2325248"/>
            <a:ext cx="2887980" cy="95410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Très bon accord du petit cercle avec le modèle à champ intense.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Différences notables avec le modèle contraint à champ faible.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51BDA66-F2FA-42CF-A22E-81429CAAE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95" y="4195409"/>
            <a:ext cx="3326963" cy="26615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4CE71E-3D57-406C-BAB9-F436A87A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4326437"/>
            <a:ext cx="3129280" cy="25034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C6A76CC-319F-4044-8CF6-4E227DF7F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394" y="900001"/>
            <a:ext cx="6110606" cy="30130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88EFAA-CB81-47CD-8CF1-7809B6F32AF1}"/>
              </a:ext>
            </a:extLst>
          </p:cNvPr>
          <p:cNvSpPr/>
          <p:nvPr/>
        </p:nvSpPr>
        <p:spPr>
          <a:xfrm>
            <a:off x="4715884" y="4044542"/>
            <a:ext cx="28964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Diagrammes de phase des parois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5E67BB-9935-4E28-AF33-B0590714C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06" y="4352319"/>
            <a:ext cx="2887980" cy="2295297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AC77AC1-001D-4980-B5F5-D2BEEDE1A444}"/>
              </a:ext>
            </a:extLst>
          </p:cNvPr>
          <p:cNvCxnSpPr/>
          <p:nvPr/>
        </p:nvCxnSpPr>
        <p:spPr>
          <a:xfrm flipH="1">
            <a:off x="2960686" y="3913066"/>
            <a:ext cx="277814" cy="334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5119A6F5-9862-4F6D-B3D0-EC38EF769A11}"/>
              </a:ext>
            </a:extLst>
          </p:cNvPr>
          <p:cNvSpPr txBox="1"/>
          <p:nvPr/>
        </p:nvSpPr>
        <p:spPr>
          <a:xfrm>
            <a:off x="105250" y="3776622"/>
            <a:ext cx="282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Détail : énergie selon le modèle du petit cercle et le modèle contraint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E5BEEA-76C9-4451-A9B2-2EF85C41C3FD}"/>
              </a:ext>
            </a:extLst>
          </p:cNvPr>
          <p:cNvSpPr txBox="1"/>
          <p:nvPr/>
        </p:nvSpPr>
        <p:spPr>
          <a:xfrm>
            <a:off x="3588224" y="5957999"/>
            <a:ext cx="70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Néel</a:t>
            </a:r>
          </a:p>
          <a:p>
            <a:r>
              <a:rPr lang="fr-FR" sz="1400" dirty="0">
                <a:solidFill>
                  <a:schemeClr val="bg1"/>
                </a:solidFill>
              </a:rPr>
              <a:t>gauche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774F0C-5E9D-44B7-B40A-FB466CFD6A0B}"/>
              </a:ext>
            </a:extLst>
          </p:cNvPr>
          <p:cNvSpPr txBox="1"/>
          <p:nvPr/>
        </p:nvSpPr>
        <p:spPr>
          <a:xfrm>
            <a:off x="4901045" y="462861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Néel</a:t>
            </a:r>
          </a:p>
          <a:p>
            <a:r>
              <a:rPr lang="fr-FR" sz="1400" dirty="0">
                <a:solidFill>
                  <a:schemeClr val="bg1"/>
                </a:solidFill>
              </a:rPr>
              <a:t>droite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A2A886-D550-4C25-8A57-A57C91587538}"/>
              </a:ext>
            </a:extLst>
          </p:cNvPr>
          <p:cNvSpPr txBox="1"/>
          <p:nvPr/>
        </p:nvSpPr>
        <p:spPr>
          <a:xfrm>
            <a:off x="3707403" y="4844060"/>
            <a:ext cx="1008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Paroi mixte</a:t>
            </a:r>
          </a:p>
        </p:txBody>
      </p:sp>
    </p:spTree>
    <p:extLst>
      <p:ext uri="{BB962C8B-B14F-4D97-AF65-F5344CB8AC3E}">
        <p14:creationId xmlns:p14="http://schemas.microsoft.com/office/powerpoint/2010/main" val="220266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9AF41E-1CC9-483D-8C83-000E441F9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5" r="3952"/>
          <a:stretch/>
        </p:blipFill>
        <p:spPr>
          <a:xfrm>
            <a:off x="5090161" y="963141"/>
            <a:ext cx="4053048" cy="29893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</p:spPr>
        <p:txBody>
          <a:bodyPr>
            <a:normAutofit/>
          </a:bodyPr>
          <a:lstStyle/>
          <a:p>
            <a:r>
              <a:rPr lang="fr-FR" sz="1600" dirty="0"/>
              <a:t>I. Statique de parois chirales en milieu parfait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Comparaison avec des simulations </a:t>
            </a:r>
            <a:r>
              <a:rPr lang="fr-FR" sz="2400" dirty="0" err="1"/>
              <a:t>micromagnétiques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808" y="318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19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1D51D4-525A-4DB7-A6EB-9C5575297089}"/>
              </a:ext>
            </a:extLst>
          </p:cNvPr>
          <p:cNvSpPr txBox="1"/>
          <p:nvPr/>
        </p:nvSpPr>
        <p:spPr>
          <a:xfrm>
            <a:off x="140983" y="3779343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Largeur de Thiele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1D0ED4-6038-4660-9645-73606503E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43" y="4209778"/>
            <a:ext cx="2098139" cy="693506"/>
          </a:xfrm>
          <a:prstGeom prst="rect">
            <a:avLst/>
          </a:prstGeom>
          <a:ln w="19050">
            <a:solidFill>
              <a:srgbClr val="F5802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2D24429-1AB4-4215-B4D8-9E455FC7FE66}"/>
              </a:ext>
            </a:extLst>
          </p:cNvPr>
          <p:cNvSpPr txBox="1"/>
          <p:nvPr/>
        </p:nvSpPr>
        <p:spPr>
          <a:xfrm>
            <a:off x="2836676" y="3789015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Largeur de Hubert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4EBC609-1014-40CD-ADB0-6318974E86A2}"/>
                  </a:ext>
                </a:extLst>
              </p:cNvPr>
              <p:cNvSpPr txBox="1"/>
              <p:nvPr/>
            </p:nvSpPr>
            <p:spPr>
              <a:xfrm>
                <a:off x="3007944" y="4148133"/>
                <a:ext cx="1819898" cy="746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4EBC609-1014-40CD-ADB0-6318974E8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944" y="4148133"/>
                <a:ext cx="1819898" cy="7464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e 7">
            <a:extLst>
              <a:ext uri="{FF2B5EF4-FFF2-40B4-BE49-F238E27FC236}">
                <a16:creationId xmlns:a16="http://schemas.microsoft.com/office/drawing/2014/main" id="{2E5AA8EF-42B8-4855-9B91-1D105BF7B4FC}"/>
              </a:ext>
            </a:extLst>
          </p:cNvPr>
          <p:cNvGrpSpPr/>
          <p:nvPr/>
        </p:nvGrpSpPr>
        <p:grpSpPr>
          <a:xfrm>
            <a:off x="5305236" y="3665904"/>
            <a:ext cx="3964392" cy="3045941"/>
            <a:chOff x="4531361" y="3802559"/>
            <a:chExt cx="3937188" cy="2989556"/>
          </a:xfrm>
        </p:grpSpPr>
        <p:pic>
          <p:nvPicPr>
            <p:cNvPr id="20" name="Image 19" descr="Une image contenant lumière, allumé, nuit, sombre&#10;&#10;Description générée automatiquement">
              <a:extLst>
                <a:ext uri="{FF2B5EF4-FFF2-40B4-BE49-F238E27FC236}">
                  <a16:creationId xmlns:a16="http://schemas.microsoft.com/office/drawing/2014/main" id="{F48F8171-C900-4DCA-9051-46874417A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331"/>
            <a:stretch/>
          </p:blipFill>
          <p:spPr>
            <a:xfrm>
              <a:off x="4531361" y="3802559"/>
              <a:ext cx="3855909" cy="2482742"/>
            </a:xfrm>
            <a:prstGeom prst="rect">
              <a:avLst/>
            </a:prstGeom>
          </p:spPr>
        </p:pic>
        <p:pic>
          <p:nvPicPr>
            <p:cNvPr id="23" name="Image 22" descr="Une image contenant lumière, allumé, nuit, sombre&#10;&#10;Description générée automatiquement">
              <a:extLst>
                <a:ext uri="{FF2B5EF4-FFF2-40B4-BE49-F238E27FC236}">
                  <a16:creationId xmlns:a16="http://schemas.microsoft.com/office/drawing/2014/main" id="{D7195684-8D61-4E6E-8714-42EB43892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22" b="-1967"/>
            <a:stretch/>
          </p:blipFill>
          <p:spPr>
            <a:xfrm>
              <a:off x="4612640" y="6253345"/>
              <a:ext cx="3855909" cy="538770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1299235-58CE-499F-A78D-1D9C5169D1DE}"/>
              </a:ext>
            </a:extLst>
          </p:cNvPr>
          <p:cNvSpPr txBox="1"/>
          <p:nvPr/>
        </p:nvSpPr>
        <p:spPr>
          <a:xfrm>
            <a:off x="140983" y="1019056"/>
            <a:ext cx="4745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Calcul numérique avec le code MuMax3,</a:t>
            </a:r>
          </a:p>
          <a:p>
            <a:r>
              <a:rPr lang="fr-FR" dirty="0"/>
              <a:t>Paramètres d’un échantillon réel : Au/Co(0,9)/Pt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4EB8DB-12E6-4946-B916-28F2E01FD6B1}"/>
              </a:ext>
            </a:extLst>
          </p:cNvPr>
          <p:cNvSpPr txBox="1"/>
          <p:nvPr/>
        </p:nvSpPr>
        <p:spPr>
          <a:xfrm>
            <a:off x="8055367" y="1076059"/>
            <a:ext cx="8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énergie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02EFA20-F1DD-4251-A3E5-E06DD11EC6CE}"/>
              </a:ext>
            </a:extLst>
          </p:cNvPr>
          <p:cNvSpPr txBox="1"/>
          <p:nvPr/>
        </p:nvSpPr>
        <p:spPr>
          <a:xfrm>
            <a:off x="6759147" y="4073049"/>
            <a:ext cx="84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largeur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4104524-9738-4F6A-9F35-E5E043215DED}"/>
                  </a:ext>
                </a:extLst>
              </p:cNvPr>
              <p:cNvSpPr txBox="1"/>
              <p:nvPr/>
            </p:nvSpPr>
            <p:spPr>
              <a:xfrm>
                <a:off x="61439" y="2141008"/>
                <a:ext cx="488126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Énergie surfacique : </a:t>
                </a:r>
              </a:p>
              <a:p>
                <a:r>
                  <a:rPr lang="fr-FR" dirty="0"/>
                  <a:t>Très bon accord avec le modèle du petit cercle (avec une correction sur l’anisotropie effective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)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4104524-9738-4F6A-9F35-E5E043215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9" y="2141008"/>
                <a:ext cx="4881263" cy="923330"/>
              </a:xfrm>
              <a:prstGeom prst="rect">
                <a:avLst/>
              </a:prstGeom>
              <a:blipFill>
                <a:blip r:embed="rId10"/>
                <a:stretch>
                  <a:fillRect l="-999" t="-3289" r="-375"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>
            <a:extLst>
              <a:ext uri="{FF2B5EF4-FFF2-40B4-BE49-F238E27FC236}">
                <a16:creationId xmlns:a16="http://schemas.microsoft.com/office/drawing/2014/main" id="{79A13C5B-3DCA-433A-9839-23A1468E3A9C}"/>
              </a:ext>
            </a:extLst>
          </p:cNvPr>
          <p:cNvSpPr txBox="1"/>
          <p:nvPr/>
        </p:nvSpPr>
        <p:spPr>
          <a:xfrm>
            <a:off x="205560" y="5183910"/>
            <a:ext cx="51815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modèle du petit cercle surévalue les largeurs de paroi, mais reproduit la tendance.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Variations significatives de largeur -&gt; échec du modèle contraint.</a:t>
            </a:r>
          </a:p>
        </p:txBody>
      </p:sp>
    </p:spTree>
    <p:extLst>
      <p:ext uri="{BB962C8B-B14F-4D97-AF65-F5344CB8AC3E}">
        <p14:creationId xmlns:p14="http://schemas.microsoft.com/office/powerpoint/2010/main" val="182891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2B101-9E83-49D6-9D57-13A4DD95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dirty="0"/>
              <a:t>Introduction</a:t>
            </a:r>
            <a:br>
              <a:rPr lang="fr-FR" dirty="0"/>
            </a:br>
            <a:r>
              <a:rPr lang="fr-FR" sz="2700" dirty="0"/>
              <a:t>	Magnétisme et stockage d’information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7BE5FB3-C62E-4A23-91B9-5810CA6300B4}"/>
              </a:ext>
            </a:extLst>
          </p:cNvPr>
          <p:cNvSpPr txBox="1">
            <a:spLocks/>
          </p:cNvSpPr>
          <p:nvPr/>
        </p:nvSpPr>
        <p:spPr>
          <a:xfrm>
            <a:off x="7086600" y="360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pPr/>
              <a:t>2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7" name="Image 46" descr="Une image contenant disque dur, équipement électronique&#10;&#10;Description générée automatiquement">
            <a:extLst>
              <a:ext uri="{FF2B5EF4-FFF2-40B4-BE49-F238E27FC236}">
                <a16:creationId xmlns:a16="http://schemas.microsoft.com/office/drawing/2014/main" id="{66D3EFCB-AF5B-4C15-9D4D-810B8359C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6" y="775402"/>
            <a:ext cx="3235359" cy="2123204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B77FBDC5-EB36-4372-BC3F-4E34884BC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77" y="868120"/>
            <a:ext cx="3595486" cy="406097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1651AC5-0356-49DB-A6FB-86D7E75CD78B}"/>
              </a:ext>
            </a:extLst>
          </p:cNvPr>
          <p:cNvSpPr txBox="1"/>
          <p:nvPr/>
        </p:nvSpPr>
        <p:spPr>
          <a:xfrm>
            <a:off x="4937260" y="5869189"/>
            <a:ext cx="413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Concept de mémoire magnétique à pistes, le déplacement des domaines est assuré par un courant de spin.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CEA493-9B4B-4EBF-A2B8-2E083B5C08D0}"/>
              </a:ext>
            </a:extLst>
          </p:cNvPr>
          <p:cNvSpPr/>
          <p:nvPr/>
        </p:nvSpPr>
        <p:spPr>
          <a:xfrm>
            <a:off x="5703084" y="4929093"/>
            <a:ext cx="1853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Science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190 (2008)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4AE230-F2B3-4640-BF1F-C3F8E21DF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8" y="3053316"/>
            <a:ext cx="3016154" cy="301615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D469E48-36D8-4BEF-B003-36DC9D03F789}"/>
              </a:ext>
            </a:extLst>
          </p:cNvPr>
          <p:cNvSpPr txBox="1"/>
          <p:nvPr/>
        </p:nvSpPr>
        <p:spPr>
          <a:xfrm>
            <a:off x="436880" y="6167664"/>
            <a:ext cx="413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Vue d’un disque dur au microscope à force magnétique (crédit : S. Rohart)</a:t>
            </a:r>
          </a:p>
        </p:txBody>
      </p:sp>
    </p:spTree>
    <p:extLst>
      <p:ext uri="{BB962C8B-B14F-4D97-AF65-F5344CB8AC3E}">
        <p14:creationId xmlns:p14="http://schemas.microsoft.com/office/powerpoint/2010/main" val="2677481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</p:spPr>
        <p:txBody>
          <a:bodyPr>
            <a:normAutofit/>
          </a:bodyPr>
          <a:lstStyle/>
          <a:p>
            <a:r>
              <a:rPr lang="fr-FR" sz="1600" dirty="0"/>
              <a:t>I. Statique de parois chirales en milieu parfait</a:t>
            </a:r>
            <a:br>
              <a:rPr lang="fr-FR" dirty="0"/>
            </a:br>
            <a:r>
              <a:rPr lang="fr-FR" sz="2200" dirty="0"/>
              <a:t>	</a:t>
            </a:r>
            <a:r>
              <a:rPr lang="fr-FR" sz="2400" dirty="0"/>
              <a:t>Conclusion et perspectives</a:t>
            </a:r>
            <a:endParaRPr lang="fr-FR" sz="28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20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1B0B5F2-8CA0-46D0-A922-38F0CD515E3E}"/>
                  </a:ext>
                </a:extLst>
              </p:cNvPr>
              <p:cNvSpPr txBox="1"/>
              <p:nvPr/>
            </p:nvSpPr>
            <p:spPr>
              <a:xfrm>
                <a:off x="247397" y="1051784"/>
                <a:ext cx="8715737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Le modèle du petit cercle :</a:t>
                </a:r>
              </a:p>
              <a:p>
                <a:endParaRPr lang="fr-FR" sz="16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fr-FR" sz="1600" dirty="0"/>
                  <a:t>Permet d’obtenir une valeur précise de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fr-FR" sz="1600" dirty="0"/>
                  <a:t> 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fr-FR" sz="1600" dirty="0"/>
                  <a:t> en fonction de tous les paramètres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sz="16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fr-FR" sz="16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fr-FR" sz="1600" dirty="0"/>
                  <a:t>Met en évidence des approximations injustifiées utilisées dans la littérature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fr-FR" sz="16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sz="1600" dirty="0"/>
                  <a:t>Est généralisable au cas d’un angle quelconque et permet donc de calculer la tension de paroi.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1B0B5F2-8CA0-46D0-A922-38F0CD515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97" y="1051784"/>
                <a:ext cx="8715737" cy="1815882"/>
              </a:xfrm>
              <a:prstGeom prst="rect">
                <a:avLst/>
              </a:prstGeom>
              <a:blipFill>
                <a:blip r:embed="rId3"/>
                <a:stretch>
                  <a:fillRect l="-420" t="-1010" b="-3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A7943B2-5B2C-4425-8D9F-967AFFD437AD}"/>
              </a:ext>
            </a:extLst>
          </p:cNvPr>
          <p:cNvCxnSpPr/>
          <p:nvPr/>
        </p:nvCxnSpPr>
        <p:spPr>
          <a:xfrm>
            <a:off x="766607" y="4688741"/>
            <a:ext cx="412787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9327406-6972-4EB5-BD9F-0487729558BC}"/>
              </a:ext>
            </a:extLst>
          </p:cNvPr>
          <p:cNvSpPr txBox="1"/>
          <p:nvPr/>
        </p:nvSpPr>
        <p:spPr>
          <a:xfrm>
            <a:off x="4871170" y="46887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C28D9C4-9782-45D6-9388-28139545DFB8}"/>
              </a:ext>
            </a:extLst>
          </p:cNvPr>
          <p:cNvCxnSpPr/>
          <p:nvPr/>
        </p:nvCxnSpPr>
        <p:spPr>
          <a:xfrm>
            <a:off x="1630703" y="3788641"/>
            <a:ext cx="792088" cy="1800200"/>
          </a:xfrm>
          <a:prstGeom prst="line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D6F2D9A-8A70-4004-8A83-8A4931360802}"/>
              </a:ext>
            </a:extLst>
          </p:cNvPr>
          <p:cNvCxnSpPr/>
          <p:nvPr/>
        </p:nvCxnSpPr>
        <p:spPr>
          <a:xfrm flipV="1">
            <a:off x="2026747" y="4040312"/>
            <a:ext cx="2052228" cy="648429"/>
          </a:xfrm>
          <a:prstGeom prst="straightConnector1">
            <a:avLst/>
          </a:prstGeom>
          <a:ln>
            <a:solidFill>
              <a:srgbClr val="F58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8E2AF41-213C-40DD-926A-11E0F4323C18}"/>
              </a:ext>
            </a:extLst>
          </p:cNvPr>
          <p:cNvSpPr txBox="1"/>
          <p:nvPr/>
        </p:nvSpPr>
        <p:spPr>
          <a:xfrm>
            <a:off x="3782694" y="37331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58021"/>
                </a:solidFill>
              </a:rPr>
              <a:t>n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D6261FE-3447-49F7-943F-5ECC8F53BBB6}"/>
              </a:ext>
            </a:extLst>
          </p:cNvPr>
          <p:cNvSpPr/>
          <p:nvPr/>
        </p:nvSpPr>
        <p:spPr>
          <a:xfrm>
            <a:off x="2740917" y="4418711"/>
            <a:ext cx="246078" cy="558062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806D1F0-A4CF-4E65-BF40-D3748F935C97}"/>
                  </a:ext>
                </a:extLst>
              </p:cNvPr>
              <p:cNvSpPr txBox="1"/>
              <p:nvPr/>
            </p:nvSpPr>
            <p:spPr>
              <a:xfrm>
                <a:off x="2871884" y="4286458"/>
                <a:ext cx="393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fr-FR" b="0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806D1F0-A4CF-4E65-BF40-D3748F935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84" y="4286458"/>
                <a:ext cx="3936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3911330-AB47-469F-B6B3-DA1ADF90E2EC}"/>
              </a:ext>
            </a:extLst>
          </p:cNvPr>
          <p:cNvCxnSpPr/>
          <p:nvPr/>
        </p:nvCxnSpPr>
        <p:spPr>
          <a:xfrm>
            <a:off x="2062751" y="4688741"/>
            <a:ext cx="611338" cy="90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207628E-290D-47E9-A2DF-265F943385A1}"/>
                  </a:ext>
                </a:extLst>
              </p:cNvPr>
              <p:cNvSpPr txBox="1"/>
              <p:nvPr/>
            </p:nvSpPr>
            <p:spPr>
              <a:xfrm>
                <a:off x="2255890" y="4699411"/>
                <a:ext cx="517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207628E-290D-47E9-A2DF-265F94338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90" y="4699411"/>
                <a:ext cx="517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06377E7-A4AE-4A07-8938-DF56F3CADE5E}"/>
              </a:ext>
            </a:extLst>
          </p:cNvPr>
          <p:cNvCxnSpPr/>
          <p:nvPr/>
        </p:nvCxnSpPr>
        <p:spPr>
          <a:xfrm flipV="1">
            <a:off x="2079689" y="4471124"/>
            <a:ext cx="644603" cy="206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EDEB8880-C741-4FA9-BD62-2A769D3A477F}"/>
                  </a:ext>
                </a:extLst>
              </p:cNvPr>
              <p:cNvSpPr txBox="1"/>
              <p:nvPr/>
            </p:nvSpPr>
            <p:spPr>
              <a:xfrm>
                <a:off x="2118386" y="4146156"/>
                <a:ext cx="5672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DMI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EDEB8880-C741-4FA9-BD62-2A769D3A4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86" y="4146156"/>
                <a:ext cx="567207" cy="276999"/>
              </a:xfrm>
              <a:prstGeom prst="rect">
                <a:avLst/>
              </a:prstGeom>
              <a:blipFill>
                <a:blip r:embed="rId6"/>
                <a:stretch>
                  <a:fillRect l="-8602" r="-3226"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67845BA-EF75-482A-91D4-463A285B4BE5}"/>
              </a:ext>
            </a:extLst>
          </p:cNvPr>
          <p:cNvCxnSpPr/>
          <p:nvPr/>
        </p:nvCxnSpPr>
        <p:spPr>
          <a:xfrm flipH="1" flipV="1">
            <a:off x="2026747" y="4040312"/>
            <a:ext cx="36004" cy="637760"/>
          </a:xfrm>
          <a:prstGeom prst="straightConnector1">
            <a:avLst/>
          </a:prstGeom>
          <a:ln w="38100">
            <a:solidFill>
              <a:srgbClr val="F58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B41418E-BA55-4623-9EF3-E431C2F80F8D}"/>
                  </a:ext>
                </a:extLst>
              </p:cNvPr>
              <p:cNvSpPr txBox="1"/>
              <p:nvPr/>
            </p:nvSpPr>
            <p:spPr>
              <a:xfrm>
                <a:off x="1974592" y="3750509"/>
                <a:ext cx="446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5802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rgbClr val="F58021"/>
                  </a:solidFill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B41418E-BA55-4623-9EF3-E431C2F80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592" y="3750509"/>
                <a:ext cx="44672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5B716FEB-5CCF-4F74-AB0B-A9591BA2109C}"/>
              </a:ext>
            </a:extLst>
          </p:cNvPr>
          <p:cNvSpPr txBox="1"/>
          <p:nvPr/>
        </p:nvSpPr>
        <p:spPr>
          <a:xfrm>
            <a:off x="130867" y="5825003"/>
            <a:ext cx="8882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Publication associée : P. Géhanne, A. </a:t>
            </a:r>
            <a:r>
              <a:rPr lang="fr-FR" dirty="0" err="1"/>
              <a:t>Thiaville</a:t>
            </a:r>
            <a:r>
              <a:rPr lang="fr-FR" dirty="0"/>
              <a:t>, S. Rohart, V. </a:t>
            </a:r>
            <a:r>
              <a:rPr lang="fr-FR" dirty="0" err="1"/>
              <a:t>Jeudy</a:t>
            </a:r>
            <a:r>
              <a:rPr lang="fr-FR" dirty="0"/>
              <a:t>, « </a:t>
            </a:r>
            <a:r>
              <a:rPr lang="fr-FR" i="1" dirty="0"/>
              <a:t>Chiral </a:t>
            </a:r>
            <a:r>
              <a:rPr lang="fr-FR" i="1" dirty="0" err="1"/>
              <a:t>magnetic</a:t>
            </a:r>
            <a:r>
              <a:rPr lang="fr-FR" i="1" dirty="0"/>
              <a:t> </a:t>
            </a:r>
            <a:r>
              <a:rPr lang="fr-FR" i="1" dirty="0" err="1"/>
              <a:t>domain</a:t>
            </a:r>
            <a:r>
              <a:rPr lang="fr-FR" i="1" dirty="0"/>
              <a:t> </a:t>
            </a:r>
            <a:r>
              <a:rPr lang="fr-FR" i="1" dirty="0" err="1"/>
              <a:t>walls</a:t>
            </a:r>
            <a:r>
              <a:rPr lang="fr-FR" i="1" dirty="0"/>
              <a:t> </a:t>
            </a:r>
            <a:r>
              <a:rPr lang="en-GB" i="1" dirty="0"/>
              <a:t>under transverse fields : a semi-analytical model</a:t>
            </a:r>
            <a:r>
              <a:rPr lang="en-GB" dirty="0"/>
              <a:t> » (2021), Journal of Magnetism </a:t>
            </a:r>
            <a:r>
              <a:rPr lang="fr-FR" dirty="0"/>
              <a:t>and Magnetic Materials </a:t>
            </a:r>
            <a:r>
              <a:rPr lang="fr-FR" sz="1800" b="1" dirty="0"/>
              <a:t>530</a:t>
            </a:r>
            <a:r>
              <a:rPr lang="fr-FR" sz="1800" dirty="0"/>
              <a:t>, 197916 (2021)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7397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2400" dirty="0"/>
              <a:t>II. Étude expérimentale de la dynamique de parois en présence de défauts 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267438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21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448C2F-0BAD-4722-8290-929F6528206B}"/>
              </a:ext>
            </a:extLst>
          </p:cNvPr>
          <p:cNvSpPr/>
          <p:nvPr/>
        </p:nvSpPr>
        <p:spPr>
          <a:xfrm>
            <a:off x="5224463" y="900001"/>
            <a:ext cx="3919537" cy="874443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Les cadres théoriques connus de la dynamique de parois sont-ils valables pour des parois chirales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349673-842C-4331-8A90-53AFD13D0C9F}"/>
              </a:ext>
            </a:extLst>
          </p:cNvPr>
          <p:cNvSpPr txBox="1"/>
          <p:nvPr/>
        </p:nvSpPr>
        <p:spPr>
          <a:xfrm>
            <a:off x="984518" y="1774444"/>
            <a:ext cx="76321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dirty="0"/>
              <a:t>Statique de parois en milieu parfait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État de l’art : énergétique des parois chirales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Modèle du petit cercle pour le calcul du profil de paroi</a:t>
            </a:r>
          </a:p>
          <a:p>
            <a:pPr lvl="1"/>
            <a:endParaRPr lang="fr-FR" dirty="0">
              <a:solidFill>
                <a:schemeClr val="bg2"/>
              </a:solidFill>
            </a:endParaRPr>
          </a:p>
          <a:p>
            <a:pPr marL="400050" indent="-400050">
              <a:buAutoNum type="romanUcPeriod"/>
            </a:pPr>
            <a:r>
              <a:rPr lang="fr-FR" dirty="0"/>
              <a:t>Étude expérimentale de la dynamique de paroi en présence de défauts.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Méthodes expérimentales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Résultats expérimentaux.</a:t>
            </a:r>
          </a:p>
          <a:p>
            <a:pPr lvl="1"/>
            <a:endParaRPr lang="fr-FR" dirty="0">
              <a:solidFill>
                <a:schemeClr val="bg2"/>
              </a:solidFill>
            </a:endParaRPr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2"/>
                </a:solidFill>
              </a:rPr>
              <a:t>Analyse de l’interaction de piégeage.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Paramètres microscopique de piégeage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Analyse expérimentale des paramètres de piégeage</a:t>
            </a:r>
          </a:p>
        </p:txBody>
      </p:sp>
    </p:spTree>
    <p:extLst>
      <p:ext uri="{BB962C8B-B14F-4D97-AF65-F5344CB8AC3E}">
        <p14:creationId xmlns:p14="http://schemas.microsoft.com/office/powerpoint/2010/main" val="2005327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Fabrication et caractérisation des échantillons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27586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22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583E5B5-5673-49F5-8FFC-072D9FDBDC82}"/>
              </a:ext>
            </a:extLst>
          </p:cNvPr>
          <p:cNvSpPr txBox="1"/>
          <p:nvPr/>
        </p:nvSpPr>
        <p:spPr>
          <a:xfrm>
            <a:off x="177409" y="963104"/>
            <a:ext cx="288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Fabrication par évaporation :</a:t>
            </a: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92BC8565-782F-41A3-8A2C-AB5BF0E5D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39495"/>
              </p:ext>
            </p:extLst>
          </p:nvPr>
        </p:nvGraphicFramePr>
        <p:xfrm>
          <a:off x="272868" y="1332436"/>
          <a:ext cx="499738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9476">
                  <a:extLst>
                    <a:ext uri="{9D8B030D-6E8A-4147-A177-3AD203B41FA5}">
                      <a16:colId xmlns:a16="http://schemas.microsoft.com/office/drawing/2014/main" val="900635251"/>
                    </a:ext>
                  </a:extLst>
                </a:gridCol>
                <a:gridCol w="999476">
                  <a:extLst>
                    <a:ext uri="{9D8B030D-6E8A-4147-A177-3AD203B41FA5}">
                      <a16:colId xmlns:a16="http://schemas.microsoft.com/office/drawing/2014/main" val="7403211"/>
                    </a:ext>
                  </a:extLst>
                </a:gridCol>
                <a:gridCol w="999476">
                  <a:extLst>
                    <a:ext uri="{9D8B030D-6E8A-4147-A177-3AD203B41FA5}">
                      <a16:colId xmlns:a16="http://schemas.microsoft.com/office/drawing/2014/main" val="1254942964"/>
                    </a:ext>
                  </a:extLst>
                </a:gridCol>
                <a:gridCol w="999476">
                  <a:extLst>
                    <a:ext uri="{9D8B030D-6E8A-4147-A177-3AD203B41FA5}">
                      <a16:colId xmlns:a16="http://schemas.microsoft.com/office/drawing/2014/main" val="442132389"/>
                    </a:ext>
                  </a:extLst>
                </a:gridCol>
                <a:gridCol w="999476">
                  <a:extLst>
                    <a:ext uri="{9D8B030D-6E8A-4147-A177-3AD203B41FA5}">
                      <a16:colId xmlns:a16="http://schemas.microsoft.com/office/drawing/2014/main" val="2367636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Substrat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3,0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5,0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0,9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5,0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193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44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Au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042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Au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621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88B4C93-56DC-4006-A57D-18C548DCD9A7}"/>
                  </a:ext>
                </a:extLst>
              </p:cNvPr>
              <p:cNvSpPr txBox="1"/>
              <p:nvPr/>
            </p:nvSpPr>
            <p:spPr>
              <a:xfrm>
                <a:off x="5300584" y="2074116"/>
                <a:ext cx="834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88B4C93-56DC-4006-A57D-18C548DCD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584" y="2074116"/>
                <a:ext cx="83420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1F99F7A-EDB8-4962-8F37-9ABFD3C41291}"/>
                  </a:ext>
                </a:extLst>
              </p:cNvPr>
              <p:cNvSpPr txBox="1"/>
              <p:nvPr/>
            </p:nvSpPr>
            <p:spPr>
              <a:xfrm>
                <a:off x="5300584" y="1704784"/>
                <a:ext cx="834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1F99F7A-EDB8-4962-8F37-9ABFD3C41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584" y="1704784"/>
                <a:ext cx="83420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A8B6E13-767E-42D7-B96C-35D04DCD9F6E}"/>
                  </a:ext>
                </a:extLst>
              </p:cNvPr>
              <p:cNvSpPr txBox="1"/>
              <p:nvPr/>
            </p:nvSpPr>
            <p:spPr>
              <a:xfrm>
                <a:off x="5300964" y="2443448"/>
                <a:ext cx="834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A8B6E13-767E-42D7-B96C-35D04DCD9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964" y="2443448"/>
                <a:ext cx="83420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0937B4A-0B54-4C07-BC9B-E7789AB7B21D}"/>
                  </a:ext>
                </a:extLst>
              </p:cNvPr>
              <p:cNvSpPr txBox="1"/>
              <p:nvPr/>
            </p:nvSpPr>
            <p:spPr>
              <a:xfrm>
                <a:off x="1038042" y="4482016"/>
                <a:ext cx="4054930" cy="1779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Caractérisation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Magnétométrie Kerr et VSM-SQUID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fr-FR" dirty="0"/>
                  <a:t>Cycles d’hystérésis carrés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fr-FR" dirty="0"/>
                  <a:t>Mesure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/>
                  <a:t>Anisométrie</a:t>
                </a:r>
                <a:r>
                  <a:rPr lang="fr-FR" dirty="0"/>
                  <a:t> Kerr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fr-FR" dirty="0"/>
                  <a:t>Mesure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0937B4A-0B54-4C07-BC9B-E7789AB7B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042" y="4482016"/>
                <a:ext cx="4054930" cy="1779654"/>
              </a:xfrm>
              <a:prstGeom prst="rect">
                <a:avLst/>
              </a:prstGeom>
              <a:blipFill>
                <a:blip r:embed="rId6"/>
                <a:stretch>
                  <a:fillRect l="-1203" t="-1712" b="-30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E119952-86EF-40C0-8859-7FD41CD0B232}"/>
                  </a:ext>
                </a:extLst>
              </p:cNvPr>
              <p:cNvSpPr txBox="1"/>
              <p:nvPr/>
            </p:nvSpPr>
            <p:spPr>
              <a:xfrm>
                <a:off x="6380284" y="2012819"/>
                <a:ext cx="2941711" cy="413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Pt</m:t>
                              </m:r>
                              <m: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Au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Co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E119952-86EF-40C0-8859-7FD41CD0B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284" y="2012819"/>
                <a:ext cx="2941711" cy="413959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136CC0E9-A86B-480E-92F3-F99ABB8D1329}"/>
              </a:ext>
            </a:extLst>
          </p:cNvPr>
          <p:cNvSpPr txBox="1"/>
          <p:nvPr/>
        </p:nvSpPr>
        <p:spPr>
          <a:xfrm>
            <a:off x="272868" y="3140980"/>
            <a:ext cx="469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Films ultraminces à anisotropie perpendiculaire.</a:t>
            </a:r>
          </a:p>
        </p:txBody>
      </p:sp>
    </p:spTree>
    <p:extLst>
      <p:ext uri="{BB962C8B-B14F-4D97-AF65-F5344CB8AC3E}">
        <p14:creationId xmlns:p14="http://schemas.microsoft.com/office/powerpoint/2010/main" val="4024678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Microscopie à effet Kerr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298138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23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EAFEB9-9E7F-4A3F-B2C4-ECA78EFDD8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7" y="1007650"/>
            <a:ext cx="8522924" cy="45390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217C30-8153-4622-B199-20110DA6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7" y="5072228"/>
            <a:ext cx="2911699" cy="16221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0A6FD4-E5DD-4AE9-B823-14F17D196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586" y="5072228"/>
            <a:ext cx="1842534" cy="163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83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Génération de champs magnétiques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24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A54731-D2E4-44E4-9412-CD1002157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42" y="1049225"/>
            <a:ext cx="2965705" cy="2379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C53037F-A6CD-47B8-9252-C00017A7D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017"/>
            <a:ext cx="5214290" cy="2715776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EB1B605-E415-4420-8601-21AFE1FCB4FA}"/>
              </a:ext>
            </a:extLst>
          </p:cNvPr>
          <p:cNvCxnSpPr>
            <a:cxnSpLocks/>
          </p:cNvCxnSpPr>
          <p:nvPr/>
        </p:nvCxnSpPr>
        <p:spPr>
          <a:xfrm>
            <a:off x="4803112" y="2069960"/>
            <a:ext cx="8340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CC6453FD-B577-44A2-BC3E-B5D8E28E0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02" y="4235591"/>
            <a:ext cx="3874029" cy="157318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7E3CA1E-06D9-4698-AF58-6760E45AEA06}"/>
              </a:ext>
            </a:extLst>
          </p:cNvPr>
          <p:cNvSpPr txBox="1"/>
          <p:nvPr/>
        </p:nvSpPr>
        <p:spPr>
          <a:xfrm>
            <a:off x="4823402" y="5977241"/>
            <a:ext cx="1700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: Porte bobine</a:t>
            </a:r>
          </a:p>
          <a:p>
            <a:r>
              <a:rPr lang="fr-FR" dirty="0"/>
              <a:t>B : </a:t>
            </a:r>
            <a:r>
              <a:rPr lang="fr-FR" dirty="0" err="1"/>
              <a:t>Microbobine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43235D4-0983-44D5-9292-9518E5126D20}"/>
              </a:ext>
            </a:extLst>
          </p:cNvPr>
          <p:cNvSpPr txBox="1"/>
          <p:nvPr/>
        </p:nvSpPr>
        <p:spPr>
          <a:xfrm>
            <a:off x="6775206" y="5977240"/>
            <a:ext cx="2099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 : échantillon</a:t>
            </a:r>
          </a:p>
          <a:p>
            <a:r>
              <a:rPr lang="fr-FR" dirty="0"/>
              <a:t>D : Porte échantillon</a:t>
            </a:r>
          </a:p>
        </p:txBody>
      </p:sp>
      <p:pic>
        <p:nvPicPr>
          <p:cNvPr id="18" name="Image 17" descr="Une image contenant texte, périphérique, fraise&#10;&#10;Description générée automatiquement">
            <a:extLst>
              <a:ext uri="{FF2B5EF4-FFF2-40B4-BE49-F238E27FC236}">
                <a16:creationId xmlns:a16="http://schemas.microsoft.com/office/drawing/2014/main" id="{FB8DFD85-99FA-47BE-AAEF-C262C164B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" y="4102358"/>
            <a:ext cx="4540558" cy="2348684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70FA6F0-0260-41DD-8657-EFAE51347DA5}"/>
              </a:ext>
            </a:extLst>
          </p:cNvPr>
          <p:cNvCxnSpPr/>
          <p:nvPr/>
        </p:nvCxnSpPr>
        <p:spPr>
          <a:xfrm>
            <a:off x="6979920" y="4541520"/>
            <a:ext cx="0" cy="102616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C08492B-6A3D-4D67-9790-B61F6DE2CA6C}"/>
                  </a:ext>
                </a:extLst>
              </p:cNvPr>
              <p:cNvSpPr txBox="1"/>
              <p:nvPr/>
            </p:nvSpPr>
            <p:spPr>
              <a:xfrm>
                <a:off x="6760416" y="4234667"/>
                <a:ext cx="6013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400" i="0" dirty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C08492B-6A3D-4D67-9790-B61F6DE2C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416" y="4234667"/>
                <a:ext cx="60131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212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</a:t>
            </a:r>
            <a:r>
              <a:rPr lang="fr-FR" sz="1800" dirty="0"/>
              <a:t>.</a:t>
            </a:r>
            <a:br>
              <a:rPr lang="fr-FR" dirty="0"/>
            </a:br>
            <a:r>
              <a:rPr lang="fr-FR" sz="2200" dirty="0"/>
              <a:t>	</a:t>
            </a:r>
            <a:r>
              <a:rPr lang="fr-FR" sz="2400" dirty="0"/>
              <a:t>Génération de champs magnétiques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287041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25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796BDC0-4069-4912-9C97-145111D84A88}"/>
                  </a:ext>
                </a:extLst>
              </p:cNvPr>
              <p:cNvSpPr txBox="1"/>
              <p:nvPr/>
            </p:nvSpPr>
            <p:spPr>
              <a:xfrm>
                <a:off x="3931580" y="4962279"/>
                <a:ext cx="49496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Champ planaire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−300;300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mT</m:t>
                    </m:r>
                  </m:oMath>
                </a14:m>
                <a:r>
                  <a:rPr lang="fr-FR" dirty="0"/>
                  <a:t> généré par un électroaimant</a:t>
                </a:r>
              </a:p>
              <a:p>
                <a:r>
                  <a:rPr lang="fr-FR" dirty="0"/>
                  <a:t>Stationnaire et uniforme à l’échelle de l’échantillon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796BDC0-4069-4912-9C97-145111D84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580" y="4962279"/>
                <a:ext cx="4949625" cy="923330"/>
              </a:xfrm>
              <a:prstGeom prst="rect">
                <a:avLst/>
              </a:prstGeom>
              <a:blipFill>
                <a:blip r:embed="rId4"/>
                <a:stretch>
                  <a:fillRect l="-1108" t="-3311" r="-369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B17ADFF-3618-4D06-A53D-70F14BC7E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38" y="3853116"/>
            <a:ext cx="3707842" cy="2979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583E5B5-5673-49F5-8FFC-072D9FDBDC82}"/>
                  </a:ext>
                </a:extLst>
              </p:cNvPr>
              <p:cNvSpPr txBox="1"/>
              <p:nvPr/>
            </p:nvSpPr>
            <p:spPr>
              <a:xfrm>
                <a:off x="86394" y="927206"/>
                <a:ext cx="519959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Champ planaire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dirty="0"/>
                  <a:t> généré par une « </a:t>
                </a:r>
                <a:r>
                  <a:rPr lang="fr-FR" dirty="0" err="1"/>
                  <a:t>microbobine</a:t>
                </a:r>
                <a:r>
                  <a:rPr lang="fr-FR" dirty="0"/>
                  <a:t> »</a:t>
                </a:r>
              </a:p>
              <a:p>
                <a:r>
                  <a:rPr lang="fr-FR" dirty="0"/>
                  <a:t>Stationnaire et uniforme à l’échelle de la zone d’intérêt sur l’échantillon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583E5B5-5673-49F5-8FFC-072D9FDBD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4" y="927206"/>
                <a:ext cx="5199593" cy="923330"/>
              </a:xfrm>
              <a:prstGeom prst="rect">
                <a:avLst/>
              </a:prstGeom>
              <a:blipFill>
                <a:blip r:embed="rId6"/>
                <a:stretch>
                  <a:fillRect l="-938" t="-3289"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A72893D-F607-4308-B4EE-52AC064A980C}"/>
                  </a:ext>
                </a:extLst>
              </p:cNvPr>
              <p:cNvSpPr txBox="1"/>
              <p:nvPr/>
            </p:nvSpPr>
            <p:spPr>
              <a:xfrm>
                <a:off x="86394" y="1905705"/>
                <a:ext cx="50410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Caractéristiques typiques :</a:t>
                </a:r>
              </a:p>
              <a:p>
                <a:r>
                  <a:rPr lang="fr-FR" dirty="0"/>
                  <a:t>Entre 40 et 80 tours de fil de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0,1 </m:t>
                    </m:r>
                    <m:r>
                      <m:rPr>
                        <m:sty m:val="p"/>
                      </m:rPr>
                      <a:rPr lang="fr-FR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fr-FR" dirty="0"/>
              </a:p>
              <a:p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 = 1 </m:t>
                    </m:r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fr-FR" dirty="0"/>
                  <a:t> </a:t>
                </a:r>
              </a:p>
              <a:p>
                <a:r>
                  <a:rPr lang="fr-FR" dirty="0"/>
                  <a:t>Diamètre intérieur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fr-FR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A72893D-F607-4308-B4EE-52AC064A9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4" y="1905705"/>
                <a:ext cx="5041060" cy="1200329"/>
              </a:xfrm>
              <a:prstGeom prst="rect">
                <a:avLst/>
              </a:prstGeom>
              <a:blipFill>
                <a:blip r:embed="rId7"/>
                <a:stretch>
                  <a:fillRect l="-967" t="-3046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5DD09750-86FE-4279-9B63-E93FEB2191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8" r="6486"/>
          <a:stretch/>
        </p:blipFill>
        <p:spPr>
          <a:xfrm>
            <a:off x="5447308" y="972390"/>
            <a:ext cx="3545804" cy="2654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9EA9EC3-C430-4D73-8000-F0AA768A9AE2}"/>
                  </a:ext>
                </a:extLst>
              </p:cNvPr>
              <p:cNvSpPr txBox="1"/>
              <p:nvPr/>
            </p:nvSpPr>
            <p:spPr>
              <a:xfrm>
                <a:off x="6053461" y="3550079"/>
                <a:ext cx="293965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Durée minimale du pulse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dirty="0"/>
                  <a:t> :</a:t>
                </a:r>
              </a:p>
              <a:p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fr-FR" dirty="0"/>
                  <a:t> pour 80 tours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0,5 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fr-FR" dirty="0"/>
                  <a:t> pour 40 tours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9EA9EC3-C430-4D73-8000-F0AA768A9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461" y="3550079"/>
                <a:ext cx="2939651" cy="923330"/>
              </a:xfrm>
              <a:prstGeom prst="rect">
                <a:avLst/>
              </a:prstGeom>
              <a:blipFill>
                <a:blip r:embed="rId9"/>
                <a:stretch>
                  <a:fillRect l="-1660" t="-3289" r="-1037"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62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CBD70B68-7B6D-47FC-A7B4-96C11759E7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37216" r="22945" b="17198"/>
          <a:stretch/>
        </p:blipFill>
        <p:spPr>
          <a:xfrm>
            <a:off x="2270556" y="3163578"/>
            <a:ext cx="1965906" cy="169978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B90AA22E-52C2-4C07-A34B-DBC0347927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37216" r="22945" b="17407"/>
          <a:stretch/>
        </p:blipFill>
        <p:spPr>
          <a:xfrm>
            <a:off x="174338" y="3163578"/>
            <a:ext cx="1963453" cy="16898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Protocole de mesures de vitesse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26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99D3DE-6983-4143-B508-BD90D4960B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007"/>
            <a:ext cx="4656101" cy="1681569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814EB03-58DF-45DC-A982-AEAF84CCC059}"/>
              </a:ext>
            </a:extLst>
          </p:cNvPr>
          <p:cNvCxnSpPr/>
          <p:nvPr/>
        </p:nvCxnSpPr>
        <p:spPr>
          <a:xfrm flipH="1">
            <a:off x="1798439" y="2037920"/>
            <a:ext cx="508730" cy="104788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A40742C-5533-4E09-B4A4-E9CC619F8CE4}"/>
              </a:ext>
            </a:extLst>
          </p:cNvPr>
          <p:cNvCxnSpPr>
            <a:cxnSpLocks/>
          </p:cNvCxnSpPr>
          <p:nvPr/>
        </p:nvCxnSpPr>
        <p:spPr>
          <a:xfrm flipH="1">
            <a:off x="3791712" y="2037919"/>
            <a:ext cx="280245" cy="10478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B076505-BD8D-43DD-AF58-5C20DAEC8B1C}"/>
              </a:ext>
            </a:extLst>
          </p:cNvPr>
          <p:cNvCxnSpPr>
            <a:cxnSpLocks/>
          </p:cNvCxnSpPr>
          <p:nvPr/>
        </p:nvCxnSpPr>
        <p:spPr>
          <a:xfrm flipH="1" flipV="1">
            <a:off x="325392" y="3416811"/>
            <a:ext cx="1628072" cy="24379"/>
          </a:xfrm>
          <a:prstGeom prst="line">
            <a:avLst/>
          </a:prstGeom>
          <a:ln w="349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9A739AD-1390-423C-A674-199EFA924383}"/>
                  </a:ext>
                </a:extLst>
              </p:cNvPr>
              <p:cNvSpPr txBox="1"/>
              <p:nvPr/>
            </p:nvSpPr>
            <p:spPr>
              <a:xfrm>
                <a:off x="831155" y="3205030"/>
                <a:ext cx="97504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≃ </m:t>
                    </m:r>
                  </m:oMath>
                </a14:m>
                <a:r>
                  <a:rPr lang="fr-FR" sz="1000" dirty="0">
                    <a:solidFill>
                      <a:schemeClr val="bg1"/>
                    </a:solidFill>
                  </a:rPr>
                  <a:t>500 µm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9A739AD-1390-423C-A674-199EFA924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155" y="3205030"/>
                <a:ext cx="975044" cy="246221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66CEEC4-9095-4014-85E6-FB92FAB1EBBE}"/>
                  </a:ext>
                </a:extLst>
              </p:cNvPr>
              <p:cNvSpPr txBox="1"/>
              <p:nvPr/>
            </p:nvSpPr>
            <p:spPr>
              <a:xfrm>
                <a:off x="838079" y="5583423"/>
                <a:ext cx="16561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66CEEC4-9095-4014-85E6-FB92FAB1E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79" y="5583423"/>
                <a:ext cx="1656184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CACEAC61-1538-413C-BCF8-87657DF3C138}"/>
              </a:ext>
            </a:extLst>
          </p:cNvPr>
          <p:cNvSpPr txBox="1"/>
          <p:nvPr/>
        </p:nvSpPr>
        <p:spPr>
          <a:xfrm>
            <a:off x="520666" y="588658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vitesse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B041EA7-8323-483E-B57F-C3DC908B6F56}"/>
              </a:ext>
            </a:extLst>
          </p:cNvPr>
          <p:cNvSpPr txBox="1"/>
          <p:nvPr/>
        </p:nvSpPr>
        <p:spPr>
          <a:xfrm>
            <a:off x="1684160" y="5356463"/>
            <a:ext cx="1652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Distance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parcourue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4E9DB53-6052-4347-B19A-7DE03DE41821}"/>
              </a:ext>
            </a:extLst>
          </p:cNvPr>
          <p:cNvSpPr txBox="1"/>
          <p:nvPr/>
        </p:nvSpPr>
        <p:spPr>
          <a:xfrm>
            <a:off x="1887846" y="6208713"/>
            <a:ext cx="1292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Durée du pulse de champ</a:t>
            </a:r>
          </a:p>
        </p:txBody>
      </p:sp>
      <p:pic>
        <p:nvPicPr>
          <p:cNvPr id="58" name="Image 5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CF07447-F295-46B4-8582-CA3321A35B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05" y="1838791"/>
            <a:ext cx="2057400" cy="2006808"/>
          </a:xfrm>
          <a:prstGeom prst="rect">
            <a:avLst/>
          </a:prstGeom>
        </p:spPr>
      </p:pic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2CB3E4C9-F9D2-424B-AECC-8BFC9268D594}"/>
              </a:ext>
            </a:extLst>
          </p:cNvPr>
          <p:cNvCxnSpPr>
            <a:cxnSpLocks/>
          </p:cNvCxnSpPr>
          <p:nvPr/>
        </p:nvCxnSpPr>
        <p:spPr>
          <a:xfrm>
            <a:off x="4504325" y="3783940"/>
            <a:ext cx="83716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4E6A7BC5-7509-4DDF-905E-FF6C3390990B}"/>
              </a:ext>
            </a:extLst>
          </p:cNvPr>
          <p:cNvSpPr txBox="1"/>
          <p:nvPr/>
        </p:nvSpPr>
        <p:spPr>
          <a:xfrm>
            <a:off x="4387818" y="3177682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différence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3B56BE16-4505-463B-8158-3A4AFE2868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5" t="13141" r="1066" b="10891"/>
          <a:stretch/>
        </p:blipFill>
        <p:spPr>
          <a:xfrm>
            <a:off x="4922909" y="4643541"/>
            <a:ext cx="4236460" cy="2041398"/>
          </a:xfrm>
          <a:prstGeom prst="rect">
            <a:avLst/>
          </a:prstGeom>
        </p:spPr>
      </p:pic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6BFCBFF6-1A1F-42BF-A320-4CD1F600135E}"/>
              </a:ext>
            </a:extLst>
          </p:cNvPr>
          <p:cNvCxnSpPr/>
          <p:nvPr/>
        </p:nvCxnSpPr>
        <p:spPr>
          <a:xfrm>
            <a:off x="6323678" y="3995345"/>
            <a:ext cx="0" cy="4812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A87DA637-9AE4-4C26-8A21-9F9CF71502DE}"/>
              </a:ext>
            </a:extLst>
          </p:cNvPr>
          <p:cNvSpPr txBox="1"/>
          <p:nvPr/>
        </p:nvSpPr>
        <p:spPr>
          <a:xfrm>
            <a:off x="6515577" y="4051317"/>
            <a:ext cx="2575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Calcul des niveaux de gris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4F90327-8707-4040-8FA7-D28F1A6F7EE0}"/>
              </a:ext>
            </a:extLst>
          </p:cNvPr>
          <p:cNvCxnSpPr/>
          <p:nvPr/>
        </p:nvCxnSpPr>
        <p:spPr>
          <a:xfrm>
            <a:off x="2494263" y="1300480"/>
            <a:ext cx="12974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DF1571A-EC72-49FB-9D64-4EE002FA2D3E}"/>
                  </a:ext>
                </a:extLst>
              </p:cNvPr>
              <p:cNvSpPr txBox="1"/>
              <p:nvPr/>
            </p:nvSpPr>
            <p:spPr>
              <a:xfrm>
                <a:off x="2943916" y="922462"/>
                <a:ext cx="4724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DF1571A-EC72-49FB-9D64-4EE002FA2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916" y="922462"/>
                <a:ext cx="47243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138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2400" dirty="0"/>
              <a:t>II. Étude expérimentale de la dynamique de parois en présence de défauts 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27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D0CB6C-1C24-4035-BC9B-4E2E55234529}"/>
              </a:ext>
            </a:extLst>
          </p:cNvPr>
          <p:cNvSpPr txBox="1"/>
          <p:nvPr/>
        </p:nvSpPr>
        <p:spPr>
          <a:xfrm>
            <a:off x="755918" y="1573375"/>
            <a:ext cx="76321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dirty="0"/>
              <a:t>Statique de parois en milieu parfait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État de l’art : énergétique des parois chirales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Modèle du petit cercle pour le calcul du profil de paroi</a:t>
            </a:r>
          </a:p>
          <a:p>
            <a:pPr lvl="1"/>
            <a:endParaRPr lang="fr-FR" dirty="0">
              <a:solidFill>
                <a:schemeClr val="bg2"/>
              </a:solidFill>
            </a:endParaRPr>
          </a:p>
          <a:p>
            <a:pPr marL="400050" indent="-400050">
              <a:buAutoNum type="romanUcPeriod"/>
            </a:pPr>
            <a:r>
              <a:rPr lang="fr-FR" dirty="0"/>
              <a:t>Étude expérimentale de la dynamique de paroi en présence de défauts.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Méthodes expérimentales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Résultats expérimentaux.</a:t>
            </a:r>
          </a:p>
          <a:p>
            <a:pPr marL="857250" lvl="1" indent="-400050">
              <a:buFont typeface="+mj-lt"/>
              <a:buAutoNum type="arabicPeriod"/>
            </a:pPr>
            <a:endParaRPr lang="fr-FR" dirty="0">
              <a:solidFill>
                <a:schemeClr val="bg2"/>
              </a:solidFill>
            </a:endParaRPr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2"/>
                </a:solidFill>
              </a:rPr>
              <a:t>Analyse de l’interaction de piégeage.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>
                <a:solidFill>
                  <a:schemeClr val="bg2"/>
                </a:solidFill>
              </a:rPr>
              <a:t>Paramètres microscopique </a:t>
            </a:r>
            <a:r>
              <a:rPr lang="fr-FR" dirty="0">
                <a:solidFill>
                  <a:schemeClr val="bg2"/>
                </a:solidFill>
              </a:rPr>
              <a:t>de piégeage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</a:rPr>
              <a:t>Analyse expérimentale des paramètres de piégeage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8E6BDD-FAA8-4C10-B891-453B1EA33F89}"/>
              </a:ext>
            </a:extLst>
          </p:cNvPr>
          <p:cNvSpPr/>
          <p:nvPr/>
        </p:nvSpPr>
        <p:spPr>
          <a:xfrm>
            <a:off x="5224463" y="900001"/>
            <a:ext cx="3919537" cy="874443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Les cadres théoriques connus de la dynamique de parois sont-ils valables pour des parois chirales ? </a:t>
            </a:r>
          </a:p>
        </p:txBody>
      </p:sp>
    </p:spTree>
    <p:extLst>
      <p:ext uri="{BB962C8B-B14F-4D97-AF65-F5344CB8AC3E}">
        <p14:creationId xmlns:p14="http://schemas.microsoft.com/office/powerpoint/2010/main" val="1307927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fr-FR" sz="1600" dirty="0"/>
                  <a:t>II. Étude expérimentale de la dynamique en présence de défauts.</a:t>
                </a:r>
                <a:br>
                  <a:rPr lang="fr-FR" sz="2800" dirty="0"/>
                </a:br>
                <a:r>
                  <a:rPr lang="fr-FR" sz="2000" dirty="0"/>
                  <a:t>	</a:t>
                </a:r>
                <a:r>
                  <a:rPr lang="fr-FR" sz="2400" dirty="0"/>
                  <a:t>Courbes de vitesse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blipFill>
                <a:blip r:embed="rId3"/>
                <a:stretch>
                  <a:fillRect l="-333" t="-2679" b="-17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28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0036FB-2A9D-408C-9D69-AAFF6320D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1" y="1327196"/>
            <a:ext cx="4608457" cy="3783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42F776E-2C0C-44BA-AA90-D64427FFAFE9}"/>
                  </a:ext>
                </a:extLst>
              </p:cNvPr>
              <p:cNvSpPr txBox="1"/>
              <p:nvPr/>
            </p:nvSpPr>
            <p:spPr>
              <a:xfrm>
                <a:off x="277371" y="810058"/>
                <a:ext cx="4764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 pour différents champs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dirty="0"/>
                  <a:t>, Au/Co/Pt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42F776E-2C0C-44BA-AA90-D64427FF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71" y="810058"/>
                <a:ext cx="4764446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AAD2DBA-C125-4347-AD0D-3515601F479E}"/>
                  </a:ext>
                </a:extLst>
              </p:cNvPr>
              <p:cNvSpPr txBox="1"/>
              <p:nvPr/>
            </p:nvSpPr>
            <p:spPr>
              <a:xfrm>
                <a:off x="87862" y="5218756"/>
                <a:ext cx="495395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Interprétation complexe en raison du changement de régime de vitesse.</a:t>
                </a:r>
              </a:p>
              <a:p>
                <a:r>
                  <a:rPr lang="fr-FR" sz="1600" dirty="0"/>
                  <a:t>Minimum de vitesse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≃−75 </m:t>
                    </m:r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mT</m:t>
                    </m:r>
                  </m:oMath>
                </a14:m>
                <a:r>
                  <a:rPr lang="fr-FR" sz="1600" dirty="0"/>
                  <a:t> quelque soit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sz="1600" dirty="0"/>
                  <a:t>.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AAD2DBA-C125-4347-AD0D-3515601F4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62" y="5218756"/>
                <a:ext cx="4953956" cy="1077218"/>
              </a:xfrm>
              <a:prstGeom prst="rect">
                <a:avLst/>
              </a:prstGeom>
              <a:blipFill>
                <a:blip r:embed="rId6"/>
                <a:stretch>
                  <a:fillRect l="-615" t="-1695" b="-62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EA02923-9B83-46FC-AA77-A10D0DD6EB19}"/>
                  </a:ext>
                </a:extLst>
              </p:cNvPr>
              <p:cNvSpPr txBox="1"/>
              <p:nvPr/>
            </p:nvSpPr>
            <p:spPr>
              <a:xfrm>
                <a:off x="5041817" y="810058"/>
                <a:ext cx="34171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/>
                  <a:t> pour différents échantillons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EA02923-9B83-46FC-AA77-A10D0DD6E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817" y="810058"/>
                <a:ext cx="3417154" cy="369332"/>
              </a:xfrm>
              <a:prstGeom prst="rect">
                <a:avLst/>
              </a:prstGeom>
              <a:blipFill>
                <a:blip r:embed="rId7"/>
                <a:stretch>
                  <a:fillRect t="-10000" r="-107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BFB4AD40-F46B-4EDE-86B7-15EDCDB2AB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7800" r="11990" b="3544"/>
          <a:stretch/>
        </p:blipFill>
        <p:spPr>
          <a:xfrm>
            <a:off x="4816699" y="1294563"/>
            <a:ext cx="4198512" cy="3521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62655BB-F39C-4394-857C-DB9868CFBDFF}"/>
                  </a:ext>
                </a:extLst>
              </p:cNvPr>
              <p:cNvSpPr txBox="1"/>
              <p:nvPr/>
            </p:nvSpPr>
            <p:spPr>
              <a:xfrm>
                <a:off x="5353777" y="4815817"/>
                <a:ext cx="3790223" cy="595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Évaluation de DMI au minimum de vitesse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≃−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62655BB-F39C-4394-857C-DB9868CFB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777" y="4815817"/>
                <a:ext cx="3790223" cy="595548"/>
              </a:xfrm>
              <a:prstGeom prst="rect">
                <a:avLst/>
              </a:prstGeom>
              <a:blipFill>
                <a:blip r:embed="rId9"/>
                <a:stretch>
                  <a:fillRect l="-804" t="-30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au 23">
                <a:extLst>
                  <a:ext uri="{FF2B5EF4-FFF2-40B4-BE49-F238E27FC236}">
                    <a16:creationId xmlns:a16="http://schemas.microsoft.com/office/drawing/2014/main" id="{6BFB78BC-8F84-4454-9F3B-315AC29CD2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5591502"/>
                  </p:ext>
                </p:extLst>
              </p:nvPr>
            </p:nvGraphicFramePr>
            <p:xfrm>
              <a:off x="5392337" y="5426605"/>
              <a:ext cx="3622874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67634">
                      <a:extLst>
                        <a:ext uri="{9D8B030D-6E8A-4147-A177-3AD203B41FA5}">
                          <a16:colId xmlns:a16="http://schemas.microsoft.com/office/drawing/2014/main" val="2778221315"/>
                        </a:ext>
                      </a:extLst>
                    </a:gridCol>
                    <a:gridCol w="2555240">
                      <a:extLst>
                        <a:ext uri="{9D8B030D-6E8A-4147-A177-3AD203B41FA5}">
                          <a16:colId xmlns:a16="http://schemas.microsoft.com/office/drawing/2014/main" val="31150535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Pt/Co/Pt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=0,0±0,1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600" b="0" i="0" smtClean="0">
                                    <a:latin typeface="Cambria Math" panose="02040503050406030204" pitchFamily="18" charset="0"/>
                                  </a:rPr>
                                  <m:t>mJ</m:t>
                                </m:r>
                                <m:r>
                                  <a:rPr lang="fr-FR" sz="16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6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fr-FR" sz="1600" b="0" i="0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i="0" dirty="0"/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09597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Pt/Co/Au</a:t>
                          </a: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=−0,83±0,08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600" b="0" i="0" smtClean="0">
                                    <a:latin typeface="Cambria Math" panose="02040503050406030204" pitchFamily="18" charset="0"/>
                                  </a:rPr>
                                  <m:t>mJ</m:t>
                                </m:r>
                                <m:r>
                                  <a:rPr lang="fr-FR" sz="16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6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fr-FR" sz="1600" b="0" i="0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05347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Au/Co/Pt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=+0,57±0,08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600" b="0" i="0" smtClean="0">
                                    <a:latin typeface="Cambria Math" panose="02040503050406030204" pitchFamily="18" charset="0"/>
                                  </a:rPr>
                                  <m:t>mJ</m:t>
                                </m:r>
                                <m:r>
                                  <a:rPr lang="fr-FR" sz="16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6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fr-FR" sz="1600" b="0" i="0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65868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au 23">
                <a:extLst>
                  <a:ext uri="{FF2B5EF4-FFF2-40B4-BE49-F238E27FC236}">
                    <a16:creationId xmlns:a16="http://schemas.microsoft.com/office/drawing/2014/main" id="{6BFB78BC-8F84-4454-9F3B-315AC29CD2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5591502"/>
                  </p:ext>
                </p:extLst>
              </p:nvPr>
            </p:nvGraphicFramePr>
            <p:xfrm>
              <a:off x="5392337" y="5426605"/>
              <a:ext cx="3622874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67634">
                      <a:extLst>
                        <a:ext uri="{9D8B030D-6E8A-4147-A177-3AD203B41FA5}">
                          <a16:colId xmlns:a16="http://schemas.microsoft.com/office/drawing/2014/main" val="2778221315"/>
                        </a:ext>
                      </a:extLst>
                    </a:gridCol>
                    <a:gridCol w="2555240">
                      <a:extLst>
                        <a:ext uri="{9D8B030D-6E8A-4147-A177-3AD203B41FA5}">
                          <a16:colId xmlns:a16="http://schemas.microsoft.com/office/drawing/2014/main" val="31150535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Pt/Co/Pt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0"/>
                          <a:stretch>
                            <a:fillRect l="-41905" t="-4918" r="-476" b="-2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09597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Pt/Co/Au</a:t>
                          </a: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0"/>
                          <a:stretch>
                            <a:fillRect l="-41905" t="-104918" r="-476" b="-1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05347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Au/Co/Pt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0"/>
                          <a:stretch>
                            <a:fillRect l="-41905" t="-204918" r="-476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658682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40406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ED3F087D-5E7A-4443-B76F-8D7383777F97}"/>
                  </a:ext>
                </a:extLst>
              </p:cNvPr>
              <p:cNvSpPr txBox="1"/>
              <p:nvPr/>
            </p:nvSpPr>
            <p:spPr>
              <a:xfrm>
                <a:off x="5220073" y="908720"/>
                <a:ext cx="3816424" cy="3358612"/>
              </a:xfrm>
              <a:prstGeom prst="rect">
                <a:avLst/>
              </a:prstGeom>
              <a:noFill/>
              <a:ln w="25400">
                <a:solidFill>
                  <a:srgbClr val="F58021">
                    <a:alpha val="10000"/>
                  </a:srgb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Régimes de vitesse </a:t>
                </a:r>
                <a:r>
                  <a:rPr lang="fr-FR" sz="1600" dirty="0">
                    <a:solidFill>
                      <a:schemeClr val="accent5">
                        <a:lumMod val="50000"/>
                      </a:schemeClr>
                    </a:solidFill>
                  </a:rPr>
                  <a:t>*</a:t>
                </a:r>
                <a:r>
                  <a:rPr lang="fr-FR" sz="1600" dirty="0"/>
                  <a:t> :</a:t>
                </a:r>
              </a:p>
              <a:p>
                <a:pPr algn="ctr"/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72B2"/>
                    </a:solidFill>
                  </a:rPr>
                  <a:t>Reptation</a:t>
                </a:r>
                <a:r>
                  <a:rPr lang="fr-FR" sz="1600" dirty="0"/>
                  <a:t>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sz="1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400" b="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400" b="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4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4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4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4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𝑑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1400" b="0" i="1">
                                          <a:latin typeface="Cambria Math" panose="02040503050406030204" pitchFamily="18" charset="0"/>
                                        </a:rPr>
                                        <m:t>−1/4</m:t>
                                      </m:r>
                                    </m:sup>
                                  </m:sSup>
                                  <m:r>
                                    <a:rPr lang="fr-FR" sz="1400" b="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solidFill>
                    <a:srgbClr val="0BF90B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10C73E"/>
                    </a:solidFill>
                  </a:rPr>
                  <a:t>Dépiégeage</a:t>
                </a:r>
                <a:r>
                  <a:rPr lang="fr-FR" sz="1600" dirty="0"/>
                  <a:t>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sz="16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6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r-FR" sz="1600" b="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r-FR" sz="1600" b="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r-FR" sz="1600" b="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solidFill>
                    <a:srgbClr val="FF9D3B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D55E00"/>
                    </a:solidFill>
                  </a:rPr>
                  <a:t>Écoulement</a:t>
                </a:r>
                <a:r>
                  <a:rPr lang="fr-FR" sz="1600" dirty="0"/>
                  <a:t>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ED3F087D-5E7A-4443-B76F-8D7383777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3" y="908720"/>
                <a:ext cx="3816424" cy="3358612"/>
              </a:xfrm>
              <a:prstGeom prst="rect">
                <a:avLst/>
              </a:prstGeom>
              <a:blipFill>
                <a:blip r:embed="rId3"/>
                <a:stretch>
                  <a:fillRect l="-317" t="-180"/>
                </a:stretch>
              </a:blipFill>
              <a:ln w="25400">
                <a:solidFill>
                  <a:srgbClr val="F58021">
                    <a:alpha val="10000"/>
                  </a:srgb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fr-FR" sz="1600" dirty="0"/>
                  <a:t>II. Étude expérimentale de la dynamique en présence de défauts.</a:t>
                </a:r>
                <a:br>
                  <a:rPr lang="fr-FR" sz="2800" dirty="0"/>
                </a:br>
                <a:r>
                  <a:rPr lang="fr-FR" sz="2000" dirty="0"/>
                  <a:t>	</a:t>
                </a:r>
                <a:r>
                  <a:rPr lang="fr-FR" sz="2400" dirty="0"/>
                  <a:t>Protocole d’ajustement des courbes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400" dirty="0"/>
                  <a:t> expérimentales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blipFill>
                <a:blip r:embed="rId4"/>
                <a:stretch>
                  <a:fillRect l="-333" t="-2679" b="-17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4117" y="300293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29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078A908-4A90-438D-9DAA-166AAA359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403" y="4077072"/>
            <a:ext cx="3837155" cy="293679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75E2F0D-634C-4CEB-BD77-E9ECB9B4A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0000" y="1440000"/>
            <a:ext cx="6216866" cy="47581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E69B1FC-412B-4E28-923A-543FCC572E6A}"/>
                  </a:ext>
                </a:extLst>
              </p:cNvPr>
              <p:cNvSpPr txBox="1"/>
              <p:nvPr/>
            </p:nvSpPr>
            <p:spPr>
              <a:xfrm>
                <a:off x="7074117" y="4753935"/>
                <a:ext cx="2057400" cy="780022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fun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−1/4</m:t>
                          </m:r>
                        </m:sup>
                      </m:sSub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b="0" dirty="0"/>
              </a:p>
              <a:p>
                <a:r>
                  <a:rPr lang="fr-FR" sz="1400" dirty="0"/>
                  <a:t>Et ajustement du régime de reptation.</a:t>
                </a: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E69B1FC-412B-4E28-923A-543FCC572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117" y="4753935"/>
                <a:ext cx="2057400" cy="780022"/>
              </a:xfrm>
              <a:prstGeom prst="rect">
                <a:avLst/>
              </a:prstGeom>
              <a:blipFill>
                <a:blip r:embed="rId7"/>
                <a:stretch>
                  <a:fillRect l="-888" b="-70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55D169A4-5EB8-4305-A18C-B13947804C8E}"/>
              </a:ext>
            </a:extLst>
          </p:cNvPr>
          <p:cNvSpPr txBox="1"/>
          <p:nvPr/>
        </p:nvSpPr>
        <p:spPr>
          <a:xfrm>
            <a:off x="344592" y="6260172"/>
            <a:ext cx="4040006" cy="523220"/>
          </a:xfrm>
          <a:prstGeom prst="rect">
            <a:avLst/>
          </a:prstGeom>
          <a:noFill/>
          <a:ln>
            <a:solidFill>
              <a:srgbClr val="E6F0EB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</a:rPr>
              <a:t>Jeudy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PRL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</a:rPr>
              <a:t>117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057201 (2016)</a:t>
            </a:r>
          </a:p>
          <a:p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</a:rPr>
              <a:t>Díaz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</a:rPr>
              <a:t>Pardo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Phys. </a:t>
            </a:r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</a:rPr>
              <a:t>Rev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. B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</a:rPr>
              <a:t>95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184434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6606DC2-668B-4CF3-A346-4CB3CA491261}"/>
                  </a:ext>
                </a:extLst>
              </p:cNvPr>
              <p:cNvSpPr/>
              <p:nvPr/>
            </p:nvSpPr>
            <p:spPr>
              <a:xfrm>
                <a:off x="7517464" y="2249790"/>
                <a:ext cx="1626536" cy="384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fr-FR" sz="105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05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sz="105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05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sSup>
                      <m:s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05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0.15</m:t>
                        </m:r>
                      </m:sup>
                    </m:sSup>
                  </m:oMath>
                </a14:m>
                <a:endParaRPr lang="en-US" sz="105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6606DC2-668B-4CF3-A346-4CB3CA491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464" y="2249790"/>
                <a:ext cx="1626536" cy="3847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B439EBA-A314-41A6-9B3D-4124B14B11FA}"/>
              </a:ext>
            </a:extLst>
          </p:cNvPr>
          <p:cNvCxnSpPr>
            <a:cxnSpLocks/>
          </p:cNvCxnSpPr>
          <p:nvPr/>
        </p:nvCxnSpPr>
        <p:spPr>
          <a:xfrm>
            <a:off x="3024000" y="3312000"/>
            <a:ext cx="0" cy="20994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1FDEE95-1786-4007-80CA-8CCE9D9F8C7F}"/>
              </a:ext>
            </a:extLst>
          </p:cNvPr>
          <p:cNvCxnSpPr>
            <a:cxnSpLocks/>
          </p:cNvCxnSpPr>
          <p:nvPr/>
        </p:nvCxnSpPr>
        <p:spPr>
          <a:xfrm flipH="1">
            <a:off x="648000" y="3312000"/>
            <a:ext cx="2376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830479D-0305-4DD3-93C1-B26A56530A6A}"/>
              </a:ext>
            </a:extLst>
          </p:cNvPr>
          <p:cNvCxnSpPr>
            <a:cxnSpLocks/>
          </p:cNvCxnSpPr>
          <p:nvPr/>
        </p:nvCxnSpPr>
        <p:spPr>
          <a:xfrm flipH="1">
            <a:off x="648000" y="4356000"/>
            <a:ext cx="2376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AB16847-6E80-406A-B212-81BAF2845DDB}"/>
                  </a:ext>
                </a:extLst>
              </p:cNvPr>
              <p:cNvSpPr txBox="1"/>
              <p:nvPr/>
            </p:nvSpPr>
            <p:spPr>
              <a:xfrm>
                <a:off x="598850" y="3289264"/>
                <a:ext cx="3940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AB16847-6E80-406A-B212-81BAF2845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50" y="3289264"/>
                <a:ext cx="394019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1C82B25-6CBD-4C67-9151-35457D3A818A}"/>
                  </a:ext>
                </a:extLst>
              </p:cNvPr>
              <p:cNvSpPr txBox="1"/>
              <p:nvPr/>
            </p:nvSpPr>
            <p:spPr>
              <a:xfrm>
                <a:off x="598850" y="4356000"/>
                <a:ext cx="629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sz="12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1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 dirty="0" err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200" i="1" dirty="0" err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2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1C82B25-6CBD-4C67-9151-35457D3A8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50" y="4356000"/>
                <a:ext cx="629338" cy="276999"/>
              </a:xfrm>
              <a:prstGeom prst="rect">
                <a:avLst/>
              </a:prstGeom>
              <a:blipFill>
                <a:blip r:embed="rId10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A85A007D-5F66-41C5-878C-BD586678C41F}"/>
                  </a:ext>
                </a:extLst>
              </p:cNvPr>
              <p:cNvSpPr txBox="1"/>
              <p:nvPr/>
            </p:nvSpPr>
            <p:spPr>
              <a:xfrm>
                <a:off x="2771800" y="5395458"/>
                <a:ext cx="4132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A85A007D-5F66-41C5-878C-BD586678C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5395458"/>
                <a:ext cx="413255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4BA5726-DFF7-460D-A83F-6855AD4E2F86}"/>
                  </a:ext>
                </a:extLst>
              </p:cNvPr>
              <p:cNvSpPr txBox="1"/>
              <p:nvPr/>
            </p:nvSpPr>
            <p:spPr>
              <a:xfrm>
                <a:off x="493551" y="956204"/>
                <a:ext cx="43297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Ajustement de la caractéristique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d>
                  </m:oMath>
                </a14:m>
                <a:r>
                  <a:rPr lang="fr-FR" sz="1600" dirty="0"/>
                  <a:t> expérimentale de Pt/Co(9Å)/Au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4BA5726-DFF7-460D-A83F-6855AD4E2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51" y="956204"/>
                <a:ext cx="4329764" cy="584775"/>
              </a:xfrm>
              <a:prstGeom prst="rect">
                <a:avLst/>
              </a:prstGeom>
              <a:blipFill>
                <a:blip r:embed="rId12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95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e 55">
            <a:extLst>
              <a:ext uri="{FF2B5EF4-FFF2-40B4-BE49-F238E27FC236}">
                <a16:creationId xmlns:a16="http://schemas.microsoft.com/office/drawing/2014/main" id="{7DF9F12D-FD47-4E68-847E-5BCDFEDD3537}"/>
              </a:ext>
            </a:extLst>
          </p:cNvPr>
          <p:cNvGrpSpPr/>
          <p:nvPr/>
        </p:nvGrpSpPr>
        <p:grpSpPr>
          <a:xfrm>
            <a:off x="3625956" y="-115199"/>
            <a:ext cx="5518044" cy="3297684"/>
            <a:chOff x="1769551" y="2325895"/>
            <a:chExt cx="5518044" cy="329768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AA7AA82-7992-4555-B8E3-9C422D961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51" t="43047" r="25701" b="28051"/>
            <a:stretch/>
          </p:blipFill>
          <p:spPr>
            <a:xfrm>
              <a:off x="2572487" y="2325895"/>
              <a:ext cx="4226884" cy="3297684"/>
            </a:xfrm>
            <a:prstGeom prst="rect">
              <a:avLst/>
            </a:prstGeom>
            <a:scene3d>
              <a:camera prst="isometricOffAxis2Top">
                <a:rot lat="18448669" lon="2370242" rev="19134420"/>
              </a:camera>
              <a:lightRig rig="threePt" dir="t"/>
            </a:scene3d>
          </p:spPr>
        </p:pic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9C05F988-3F60-4C8C-B910-67806735A7B2}"/>
                </a:ext>
              </a:extLst>
            </p:cNvPr>
            <p:cNvGrpSpPr/>
            <p:nvPr/>
          </p:nvGrpSpPr>
          <p:grpSpPr>
            <a:xfrm>
              <a:off x="2626504" y="2605281"/>
              <a:ext cx="4661091" cy="2881220"/>
              <a:chOff x="2626504" y="2605281"/>
              <a:chExt cx="4661091" cy="2881220"/>
            </a:xfrm>
          </p:grpSpPr>
          <p:sp>
            <p:nvSpPr>
              <p:cNvPr id="50" name="Parallélogramme 49">
                <a:extLst>
                  <a:ext uri="{FF2B5EF4-FFF2-40B4-BE49-F238E27FC236}">
                    <a16:creationId xmlns:a16="http://schemas.microsoft.com/office/drawing/2014/main" id="{6F744430-B6A7-4BF8-9C0D-CA30B71CD324}"/>
                  </a:ext>
                </a:extLst>
              </p:cNvPr>
              <p:cNvSpPr/>
              <p:nvPr/>
            </p:nvSpPr>
            <p:spPr>
              <a:xfrm rot="16200000" flipV="1">
                <a:off x="5566331" y="4199896"/>
                <a:ext cx="1551668" cy="997771"/>
              </a:xfrm>
              <a:prstGeom prst="parallelogram">
                <a:avLst>
                  <a:gd name="adj" fmla="val 113389"/>
                </a:avLst>
              </a:prstGeom>
              <a:solidFill>
                <a:srgbClr val="AFAB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Parallélogramme 46">
                <a:extLst>
                  <a:ext uri="{FF2B5EF4-FFF2-40B4-BE49-F238E27FC236}">
                    <a16:creationId xmlns:a16="http://schemas.microsoft.com/office/drawing/2014/main" id="{0BBAA967-89EA-4E4B-A17B-3843228610EB}"/>
                  </a:ext>
                </a:extLst>
              </p:cNvPr>
              <p:cNvSpPr/>
              <p:nvPr/>
            </p:nvSpPr>
            <p:spPr>
              <a:xfrm rot="16200000" flipV="1">
                <a:off x="5698493" y="3741010"/>
                <a:ext cx="1288714" cy="999140"/>
              </a:xfrm>
              <a:prstGeom prst="parallelogram">
                <a:avLst>
                  <a:gd name="adj" fmla="val 111283"/>
                </a:avLst>
              </a:prstGeom>
              <a:solidFill>
                <a:srgbClr val="8FAA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Parallélogramme 45">
                <a:extLst>
                  <a:ext uri="{FF2B5EF4-FFF2-40B4-BE49-F238E27FC236}">
                    <a16:creationId xmlns:a16="http://schemas.microsoft.com/office/drawing/2014/main" id="{4F2A5274-E8F1-48C6-A5CF-DE3DFF45E94D}"/>
                  </a:ext>
                </a:extLst>
              </p:cNvPr>
              <p:cNvSpPr/>
              <p:nvPr/>
            </p:nvSpPr>
            <p:spPr>
              <a:xfrm rot="16200000" flipV="1">
                <a:off x="5699865" y="3561535"/>
                <a:ext cx="1288714" cy="993659"/>
              </a:xfrm>
              <a:prstGeom prst="parallelogram">
                <a:avLst>
                  <a:gd name="adj" fmla="val 111283"/>
                </a:avLst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Parallélogramme 48">
                <a:extLst>
                  <a:ext uri="{FF2B5EF4-FFF2-40B4-BE49-F238E27FC236}">
                    <a16:creationId xmlns:a16="http://schemas.microsoft.com/office/drawing/2014/main" id="{54836049-8684-4FB0-9317-712F8073B9CF}"/>
                  </a:ext>
                </a:extLst>
              </p:cNvPr>
              <p:cNvSpPr/>
              <p:nvPr/>
            </p:nvSpPr>
            <p:spPr>
              <a:xfrm rot="16200000" flipV="1">
                <a:off x="5697849" y="3910534"/>
                <a:ext cx="1288715" cy="990915"/>
              </a:xfrm>
              <a:prstGeom prst="parallelogram">
                <a:avLst>
                  <a:gd name="adj" fmla="val 112554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235D7BFF-8BB7-411D-A6D9-C76BBEAA7225}"/>
                  </a:ext>
                </a:extLst>
              </p:cNvPr>
              <p:cNvGrpSpPr/>
              <p:nvPr/>
            </p:nvGrpSpPr>
            <p:grpSpPr>
              <a:xfrm>
                <a:off x="2627304" y="4532394"/>
                <a:ext cx="3211864" cy="954107"/>
                <a:chOff x="549639" y="4246564"/>
                <a:chExt cx="2013822" cy="725907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648C762-F5E7-4074-A589-FE6DC0797CBB}"/>
                    </a:ext>
                  </a:extLst>
                </p:cNvPr>
                <p:cNvSpPr/>
                <p:nvPr/>
              </p:nvSpPr>
              <p:spPr>
                <a:xfrm>
                  <a:off x="549639" y="4635337"/>
                  <a:ext cx="2013822" cy="337134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dirty="0"/>
                    <a:t>Substrat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25F49A7-CD47-46A3-B708-EF339235143C}"/>
                    </a:ext>
                  </a:extLst>
                </p:cNvPr>
                <p:cNvSpPr/>
                <p:nvPr/>
              </p:nvSpPr>
              <p:spPr>
                <a:xfrm>
                  <a:off x="549639" y="4505746"/>
                  <a:ext cx="2013822" cy="12959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13B793D-71D4-4350-B3BB-E0268248C747}"/>
                    </a:ext>
                  </a:extLst>
                </p:cNvPr>
                <p:cNvSpPr/>
                <p:nvPr/>
              </p:nvSpPr>
              <p:spPr>
                <a:xfrm>
                  <a:off x="549639" y="4376155"/>
                  <a:ext cx="2013822" cy="12959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ECE06D2-0F8B-42AD-B720-224D0A2C5093}"/>
                    </a:ext>
                  </a:extLst>
                </p:cNvPr>
                <p:cNvSpPr/>
                <p:nvPr/>
              </p:nvSpPr>
              <p:spPr>
                <a:xfrm>
                  <a:off x="549639" y="4246564"/>
                  <a:ext cx="2013822" cy="12959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D3013EAD-A218-46D5-93D9-D2000A3891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9168" y="3415032"/>
                <a:ext cx="990916" cy="111941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3D2E1EB4-B939-42C3-ACD5-A87EEAB0FF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4668" y="3415032"/>
                <a:ext cx="32118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7591D926-2B36-467C-B4A7-D7D485F52D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6504" y="3415032"/>
                <a:ext cx="1015020" cy="111941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8F669B8B-8283-4961-9A0E-680C9915AA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7392" y="3584338"/>
                <a:ext cx="1005996" cy="111941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6DC493E0-4845-484B-B2AF-38CA04BB45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7392" y="3749040"/>
                <a:ext cx="991558" cy="112401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5F2FC840-0CB5-4086-BA10-A448AA0C98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7392" y="3922948"/>
                <a:ext cx="990916" cy="111941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503A41DD-DF1D-4A43-A3B7-436D614E91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9168" y="4346094"/>
                <a:ext cx="1005262" cy="114040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2CC7F042-4AB7-448E-8DC0-17555F4CF9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46532" y="3414009"/>
                <a:ext cx="0" cy="947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A2D0715-7CE2-4E75-99CA-32FA96D60B5B}"/>
                  </a:ext>
                </a:extLst>
              </p:cNvPr>
              <p:cNvSpPr/>
              <p:nvPr/>
            </p:nvSpPr>
            <p:spPr>
              <a:xfrm>
                <a:off x="6855595" y="3182307"/>
                <a:ext cx="432000" cy="1059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426BB9B-CBBF-41D1-8F98-59355EAB9E8F}"/>
                  </a:ext>
                </a:extLst>
              </p:cNvPr>
              <p:cNvSpPr/>
              <p:nvPr/>
            </p:nvSpPr>
            <p:spPr>
              <a:xfrm rot="2523597">
                <a:off x="2671514" y="2605281"/>
                <a:ext cx="575985" cy="22436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6EF6E57-5EBC-4802-B442-BF5EB509749A}"/>
                  </a:ext>
                </a:extLst>
              </p:cNvPr>
              <p:cNvSpPr/>
              <p:nvPr/>
            </p:nvSpPr>
            <p:spPr>
              <a:xfrm rot="5400000">
                <a:off x="5005649" y="1508297"/>
                <a:ext cx="487456" cy="33077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5BB2C6CF-DD49-4C13-807E-776D96317D84}"/>
                </a:ext>
              </a:extLst>
            </p:cNvPr>
            <p:cNvSpPr txBox="1"/>
            <p:nvPr/>
          </p:nvSpPr>
          <p:spPr>
            <a:xfrm>
              <a:off x="1769551" y="4465748"/>
              <a:ext cx="1027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Pt (5 nm)</a:t>
              </a:r>
            </a:p>
            <a:p>
              <a:r>
                <a:rPr lang="fr-FR" sz="1200" dirty="0"/>
                <a:t>Co (0,9 nm)</a:t>
              </a:r>
            </a:p>
            <a:p>
              <a:r>
                <a:rPr lang="fr-FR" sz="1200" dirty="0"/>
                <a:t>Au (5 nm)</a:t>
              </a:r>
            </a:p>
          </p:txBody>
        </p:sp>
      </p:grpSp>
      <p:sp>
        <p:nvSpPr>
          <p:cNvPr id="60" name="Parallélogramme 59">
            <a:extLst>
              <a:ext uri="{FF2B5EF4-FFF2-40B4-BE49-F238E27FC236}">
                <a16:creationId xmlns:a16="http://schemas.microsoft.com/office/drawing/2014/main" id="{C608996F-30F1-40B9-BE24-63CC14ED3085}"/>
              </a:ext>
            </a:extLst>
          </p:cNvPr>
          <p:cNvSpPr/>
          <p:nvPr/>
        </p:nvSpPr>
        <p:spPr>
          <a:xfrm>
            <a:off x="4506127" y="975359"/>
            <a:ext cx="4175160" cy="1104041"/>
          </a:xfrm>
          <a:prstGeom prst="parallelogram">
            <a:avLst>
              <a:gd name="adj" fmla="val 89188"/>
            </a:avLst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92B101-9E83-49D6-9D57-13A4DD95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dirty="0"/>
              <a:t>Introduction</a:t>
            </a:r>
            <a:br>
              <a:rPr lang="fr-FR" dirty="0"/>
            </a:br>
            <a:r>
              <a:rPr lang="fr-FR" sz="2700" dirty="0"/>
              <a:t>	Domaines et parois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7BE5FB3-C62E-4A23-91B9-5810CA6300B4}"/>
              </a:ext>
            </a:extLst>
          </p:cNvPr>
          <p:cNvSpPr txBox="1">
            <a:spLocks/>
          </p:cNvSpPr>
          <p:nvPr/>
        </p:nvSpPr>
        <p:spPr>
          <a:xfrm>
            <a:off x="7086600" y="360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pPr/>
              <a:t>3</a:t>
            </a:fld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286DEAE-A925-451F-853D-C5DE2FB5B4A6}"/>
              </a:ext>
            </a:extLst>
          </p:cNvPr>
          <p:cNvCxnSpPr>
            <a:cxnSpLocks/>
          </p:cNvCxnSpPr>
          <p:nvPr/>
        </p:nvCxnSpPr>
        <p:spPr>
          <a:xfrm>
            <a:off x="7614883" y="1067496"/>
            <a:ext cx="700670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80A414F-B694-4E85-9D6E-C1F5F6181815}"/>
              </a:ext>
            </a:extLst>
          </p:cNvPr>
          <p:cNvSpPr txBox="1"/>
          <p:nvPr/>
        </p:nvSpPr>
        <p:spPr>
          <a:xfrm>
            <a:off x="7555490" y="1064077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100 µm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3C6CB6-93C9-46B7-8C9A-83C86C7B4030}"/>
              </a:ext>
            </a:extLst>
          </p:cNvPr>
          <p:cNvSpPr txBox="1"/>
          <p:nvPr/>
        </p:nvSpPr>
        <p:spPr>
          <a:xfrm>
            <a:off x="109842" y="1039548"/>
            <a:ext cx="3420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Surface d’un film magnétique à anisotropie perpendiculaire vue au microscope Kerr</a:t>
            </a:r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D37767D1-E643-4DFF-AAFD-5A209301F9F9}"/>
              </a:ext>
            </a:extLst>
          </p:cNvPr>
          <p:cNvGrpSpPr/>
          <p:nvPr/>
        </p:nvGrpSpPr>
        <p:grpSpPr>
          <a:xfrm>
            <a:off x="727974" y="2378512"/>
            <a:ext cx="4840776" cy="2144627"/>
            <a:chOff x="727974" y="2378512"/>
            <a:chExt cx="4840776" cy="2144627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D3F17AE-4660-4AB2-9C66-8FB94692F97B}"/>
                </a:ext>
              </a:extLst>
            </p:cNvPr>
            <p:cNvSpPr/>
            <p:nvPr/>
          </p:nvSpPr>
          <p:spPr>
            <a:xfrm>
              <a:off x="4038600" y="4018871"/>
              <a:ext cx="987358" cy="504268"/>
            </a:xfrm>
            <a:prstGeom prst="rect">
              <a:avLst/>
            </a:prstGeom>
            <a:solidFill>
              <a:srgbClr val="6464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04241DD-3D3E-47C3-B4CB-EA94E5AB8989}"/>
                </a:ext>
              </a:extLst>
            </p:cNvPr>
            <p:cNvSpPr/>
            <p:nvPr/>
          </p:nvSpPr>
          <p:spPr>
            <a:xfrm>
              <a:off x="2743200" y="4018870"/>
              <a:ext cx="1013442" cy="504268"/>
            </a:xfrm>
            <a:prstGeom prst="rect">
              <a:avLst/>
            </a:prstGeom>
            <a:solidFill>
              <a:srgbClr val="6464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03F85CFB-336B-4928-B528-EB3F3351C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51" t="52226" r="25701" b="40201"/>
            <a:stretch/>
          </p:blipFill>
          <p:spPr>
            <a:xfrm>
              <a:off x="763535" y="3301366"/>
              <a:ext cx="4226884" cy="863830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F39257D-D601-4E5E-B110-00F59768FB04}"/>
                </a:ext>
              </a:extLst>
            </p:cNvPr>
            <p:cNvSpPr/>
            <p:nvPr/>
          </p:nvSpPr>
          <p:spPr>
            <a:xfrm>
              <a:off x="727974" y="4018870"/>
              <a:ext cx="4301225" cy="5042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DC4757BF-9985-4685-BF82-08C6CD195D62}"/>
                </a:ext>
              </a:extLst>
            </p:cNvPr>
            <p:cNvCxnSpPr/>
            <p:nvPr/>
          </p:nvCxnSpPr>
          <p:spPr>
            <a:xfrm>
              <a:off x="2743200" y="4018870"/>
              <a:ext cx="0" cy="504268"/>
            </a:xfrm>
            <a:prstGeom prst="line">
              <a:avLst/>
            </a:prstGeom>
            <a:ln w="12700">
              <a:solidFill>
                <a:srgbClr val="B4B4B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60A38669-8718-41BE-93AF-F90FBBAAB752}"/>
                </a:ext>
              </a:extLst>
            </p:cNvPr>
            <p:cNvCxnSpPr/>
            <p:nvPr/>
          </p:nvCxnSpPr>
          <p:spPr>
            <a:xfrm>
              <a:off x="3756660" y="4018870"/>
              <a:ext cx="0" cy="504268"/>
            </a:xfrm>
            <a:prstGeom prst="line">
              <a:avLst/>
            </a:prstGeom>
            <a:ln w="12700">
              <a:solidFill>
                <a:srgbClr val="B4B4B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995F8396-C0E8-40EC-A57F-A64B731B2D38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4018870"/>
              <a:ext cx="0" cy="504268"/>
            </a:xfrm>
            <a:prstGeom prst="line">
              <a:avLst/>
            </a:prstGeom>
            <a:ln w="12700">
              <a:solidFill>
                <a:srgbClr val="B4B4B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30DDE0F3-BA72-419B-A1AA-E0DE426493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7958" y="4097819"/>
              <a:ext cx="0" cy="3463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80436C2F-D821-4869-AE4C-EF773B61CB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3838" y="4097818"/>
              <a:ext cx="0" cy="3463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>
              <a:extLst>
                <a:ext uri="{FF2B5EF4-FFF2-40B4-BE49-F238E27FC236}">
                  <a16:creationId xmlns:a16="http://schemas.microsoft.com/office/drawing/2014/main" id="{DED352CD-FE4F-48CE-948D-463123127905}"/>
                </a:ext>
              </a:extLst>
            </p:cNvPr>
            <p:cNvCxnSpPr>
              <a:cxnSpLocks/>
            </p:cNvCxnSpPr>
            <p:nvPr/>
          </p:nvCxnSpPr>
          <p:spPr>
            <a:xfrm>
              <a:off x="1752058" y="4097817"/>
              <a:ext cx="0" cy="3463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89">
              <a:extLst>
                <a:ext uri="{FF2B5EF4-FFF2-40B4-BE49-F238E27FC236}">
                  <a16:creationId xmlns:a16="http://schemas.microsoft.com/office/drawing/2014/main" id="{46E07DEF-E63B-45E8-87F2-C55453FA151A}"/>
                </a:ext>
              </a:extLst>
            </p:cNvPr>
            <p:cNvCxnSpPr>
              <a:cxnSpLocks/>
            </p:cNvCxnSpPr>
            <p:nvPr/>
          </p:nvCxnSpPr>
          <p:spPr>
            <a:xfrm>
              <a:off x="3893199" y="4106697"/>
              <a:ext cx="0" cy="3463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>
              <a:extLst>
                <a:ext uri="{FF2B5EF4-FFF2-40B4-BE49-F238E27FC236}">
                  <a16:creationId xmlns:a16="http://schemas.microsoft.com/office/drawing/2014/main" id="{14F94593-D0B2-4394-9663-92B7A8E842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4977" y="2378512"/>
              <a:ext cx="413773" cy="1434082"/>
            </a:xfrm>
            <a:prstGeom prst="straightConnector1">
              <a:avLst/>
            </a:prstGeom>
            <a:ln w="1270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29695DD4-E27F-4AEC-A1A3-26C0538CE4D7}"/>
              </a:ext>
            </a:extLst>
          </p:cNvPr>
          <p:cNvGrpSpPr/>
          <p:nvPr/>
        </p:nvGrpSpPr>
        <p:grpSpPr>
          <a:xfrm>
            <a:off x="3576642" y="4083757"/>
            <a:ext cx="5424260" cy="2346971"/>
            <a:chOff x="3576642" y="4083757"/>
            <a:chExt cx="5424260" cy="2346971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EC651436-6D09-40BE-BB7C-4B18ED7AAD20}"/>
                </a:ext>
              </a:extLst>
            </p:cNvPr>
            <p:cNvSpPr/>
            <p:nvPr/>
          </p:nvSpPr>
          <p:spPr>
            <a:xfrm>
              <a:off x="3576642" y="4083757"/>
              <a:ext cx="360000" cy="360000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7C49C1F7-4A52-4509-96C7-83E6C5000914}"/>
                </a:ext>
              </a:extLst>
            </p:cNvPr>
            <p:cNvCxnSpPr>
              <a:cxnSpLocks/>
              <a:stCxn id="96" idx="3"/>
            </p:cNvCxnSpPr>
            <p:nvPr/>
          </p:nvCxnSpPr>
          <p:spPr>
            <a:xfrm>
              <a:off x="3629363" y="4391036"/>
              <a:ext cx="1542481" cy="2039692"/>
            </a:xfrm>
            <a:prstGeom prst="line">
              <a:avLst/>
            </a:prstGeom>
            <a:ln w="19050">
              <a:solidFill>
                <a:schemeClr val="accent6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E66EDF65-251A-4C48-BF6F-3159E487EC3C}"/>
                </a:ext>
              </a:extLst>
            </p:cNvPr>
            <p:cNvCxnSpPr>
              <a:cxnSpLocks/>
              <a:stCxn id="96" idx="7"/>
            </p:cNvCxnSpPr>
            <p:nvPr/>
          </p:nvCxnSpPr>
          <p:spPr>
            <a:xfrm>
              <a:off x="3883921" y="4136478"/>
              <a:ext cx="1323438" cy="117480"/>
            </a:xfrm>
            <a:prstGeom prst="line">
              <a:avLst/>
            </a:prstGeom>
            <a:ln w="19050">
              <a:solidFill>
                <a:schemeClr val="accent6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F0FC2A2-F821-4D2B-B6D1-18368847877C}"/>
                </a:ext>
              </a:extLst>
            </p:cNvPr>
            <p:cNvSpPr/>
            <p:nvPr/>
          </p:nvSpPr>
          <p:spPr>
            <a:xfrm>
              <a:off x="5210662" y="4248746"/>
              <a:ext cx="3790240" cy="2181982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F4D3DEA5-9C45-484A-A280-1AF5DC2F7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889" t="44548" b="13624"/>
            <a:stretch/>
          </p:blipFill>
          <p:spPr>
            <a:xfrm>
              <a:off x="5361863" y="4319232"/>
              <a:ext cx="3593875" cy="1854905"/>
            </a:xfrm>
            <a:prstGeom prst="rect">
              <a:avLst/>
            </a:prstGeom>
          </p:spPr>
        </p:pic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C3D9C859-5CD9-48D5-9357-CE3422FC086F}"/>
              </a:ext>
            </a:extLst>
          </p:cNvPr>
          <p:cNvGrpSpPr/>
          <p:nvPr/>
        </p:nvGrpSpPr>
        <p:grpSpPr>
          <a:xfrm>
            <a:off x="-42093" y="5594393"/>
            <a:ext cx="2108269" cy="1323439"/>
            <a:chOff x="-42093" y="5594393"/>
            <a:chExt cx="2108269" cy="1323439"/>
          </a:xfrm>
        </p:grpSpPr>
        <p:cxnSp>
          <p:nvCxnSpPr>
            <p:cNvPr id="114" name="Connecteur droit avec flèche 113">
              <a:extLst>
                <a:ext uri="{FF2B5EF4-FFF2-40B4-BE49-F238E27FC236}">
                  <a16:creationId xmlns:a16="http://schemas.microsoft.com/office/drawing/2014/main" id="{98C2FB15-7497-4EF3-A09D-A46144DF48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8224" y="6013592"/>
              <a:ext cx="544" cy="6594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ZoneTexte 116">
                  <a:extLst>
                    <a:ext uri="{FF2B5EF4-FFF2-40B4-BE49-F238E27FC236}">
                      <a16:creationId xmlns:a16="http://schemas.microsoft.com/office/drawing/2014/main" id="{30B13EEF-37CE-4581-85B6-6462C9588044}"/>
                    </a:ext>
                  </a:extLst>
                </p:cNvPr>
                <p:cNvSpPr txBox="1"/>
                <p:nvPr/>
              </p:nvSpPr>
              <p:spPr>
                <a:xfrm>
                  <a:off x="596667" y="6112501"/>
                  <a:ext cx="33373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≃</m:t>
                        </m:r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117" name="ZoneTexte 116">
                  <a:extLst>
                    <a:ext uri="{FF2B5EF4-FFF2-40B4-BE49-F238E27FC236}">
                      <a16:creationId xmlns:a16="http://schemas.microsoft.com/office/drawing/2014/main" id="{30B13EEF-37CE-4581-85B6-6462C95880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667" y="6112501"/>
                  <a:ext cx="333735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636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3300B473-26FE-44DF-BE33-B5FC01261EC8}"/>
                </a:ext>
              </a:extLst>
            </p:cNvPr>
            <p:cNvSpPr/>
            <p:nvPr/>
          </p:nvSpPr>
          <p:spPr>
            <a:xfrm>
              <a:off x="1123248" y="5911333"/>
              <a:ext cx="360000" cy="864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9FD1C5F-6906-4EEE-84C3-93F5830CE3E4}"/>
                </a:ext>
              </a:extLst>
            </p:cNvPr>
            <p:cNvSpPr/>
            <p:nvPr/>
          </p:nvSpPr>
          <p:spPr>
            <a:xfrm>
              <a:off x="1123248" y="5911333"/>
              <a:ext cx="360000" cy="4320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</a:t>
              </a:r>
            </a:p>
          </p:txBody>
        </p: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3F77EF92-1325-4189-854D-7FBEE500D488}"/>
                </a:ext>
              </a:extLst>
            </p:cNvPr>
            <p:cNvSpPr txBox="1"/>
            <p:nvPr/>
          </p:nvSpPr>
          <p:spPr>
            <a:xfrm>
              <a:off x="1158016" y="638950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</a:t>
              </a:r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9D2A74C6-99A3-458D-B752-B0E60C370AFC}"/>
                </a:ext>
              </a:extLst>
            </p:cNvPr>
            <p:cNvSpPr txBox="1"/>
            <p:nvPr/>
          </p:nvSpPr>
          <p:spPr>
            <a:xfrm>
              <a:off x="-42093" y="5594393"/>
              <a:ext cx="210826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0" dirty="0">
                  <a:latin typeface="+mj-lt"/>
                </a:rPr>
                <a:t>(			 )</a:t>
              </a:r>
            </a:p>
          </p:txBody>
        </p:sp>
      </p:grp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985D2F8E-40E5-407A-BF5D-FFBE044D62F5}"/>
              </a:ext>
            </a:extLst>
          </p:cNvPr>
          <p:cNvCxnSpPr>
            <a:cxnSpLocks/>
          </p:cNvCxnSpPr>
          <p:nvPr/>
        </p:nvCxnSpPr>
        <p:spPr>
          <a:xfrm>
            <a:off x="5534011" y="6112501"/>
            <a:ext cx="2396467" cy="0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709D315D-EE00-455B-863A-1A3A3F836DC3}"/>
                  </a:ext>
                </a:extLst>
              </p:cNvPr>
              <p:cNvSpPr txBox="1"/>
              <p:nvPr/>
            </p:nvSpPr>
            <p:spPr>
              <a:xfrm>
                <a:off x="6347359" y="6113288"/>
                <a:ext cx="8066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fr-FR" sz="1600" dirty="0"/>
                  <a:t> 5 nm</a:t>
                </a:r>
              </a:p>
            </p:txBody>
          </p:sp>
        </mc:Choice>
        <mc:Fallback xmlns="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709D315D-EE00-455B-863A-1A3A3F836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9" y="6113288"/>
                <a:ext cx="806631" cy="338554"/>
              </a:xfrm>
              <a:prstGeom prst="rect">
                <a:avLst/>
              </a:prstGeom>
              <a:blipFill>
                <a:blip r:embed="rId6"/>
                <a:stretch>
                  <a:fillRect t="-5455" r="-2256" b="-2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ZoneTexte 130">
            <a:extLst>
              <a:ext uri="{FF2B5EF4-FFF2-40B4-BE49-F238E27FC236}">
                <a16:creationId xmlns:a16="http://schemas.microsoft.com/office/drawing/2014/main" id="{E2CEB1BE-028A-485B-B0B1-A158CF40EFBD}"/>
              </a:ext>
            </a:extLst>
          </p:cNvPr>
          <p:cNvSpPr txBox="1"/>
          <p:nvPr/>
        </p:nvSpPr>
        <p:spPr>
          <a:xfrm>
            <a:off x="1134725" y="4592515"/>
            <a:ext cx="239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Domaines magnétiques</a:t>
            </a: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7287846E-7F5C-45C4-9F04-55B53D8AC808}"/>
              </a:ext>
            </a:extLst>
          </p:cNvPr>
          <p:cNvSpPr txBox="1"/>
          <p:nvPr/>
        </p:nvSpPr>
        <p:spPr>
          <a:xfrm>
            <a:off x="6053283" y="3832197"/>
            <a:ext cx="183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Paroi de domaine</a:t>
            </a:r>
          </a:p>
        </p:txBody>
      </p:sp>
    </p:spTree>
    <p:extLst>
      <p:ext uri="{BB962C8B-B14F-4D97-AF65-F5344CB8AC3E}">
        <p14:creationId xmlns:p14="http://schemas.microsoft.com/office/powerpoint/2010/main" val="16109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29" grpId="0"/>
      <p:bldP spid="131" grpId="0"/>
      <p:bldP spid="1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fr-FR" sz="1600" dirty="0"/>
                  <a:t>II. Étude expérimentale de la dynamique en présence de défauts.</a:t>
                </a:r>
                <a:br>
                  <a:rPr lang="fr-FR" sz="2800" dirty="0"/>
                </a:br>
                <a:r>
                  <a:rPr lang="fr-FR" sz="2000" dirty="0"/>
                  <a:t>	</a:t>
                </a:r>
                <a:r>
                  <a:rPr lang="fr-FR" sz="2400" dirty="0"/>
                  <a:t>Courbes de vitesse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blipFill>
                <a:blip r:embed="rId3"/>
                <a:stretch>
                  <a:fillRect l="-333" t="-2679" b="-17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5873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30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56CBE9-703C-48EB-9142-B23AE1819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7800" r="10196" b="3297"/>
          <a:stretch/>
        </p:blipFill>
        <p:spPr>
          <a:xfrm>
            <a:off x="0" y="900001"/>
            <a:ext cx="4639696" cy="38043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9E0592-4DCF-424E-ABEF-C9EBDAE3C7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0" t="7800" r="10646" b="2857"/>
          <a:stretch/>
        </p:blipFill>
        <p:spPr>
          <a:xfrm>
            <a:off x="4572000" y="900001"/>
            <a:ext cx="4477798" cy="3875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D810DD3-D24A-4543-8C15-04D1999747C3}"/>
                  </a:ext>
                </a:extLst>
              </p:cNvPr>
              <p:cNvSpPr txBox="1"/>
              <p:nvPr/>
            </p:nvSpPr>
            <p:spPr>
              <a:xfrm>
                <a:off x="442127" y="4994031"/>
                <a:ext cx="860767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Vitesse de parois en fonction du champ perpendiculaire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dirty="0"/>
                  <a:t>.</a:t>
                </a:r>
              </a:p>
              <a:p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Courbes caractéristiques d’une dynamique en présence de défauts. Trois régimes de vitesse visibles dans chaque cas.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Allure similaire mais paramètre de contrôle de différents.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D810DD3-D24A-4543-8C15-04D199974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7" y="4994031"/>
                <a:ext cx="8607671" cy="1477328"/>
              </a:xfrm>
              <a:prstGeom prst="rect">
                <a:avLst/>
              </a:prstGeom>
              <a:blipFill>
                <a:blip r:embed="rId6"/>
                <a:stretch>
                  <a:fillRect l="-637" t="-2058" b="-53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525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fr-FR" sz="1600" dirty="0"/>
                  <a:t>II. Étude expérimentale de la dynamique en présence de défauts.</a:t>
                </a:r>
                <a:br>
                  <a:rPr lang="fr-FR" sz="2800" dirty="0"/>
                </a:br>
                <a:r>
                  <a:rPr lang="fr-FR" sz="2000" dirty="0"/>
                  <a:t>	</a:t>
                </a:r>
                <a:r>
                  <a:rPr lang="fr-FR" sz="2400" dirty="0"/>
                  <a:t>Courbes de vitesse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d>
                  </m:oMath>
                </a14:m>
                <a:r>
                  <a:rPr lang="fr-FR" sz="2400" dirty="0"/>
                  <a:t> pour différents champs planaires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blipFill>
                <a:blip r:embed="rId3"/>
                <a:stretch>
                  <a:fillRect l="-333" t="-2679" b="-17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31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A0869C-7C57-4E49-98F6-5323228FA4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8592" r="11534" b="4184"/>
          <a:stretch/>
        </p:blipFill>
        <p:spPr>
          <a:xfrm>
            <a:off x="4677970" y="947344"/>
            <a:ext cx="4444091" cy="37925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522020-4E25-44CF-98C9-9BD6A1867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9" y="853821"/>
            <a:ext cx="4692580" cy="3975373"/>
          </a:xfrm>
          <a:prstGeom prst="rect">
            <a:avLst/>
          </a:prstGeom>
        </p:spPr>
      </p:pic>
      <p:graphicFrame>
        <p:nvGraphicFramePr>
          <p:cNvPr id="23" name="Tableau 3">
            <a:extLst>
              <a:ext uri="{FF2B5EF4-FFF2-40B4-BE49-F238E27FC236}">
                <a16:creationId xmlns:a16="http://schemas.microsoft.com/office/drawing/2014/main" id="{69BCC871-73D7-4548-A433-434AE1B1C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86068"/>
              </p:ext>
            </p:extLst>
          </p:nvPr>
        </p:nvGraphicFramePr>
        <p:xfrm>
          <a:off x="235968" y="4926403"/>
          <a:ext cx="153254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847">
                  <a:extLst>
                    <a:ext uri="{9D8B030D-6E8A-4147-A177-3AD203B41FA5}">
                      <a16:colId xmlns:a16="http://schemas.microsoft.com/office/drawing/2014/main" val="1254942964"/>
                    </a:ext>
                  </a:extLst>
                </a:gridCol>
                <a:gridCol w="510847">
                  <a:extLst>
                    <a:ext uri="{9D8B030D-6E8A-4147-A177-3AD203B41FA5}">
                      <a16:colId xmlns:a16="http://schemas.microsoft.com/office/drawing/2014/main" val="442132389"/>
                    </a:ext>
                  </a:extLst>
                </a:gridCol>
                <a:gridCol w="510847">
                  <a:extLst>
                    <a:ext uri="{9D8B030D-6E8A-4147-A177-3AD203B41FA5}">
                      <a16:colId xmlns:a16="http://schemas.microsoft.com/office/drawing/2014/main" val="2367636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446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624B702-CE1A-4C51-BF50-B420F223EA84}"/>
                  </a:ext>
                </a:extLst>
              </p:cNvPr>
              <p:cNvSpPr txBox="1"/>
              <p:nvPr/>
            </p:nvSpPr>
            <p:spPr>
              <a:xfrm>
                <a:off x="1074951" y="5404014"/>
                <a:ext cx="743626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Lorsque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fr-FR" dirty="0"/>
                  <a:t>, la vitesse augmente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dirty="0"/>
                  <a:t> fixé par plusieurs mécanismes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Augmentation de la pente du régime de reptation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Diminution du champ de dépiégeage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Augmentation de la mobilité en régime d’écoulement.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624B702-CE1A-4C51-BF50-B420F223E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51" y="5404014"/>
                <a:ext cx="7436266" cy="1200329"/>
              </a:xfrm>
              <a:prstGeom prst="rect">
                <a:avLst/>
              </a:prstGeom>
              <a:blipFill>
                <a:blip r:embed="rId6"/>
                <a:stretch>
                  <a:fillRect l="-656" t="-2538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369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fr-FR" sz="1600" dirty="0"/>
                  <a:t>II. Étude expérimentale de la dynamique en présence de défauts.</a:t>
                </a:r>
                <a:br>
                  <a:rPr lang="fr-FR" sz="2800" dirty="0"/>
                </a:br>
                <a:r>
                  <a:rPr lang="fr-FR" sz="2000" dirty="0"/>
                  <a:t>	</a:t>
                </a:r>
                <a:r>
                  <a:rPr lang="fr-FR" sz="2400" dirty="0"/>
                  <a:t>Courbes de vitesse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d>
                  </m:oMath>
                </a14:m>
                <a:r>
                  <a:rPr lang="fr-FR" sz="2400" dirty="0"/>
                  <a:t> pour différents champs planaires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blipFill>
                <a:blip r:embed="rId3"/>
                <a:stretch>
                  <a:fillRect l="-333" t="-2679" b="-17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32</a:t>
            </a:fld>
            <a:endParaRPr lang="fr-FR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au 3">
            <a:extLst>
              <a:ext uri="{FF2B5EF4-FFF2-40B4-BE49-F238E27FC236}">
                <a16:creationId xmlns:a16="http://schemas.microsoft.com/office/drawing/2014/main" id="{3DE80252-8AB0-440D-9500-CF157D4E6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364905"/>
              </p:ext>
            </p:extLst>
          </p:nvPr>
        </p:nvGraphicFramePr>
        <p:xfrm>
          <a:off x="235968" y="4926403"/>
          <a:ext cx="153254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847">
                  <a:extLst>
                    <a:ext uri="{9D8B030D-6E8A-4147-A177-3AD203B41FA5}">
                      <a16:colId xmlns:a16="http://schemas.microsoft.com/office/drawing/2014/main" val="1254942964"/>
                    </a:ext>
                  </a:extLst>
                </a:gridCol>
                <a:gridCol w="510847">
                  <a:extLst>
                    <a:ext uri="{9D8B030D-6E8A-4147-A177-3AD203B41FA5}">
                      <a16:colId xmlns:a16="http://schemas.microsoft.com/office/drawing/2014/main" val="442132389"/>
                    </a:ext>
                  </a:extLst>
                </a:gridCol>
                <a:gridCol w="510847">
                  <a:extLst>
                    <a:ext uri="{9D8B030D-6E8A-4147-A177-3AD203B41FA5}">
                      <a16:colId xmlns:a16="http://schemas.microsoft.com/office/drawing/2014/main" val="2367636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Au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446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7393CB4-4624-42B8-A841-C1936377C301}"/>
                  </a:ext>
                </a:extLst>
              </p:cNvPr>
              <p:cNvSpPr txBox="1"/>
              <p:nvPr/>
            </p:nvSpPr>
            <p:spPr>
              <a:xfrm>
                <a:off x="1610267" y="5425180"/>
                <a:ext cx="530940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Les vitesses minimales sont atteintes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Pente du régime de reptation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fr-FR" dirty="0"/>
                  <a:t> constante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Variation du champ de dépiégeage et de la mobilité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7393CB4-4624-42B8-A841-C1936377C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267" y="5425180"/>
                <a:ext cx="5309402" cy="923330"/>
              </a:xfrm>
              <a:prstGeom prst="rect">
                <a:avLst/>
              </a:prstGeom>
              <a:blipFill>
                <a:blip r:embed="rId4"/>
                <a:stretch>
                  <a:fillRect l="-918" t="-3974" r="-459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7BADBDBC-A88E-4B11-B197-FA5200B52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78795"/>
            <a:ext cx="4677969" cy="381967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0BD508B-9064-4245-A2C8-9D254E268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9378" r="10980" b="3698"/>
          <a:stretch/>
        </p:blipFill>
        <p:spPr>
          <a:xfrm>
            <a:off x="4677970" y="1069997"/>
            <a:ext cx="4483398" cy="3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30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fr-FR" sz="1600" dirty="0"/>
                  <a:t>II. Étude expérimentale de la dynamique en présence de défauts.</a:t>
                </a:r>
                <a:br>
                  <a:rPr lang="fr-FR" sz="2800" dirty="0"/>
                </a:br>
                <a:r>
                  <a:rPr lang="fr-FR" sz="2000" dirty="0"/>
                  <a:t>	</a:t>
                </a:r>
                <a:r>
                  <a:rPr lang="fr-FR" sz="2400" dirty="0"/>
                  <a:t>Courbes de vitesse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d>
                  </m:oMath>
                </a14:m>
                <a:r>
                  <a:rPr lang="fr-FR" sz="2400" dirty="0"/>
                  <a:t> pour différents champs planaires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7CEBC07F-7C0C-422A-92E1-0A915494E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684000"/>
              </a:xfrm>
              <a:blipFill>
                <a:blip r:embed="rId3"/>
                <a:stretch>
                  <a:fillRect l="-333" t="-2679" b="-17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33</a:t>
            </a:fld>
            <a:endParaRPr lang="fr-FR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67858DF-CBBE-45EF-BCE7-BE90615CF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865294"/>
              </p:ext>
            </p:extLst>
          </p:nvPr>
        </p:nvGraphicFramePr>
        <p:xfrm>
          <a:off x="235968" y="4926403"/>
          <a:ext cx="153254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847">
                  <a:extLst>
                    <a:ext uri="{9D8B030D-6E8A-4147-A177-3AD203B41FA5}">
                      <a16:colId xmlns:a16="http://schemas.microsoft.com/office/drawing/2014/main" val="1254942964"/>
                    </a:ext>
                  </a:extLst>
                </a:gridCol>
                <a:gridCol w="510847">
                  <a:extLst>
                    <a:ext uri="{9D8B030D-6E8A-4147-A177-3AD203B41FA5}">
                      <a16:colId xmlns:a16="http://schemas.microsoft.com/office/drawing/2014/main" val="442132389"/>
                    </a:ext>
                  </a:extLst>
                </a:gridCol>
                <a:gridCol w="510847">
                  <a:extLst>
                    <a:ext uri="{9D8B030D-6E8A-4147-A177-3AD203B41FA5}">
                      <a16:colId xmlns:a16="http://schemas.microsoft.com/office/drawing/2014/main" val="2367636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Au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446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22ECD41-7344-4F50-9AA9-E9E65400FC2E}"/>
                  </a:ext>
                </a:extLst>
              </p:cNvPr>
              <p:cNvSpPr txBox="1"/>
              <p:nvPr/>
            </p:nvSpPr>
            <p:spPr>
              <a:xfrm>
                <a:off x="1610267" y="5425180"/>
                <a:ext cx="48776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Les vitesses minimales sont atteintes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𝑚𝐻</m:t>
                    </m:r>
                  </m:oMath>
                </a14:m>
                <a:r>
                  <a:rPr lang="fr-FR" dirty="0"/>
                  <a:t> en régime d’écoulement.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22ECD41-7344-4F50-9AA9-E9E65400F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267" y="5425180"/>
                <a:ext cx="4877682" cy="646331"/>
              </a:xfrm>
              <a:prstGeom prst="rect">
                <a:avLst/>
              </a:prstGeom>
              <a:blipFill>
                <a:blip r:embed="rId4"/>
                <a:stretch>
                  <a:fillRect l="-1000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03577635-8D7B-48CC-81B6-F3E5E4F20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27091"/>
            <a:ext cx="4709350" cy="38353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DC78DA-2A04-477D-B0F7-DBA4DD6D2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276" y="1027091"/>
            <a:ext cx="4513359" cy="38353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E261F1B-8D14-42A7-B6D6-4AE90AA3AC22}"/>
              </a:ext>
            </a:extLst>
          </p:cNvPr>
          <p:cNvSpPr txBox="1"/>
          <p:nvPr/>
        </p:nvSpPr>
        <p:spPr>
          <a:xfrm>
            <a:off x="527843" y="6334780"/>
            <a:ext cx="743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sz="1400" dirty="0"/>
              <a:t>On réalise les ajustements des régimes de reptation, dépiégeage et écoulement pour l’ensemble des données des 3 échantillons.</a:t>
            </a:r>
          </a:p>
        </p:txBody>
      </p:sp>
    </p:spTree>
    <p:extLst>
      <p:ext uri="{BB962C8B-B14F-4D97-AF65-F5344CB8AC3E}">
        <p14:creationId xmlns:p14="http://schemas.microsoft.com/office/powerpoint/2010/main" val="2540884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Validité des ajustements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34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33C675-30BD-46FC-9DD9-868386B81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5" y="901537"/>
            <a:ext cx="5395255" cy="4396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3A26781-A8C9-407E-880C-B7DC3ECBE6AE}"/>
                  </a:ext>
                </a:extLst>
              </p:cNvPr>
              <p:cNvSpPr txBox="1"/>
              <p:nvPr/>
            </p:nvSpPr>
            <p:spPr>
              <a:xfrm>
                <a:off x="5521213" y="1975754"/>
                <a:ext cx="3411771" cy="187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Barrière d’énergie réduite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fr-FR" sz="1600" dirty="0"/>
              </a:p>
              <a:p>
                <a:r>
                  <a:rPr lang="fr-FR" sz="1600" dirty="0"/>
                  <a:t>Tracée en fonction du champ réduit.</a:t>
                </a:r>
              </a:p>
              <a:p>
                <a:endParaRPr lang="fr-FR" sz="1600" dirty="0"/>
              </a:p>
              <a:p>
                <a:r>
                  <a:rPr lang="fr-FR" sz="1600" b="1" dirty="0"/>
                  <a:t>(superposition des 25 courbes de vitesse)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3A26781-A8C9-407E-880C-B7DC3ECB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213" y="1975754"/>
                <a:ext cx="3411771" cy="1871410"/>
              </a:xfrm>
              <a:prstGeom prst="rect">
                <a:avLst/>
              </a:prstGeom>
              <a:blipFill>
                <a:blip r:embed="rId4"/>
                <a:stretch>
                  <a:fillRect l="-1073" t="-977" b="-32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BC845F26-5316-4ED7-BD34-289ACDA8348F}"/>
              </a:ext>
            </a:extLst>
          </p:cNvPr>
          <p:cNvSpPr txBox="1"/>
          <p:nvPr/>
        </p:nvSpPr>
        <p:spPr>
          <a:xfrm>
            <a:off x="972314" y="5805223"/>
            <a:ext cx="751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L’ajustement par le régime de reptation empirique est cohérent pour l’ensemble des données</a:t>
            </a:r>
          </a:p>
        </p:txBody>
      </p:sp>
    </p:spTree>
    <p:extLst>
      <p:ext uri="{BB962C8B-B14F-4D97-AF65-F5344CB8AC3E}">
        <p14:creationId xmlns:p14="http://schemas.microsoft.com/office/powerpoint/2010/main" val="20499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Validité des ajustements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35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DB5139-A1C1-42E7-9A3E-A624994A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4" y="900001"/>
            <a:ext cx="5389215" cy="4450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0F537BA-DEE5-416B-B1D8-78EA31FD334A}"/>
                  </a:ext>
                </a:extLst>
              </p:cNvPr>
              <p:cNvSpPr txBox="1"/>
              <p:nvPr/>
            </p:nvSpPr>
            <p:spPr>
              <a:xfrm>
                <a:off x="5489699" y="1313111"/>
                <a:ext cx="3463382" cy="2577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Vitesse réduite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fr-FR" sz="1600" dirty="0"/>
              </a:p>
              <a:p>
                <a:endParaRPr lang="fr-FR" sz="1600" dirty="0"/>
              </a:p>
              <a:p>
                <a:r>
                  <a:rPr lang="fr-FR" sz="1600" dirty="0"/>
                  <a:t>La modélisation par le dépiégeage à température nulle est valable sur une plage de champ variable selon les échantillons.</a:t>
                </a:r>
              </a:p>
              <a:p>
                <a:endParaRPr lang="fr-FR" sz="16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∈[1;1,3]</m:t>
                    </m:r>
                  </m:oMath>
                </a14:m>
                <a:r>
                  <a:rPr lang="fr-FR" sz="1600" dirty="0"/>
                  <a:t> pour Pt/Co/Pt et Pt/Co/Au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fr-FR" sz="1600" i="1">
                        <a:latin typeface="Cambria Math" panose="02040503050406030204" pitchFamily="18" charset="0"/>
                      </a:rPr>
                      <m:t>∈[1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3]</m:t>
                    </m:r>
                  </m:oMath>
                </a14:m>
                <a:r>
                  <a:rPr lang="fr-FR" sz="1600" dirty="0"/>
                  <a:t> pour Au/Co/Pt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0F537BA-DEE5-416B-B1D8-78EA31FD3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699" y="1313111"/>
                <a:ext cx="3463382" cy="2577500"/>
              </a:xfrm>
              <a:prstGeom prst="rect">
                <a:avLst/>
              </a:prstGeom>
              <a:blipFill>
                <a:blip r:embed="rId4"/>
                <a:stretch>
                  <a:fillRect l="-1056" t="-709" r="-5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4B0F3CAD-3DB3-48C0-8834-6226E3B42D85}"/>
              </a:ext>
            </a:extLst>
          </p:cNvPr>
          <p:cNvSpPr txBox="1"/>
          <p:nvPr/>
        </p:nvSpPr>
        <p:spPr>
          <a:xfrm>
            <a:off x="972314" y="5805223"/>
            <a:ext cx="751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L’ajustement par le régime de dépiégeage à température nulle est cohérent pour l’ensemble des données</a:t>
            </a:r>
          </a:p>
        </p:txBody>
      </p:sp>
    </p:spTree>
    <p:extLst>
      <p:ext uri="{BB962C8B-B14F-4D97-AF65-F5344CB8AC3E}">
        <p14:creationId xmlns:p14="http://schemas.microsoft.com/office/powerpoint/2010/main" val="1233202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Paramètres macroscopiques de piégeage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36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BE27AD-06D9-4D6A-A8E9-44F29D43F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9231" r="12214" b="4615"/>
          <a:stretch/>
        </p:blipFill>
        <p:spPr>
          <a:xfrm>
            <a:off x="910284" y="736885"/>
            <a:ext cx="3661716" cy="3024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CB66AD-8319-4F97-9A58-110A10CB05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7800" r="11990" b="4615"/>
          <a:stretch/>
        </p:blipFill>
        <p:spPr>
          <a:xfrm>
            <a:off x="5358817" y="684000"/>
            <a:ext cx="3785183" cy="30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CFFB33-67C7-4F0F-B832-ADE348399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7800" r="11317" b="5927"/>
          <a:stretch/>
        </p:blipFill>
        <p:spPr>
          <a:xfrm>
            <a:off x="2864641" y="3801513"/>
            <a:ext cx="3932424" cy="302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8131519-6573-4344-ABD9-33792C2926DA}"/>
                  </a:ext>
                </a:extLst>
              </p:cNvPr>
              <p:cNvSpPr txBox="1"/>
              <p:nvPr/>
            </p:nvSpPr>
            <p:spPr>
              <a:xfrm>
                <a:off x="34916" y="1927058"/>
                <a:ext cx="975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8131519-6573-4344-ABD9-33792C292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6" y="1927058"/>
                <a:ext cx="975202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6DCDC02-9E12-4571-9E59-0C44BFF726C7}"/>
                  </a:ext>
                </a:extLst>
              </p:cNvPr>
              <p:cNvSpPr txBox="1"/>
              <p:nvPr/>
            </p:nvSpPr>
            <p:spPr>
              <a:xfrm>
                <a:off x="4654387" y="1867296"/>
                <a:ext cx="9334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6DCDC02-9E12-4571-9E59-0C44BFF72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387" y="1867296"/>
                <a:ext cx="933461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BEC14D9-1071-467A-90A9-69D883FE2D49}"/>
                  </a:ext>
                </a:extLst>
              </p:cNvPr>
              <p:cNvSpPr txBox="1"/>
              <p:nvPr/>
            </p:nvSpPr>
            <p:spPr>
              <a:xfrm>
                <a:off x="1916689" y="4944181"/>
                <a:ext cx="947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BEC14D9-1071-467A-90A9-69D883FE2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689" y="4944181"/>
                <a:ext cx="947952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773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Conclusion et perspectives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37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E479CCB-5FB8-4BC8-A7EF-814999E3CB73}"/>
                  </a:ext>
                </a:extLst>
              </p:cNvPr>
              <p:cNvSpPr txBox="1"/>
              <p:nvPr/>
            </p:nvSpPr>
            <p:spPr>
              <a:xfrm>
                <a:off x="279280" y="2274838"/>
                <a:ext cx="858544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fr-FR" dirty="0"/>
                  <a:t>La dynamique en fonction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dirty="0"/>
                  <a:t> est cohérente avec les signes attendus. On peut mesurer la valeur de la constante de Dzyaloshinskii-Moriya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dirty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fr-FR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fr-FR" dirty="0"/>
                  <a:t>L’analyse en termes de régimes de reptation et dépiégeage est utilisable même en présence de champ planaire.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fr-FR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fr-FR" dirty="0"/>
                  <a:t>On peut résumer les effets sur la dynamique en présence de défauts à la variation des paramètres macroscopiques de piégeage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fr-FR" dirty="0"/>
                  <a:t>.</a:t>
                </a:r>
                <a:endParaRPr lang="fr-FR" strike="sngStrike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E479CCB-5FB8-4BC8-A7EF-814999E3C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80" y="2274838"/>
                <a:ext cx="8585440" cy="2585323"/>
              </a:xfrm>
              <a:prstGeom prst="rect">
                <a:avLst/>
              </a:prstGeom>
              <a:blipFill>
                <a:blip r:embed="rId3"/>
                <a:stretch>
                  <a:fillRect l="-497" t="-11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447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dirty="0"/>
              <a:t>III. Analyse de l’interaction de piégeage.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38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2D1BF3-FFD6-495A-BD86-95DF9D9CFA94}"/>
              </a:ext>
            </a:extLst>
          </p:cNvPr>
          <p:cNvSpPr txBox="1"/>
          <p:nvPr/>
        </p:nvSpPr>
        <p:spPr>
          <a:xfrm>
            <a:off x="756802" y="1720840"/>
            <a:ext cx="76303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dirty="0"/>
              <a:t>Statique de parois en milieu parfait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État de l’art : énergétique des parois chirales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Modèle du petit cercle pour le calcul du profil de paroi</a:t>
            </a:r>
          </a:p>
          <a:p>
            <a:pPr lvl="1"/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Étude expérimentale de la dynamique de paroi en présence de défauts.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Méthodes expérimentales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Dynamique de parois : description théorique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Résultats expérimentaux. Réussites et limites des modèles.</a:t>
            </a:r>
          </a:p>
          <a:p>
            <a:pPr lvl="1"/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Analyse de l’interaction de piégeage.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/>
              <a:t>Paramètres microscopique </a:t>
            </a:r>
            <a:r>
              <a:rPr lang="fr-FR" dirty="0"/>
              <a:t>de piégeage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Analyse expérimentale des paramètres de piégeage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6A32A3-867B-464C-B27C-35955759ED4C}"/>
              </a:ext>
            </a:extLst>
          </p:cNvPr>
          <p:cNvSpPr/>
          <p:nvPr/>
        </p:nvSpPr>
        <p:spPr>
          <a:xfrm>
            <a:off x="5224464" y="699438"/>
            <a:ext cx="3919536" cy="85106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Quelle est l’influence de la chiralité sur l’interaction entre la paroi et le désordre du matériau ?</a:t>
            </a:r>
          </a:p>
        </p:txBody>
      </p:sp>
    </p:spTree>
    <p:extLst>
      <p:ext uri="{BB962C8B-B14F-4D97-AF65-F5344CB8AC3E}">
        <p14:creationId xmlns:p14="http://schemas.microsoft.com/office/powerpoint/2010/main" val="1927543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III. Analyse de l’interaction de piégeage.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Énergétique de parois en milieu désordonné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599" y="281130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39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4D45E27-B4B1-4613-BA1B-E15D2215E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" y="900001"/>
            <a:ext cx="3322768" cy="264583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D3BA491-1F88-4376-8094-DE555FF55B71}"/>
              </a:ext>
            </a:extLst>
          </p:cNvPr>
          <p:cNvSpPr txBox="1"/>
          <p:nvPr/>
        </p:nvSpPr>
        <p:spPr>
          <a:xfrm>
            <a:off x="254963" y="3336910"/>
            <a:ext cx="2525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accent5">
                    <a:lumMod val="50000"/>
                  </a:schemeClr>
                </a:solidFill>
              </a:rPr>
              <a:t>Jeudy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2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, PRL</a:t>
            </a:r>
            <a:r>
              <a:rPr lang="fr-FR" sz="12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200" b="1" i="1" dirty="0">
                <a:solidFill>
                  <a:schemeClr val="accent5">
                    <a:lumMod val="50000"/>
                  </a:schemeClr>
                </a:solidFill>
              </a:rPr>
              <a:t>117</a:t>
            </a:r>
            <a:r>
              <a:rPr lang="fr-FR" sz="1200" i="1" dirty="0">
                <a:solidFill>
                  <a:schemeClr val="accent5">
                    <a:lumMod val="50000"/>
                  </a:schemeClr>
                </a:solidFill>
              </a:rPr>
              <a:t>, 057201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 (2016)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E00599D9-3B99-4013-A26A-C457650DDA1F}"/>
                  </a:ext>
                </a:extLst>
              </p:cNvPr>
              <p:cNvSpPr txBox="1"/>
              <p:nvPr/>
            </p:nvSpPr>
            <p:spPr>
              <a:xfrm>
                <a:off x="3186451" y="740006"/>
                <a:ext cx="5835185" cy="358008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Paroi de domaine = ligne élastique dans un potentiel aléatoire. </a:t>
                </a:r>
              </a:p>
              <a:p>
                <a:r>
                  <a:rPr lang="fr-FR" sz="1400" dirty="0"/>
                  <a:t>Énergie élastique 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fr-FR" sz="1400" dirty="0"/>
              </a:p>
              <a:p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1400" dirty="0"/>
                  <a:t> : épaisseur du matériau</a:t>
                </a:r>
              </a:p>
              <a:p>
                <a:endParaRPr lang="fr-FR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Énergie de piégeage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𝑝𝑖𝑛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𝜉</m:t>
                      </m:r>
                      <m:rad>
                        <m:radPr>
                          <m:degHide m:val="on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𝑝𝑖𝑛</m:t>
                              </m:r>
                            </m:sub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rad>
                    </m:oMath>
                  </m:oMathPara>
                </a14:m>
                <a:endParaRPr lang="fr-FR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𝑝𝑖𝑛</m:t>
                        </m:r>
                      </m:sub>
                    </m:sSub>
                  </m:oMath>
                </a14:m>
                <a:r>
                  <a:rPr lang="fr-FR" sz="1400" dirty="0"/>
                  <a:t> : force moyenne des centres de piégeage sur la paroi ;</a:t>
                </a:r>
              </a:p>
              <a:p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fr-FR" sz="1400" dirty="0"/>
                  <a:t> : longueur de corrélation du désordre ;</a:t>
                </a:r>
              </a:p>
              <a:p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=1/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400" dirty="0"/>
                  <a:t> densité de centres de piégeage</a:t>
                </a:r>
              </a:p>
              <a:p>
                <a:r>
                  <a:rPr lang="fr-FR" sz="1400" dirty="0" err="1">
                    <a:solidFill>
                      <a:schemeClr val="accent4">
                        <a:lumMod val="50000"/>
                      </a:schemeClr>
                    </a:solidFill>
                  </a:rPr>
                  <a:t>Lemerle</a:t>
                </a:r>
                <a:r>
                  <a:rPr lang="fr-FR" sz="14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fr-FR" sz="1400" i="1" dirty="0">
                    <a:solidFill>
                      <a:schemeClr val="accent4">
                        <a:lumMod val="50000"/>
                      </a:schemeClr>
                    </a:solidFill>
                  </a:rPr>
                  <a:t>et al.</a:t>
                </a:r>
                <a:r>
                  <a:rPr lang="fr-FR" sz="1400" dirty="0">
                    <a:solidFill>
                      <a:schemeClr val="accent4">
                        <a:lumMod val="50000"/>
                      </a:schemeClr>
                    </a:solidFill>
                  </a:rPr>
                  <a:t>, PRL </a:t>
                </a:r>
                <a:r>
                  <a:rPr lang="fr-FR" sz="1400" b="1" dirty="0">
                    <a:solidFill>
                      <a:schemeClr val="accent4">
                        <a:lumMod val="50000"/>
                      </a:schemeClr>
                    </a:solidFill>
                  </a:rPr>
                  <a:t>80</a:t>
                </a:r>
                <a:r>
                  <a:rPr lang="fr-FR" sz="1400" dirty="0">
                    <a:solidFill>
                      <a:schemeClr val="accent4">
                        <a:lumMod val="50000"/>
                      </a:schemeClr>
                    </a:solidFill>
                  </a:rPr>
                  <a:t>, 849-852 (1998) </a:t>
                </a:r>
                <a:r>
                  <a:rPr lang="fr-FR" sz="14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𝑝𝑖𝑛</m:t>
                        </m:r>
                      </m:sub>
                    </m:sSub>
                  </m:oMath>
                </a14:m>
                <a:r>
                  <a:rPr lang="fr-FR" sz="1400" dirty="0"/>
                  <a:t> et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≃1/</m:t>
                    </m:r>
                    <m:rad>
                      <m:radPr>
                        <m:degHide m:val="on"/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fr-FR" sz="1400" dirty="0"/>
                  <a:t> sont des constantes décrivant le potentiel de défauts.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Énergie Zeeman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∼−2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𝑡𝐿𝑢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E00599D9-3B99-4013-A26A-C457650DD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451" y="740006"/>
                <a:ext cx="5835185" cy="3580083"/>
              </a:xfrm>
              <a:prstGeom prst="rect">
                <a:avLst/>
              </a:prstGeom>
              <a:blipFill>
                <a:blip r:embed="rId4"/>
                <a:stretch>
                  <a:fillRect l="-20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6453A7ED-A472-4D16-954B-4B8FB1864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05" y="3908177"/>
            <a:ext cx="1601934" cy="2746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0DE1AB8-3A6C-47DC-9A4A-EAD40679D0EB}"/>
                  </a:ext>
                </a:extLst>
              </p:cNvPr>
              <p:cNvSpPr txBox="1"/>
              <p:nvPr/>
            </p:nvSpPr>
            <p:spPr>
              <a:xfrm>
                <a:off x="3181833" y="4503861"/>
                <a:ext cx="5860585" cy="225484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Forme de la paroi </a:t>
                </a:r>
                <a:r>
                  <a:rPr lang="fr-FR" sz="1400" b="1" dirty="0"/>
                  <a:t>à l’équilibre </a:t>
                </a:r>
                <a:r>
                  <a:rPr lang="fr-FR" sz="1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𝑝𝑖𝑛</m:t>
                          </m:r>
                        </m:sub>
                      </m:sSub>
                    </m:oMath>
                  </m:oMathPara>
                </a14:m>
                <a:endParaRPr lang="fr-FR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𝜉</m:t>
                      </m:r>
                      <m:rad>
                        <m:radPr>
                          <m:degHide m:val="on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𝑝𝑖𝑛</m:t>
                              </m:r>
                            </m:sub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rad>
                    </m:oMath>
                  </m:oMathPara>
                </a14:m>
                <a:endParaRPr lang="fr-FR" sz="1400" b="0" dirty="0"/>
              </a:p>
              <a:p>
                <a:r>
                  <a:rPr lang="fr-FR" sz="1400" dirty="0"/>
                  <a:t>Donne la longueur de Larkin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num>
                                <m:den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𝑝𝑖𝑛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1400" b="0" dirty="0"/>
              </a:p>
              <a:p>
                <a:r>
                  <a:rPr lang="fr-FR" sz="1400" dirty="0"/>
                  <a:t>Longueur minimale d’un segment de paroi pouvant se déformer pour s’adapter au potentiel de piégeage.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0DE1AB8-3A6C-47DC-9A4A-EAD40679D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833" y="4503861"/>
                <a:ext cx="5860585" cy="2254848"/>
              </a:xfrm>
              <a:prstGeom prst="rect">
                <a:avLst/>
              </a:prstGeom>
              <a:blipFill>
                <a:blip r:embed="rId6"/>
                <a:stretch>
                  <a:fillRect l="-208" t="-269" b="-161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EA802F5D-20FC-436D-B8BE-4AE564FEC2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96" y="1118773"/>
            <a:ext cx="1850223" cy="13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3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2B101-9E83-49D6-9D57-13A4DD95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dirty="0"/>
              <a:t>Introduction</a:t>
            </a:r>
            <a:br>
              <a:rPr lang="fr-FR" dirty="0"/>
            </a:br>
            <a:r>
              <a:rPr lang="fr-FR" sz="2700" dirty="0"/>
              <a:t>	Dynamique</a:t>
            </a:r>
            <a:r>
              <a:rPr lang="fr-FR" sz="2700" u="sng" dirty="0"/>
              <a:t>s</a:t>
            </a:r>
            <a:r>
              <a:rPr lang="fr-FR" sz="2700" dirty="0"/>
              <a:t> de paroi en fonction du champ perpendiculaire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7BE5FB3-C62E-4A23-91B9-5810CA6300B4}"/>
              </a:ext>
            </a:extLst>
          </p:cNvPr>
          <p:cNvSpPr txBox="1">
            <a:spLocks/>
          </p:cNvSpPr>
          <p:nvPr/>
        </p:nvSpPr>
        <p:spPr>
          <a:xfrm>
            <a:off x="7086600" y="360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pPr/>
              <a:t>4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5E831C4-04FF-4F15-A46C-CAFD9EBB16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9" y="1647430"/>
            <a:ext cx="5287752" cy="352516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AB4B6C9-7E20-477D-83F3-FAB48091B0F3}"/>
              </a:ext>
            </a:extLst>
          </p:cNvPr>
          <p:cNvSpPr txBox="1"/>
          <p:nvPr/>
        </p:nvSpPr>
        <p:spPr>
          <a:xfrm>
            <a:off x="0" y="659174"/>
            <a:ext cx="3985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Dynamique en milieu parfait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96DC50C-7862-45DA-89F8-17F51572B662}"/>
                  </a:ext>
                </a:extLst>
              </p:cNvPr>
              <p:cNvSpPr/>
              <p:nvPr/>
            </p:nvSpPr>
            <p:spPr>
              <a:xfrm>
                <a:off x="5393951" y="2610529"/>
                <a:ext cx="1627625" cy="617348"/>
              </a:xfrm>
              <a:prstGeom prst="rect">
                <a:avLst/>
              </a:prstGeom>
              <a:ln>
                <a:solidFill>
                  <a:schemeClr val="accent6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96DC50C-7862-45DA-89F8-17F51572B6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951" y="2610529"/>
                <a:ext cx="1627625" cy="6173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C04A620-2A68-4178-AA98-F25CFAB98C17}"/>
                  </a:ext>
                </a:extLst>
              </p:cNvPr>
              <p:cNvSpPr/>
              <p:nvPr/>
            </p:nvSpPr>
            <p:spPr>
              <a:xfrm>
                <a:off x="0" y="5151791"/>
                <a:ext cx="1453347" cy="612732"/>
              </a:xfrm>
              <a:prstGeom prst="rect">
                <a:avLst/>
              </a:prstGeom>
              <a:ln>
                <a:solidFill>
                  <a:schemeClr val="accent6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C04A620-2A68-4178-AA98-F25CFAB98C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51791"/>
                <a:ext cx="1453347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87C3D8AE-98A6-40AF-BD22-6DDD321753C7}"/>
              </a:ext>
            </a:extLst>
          </p:cNvPr>
          <p:cNvSpPr txBox="1"/>
          <p:nvPr/>
        </p:nvSpPr>
        <p:spPr>
          <a:xfrm>
            <a:off x="6014426" y="3610466"/>
            <a:ext cx="356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Observée dans de rares cas expérimentaux 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F953237-D03E-4D36-98E3-6FE9520F671D}"/>
              </a:ext>
            </a:extLst>
          </p:cNvPr>
          <p:cNvSpPr txBox="1"/>
          <p:nvPr/>
        </p:nvSpPr>
        <p:spPr>
          <a:xfrm>
            <a:off x="106199" y="1081696"/>
            <a:ext cx="7263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Conséquence de la dynamique locale des moments magnétiques sur le déplacement d’une paroi de domaine.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FB43E8-F424-4210-858D-98A00A844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6564" y="4319142"/>
            <a:ext cx="3387437" cy="243100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F511B9C-CCF9-4002-ABAE-416F6E5FF258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4655127" y="2610529"/>
            <a:ext cx="738824" cy="308674"/>
          </a:xfrm>
          <a:prstGeom prst="line">
            <a:avLst/>
          </a:prstGeom>
          <a:ln w="127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26A8F68-2E6B-4D74-BB18-2B06CC03BDB8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726674" y="4347670"/>
            <a:ext cx="0" cy="804121"/>
          </a:xfrm>
          <a:prstGeom prst="line">
            <a:avLst/>
          </a:prstGeom>
          <a:ln w="127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F35F5F6-EB3C-4292-9ADB-CC1A33AC286E}"/>
              </a:ext>
            </a:extLst>
          </p:cNvPr>
          <p:cNvSpPr txBox="1"/>
          <p:nvPr/>
        </p:nvSpPr>
        <p:spPr>
          <a:xfrm>
            <a:off x="4770434" y="6535496"/>
            <a:ext cx="3344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Beach </a:t>
            </a:r>
            <a:r>
              <a:rPr lang="fr-FR" sz="12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fr-FR" sz="1200" dirty="0" err="1">
                <a:solidFill>
                  <a:schemeClr val="accent5">
                    <a:lumMod val="50000"/>
                  </a:schemeClr>
                </a:solidFill>
              </a:rPr>
              <a:t>Nat.Mat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fr-FR" sz="12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200" b="1" i="1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fr-FR" sz="1200" i="1" dirty="0">
                <a:solidFill>
                  <a:schemeClr val="accent5">
                    <a:lumMod val="50000"/>
                  </a:schemeClr>
                </a:solidFill>
              </a:rPr>
              <a:t>, 741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 (2005)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7F79180-9757-419B-9E17-9CA4C9380A96}"/>
                  </a:ext>
                </a:extLst>
              </p:cNvPr>
              <p:cNvSpPr txBox="1"/>
              <p:nvPr/>
            </p:nvSpPr>
            <p:spPr>
              <a:xfrm>
                <a:off x="0" y="5842998"/>
                <a:ext cx="33874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fr-FR" sz="1600" b="0" dirty="0"/>
                  <a:t> : facteur gyromagnétique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fr-FR" sz="1600" dirty="0"/>
                  <a:t> : largeur de la paroi</a:t>
                </a:r>
              </a:p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1600" dirty="0"/>
                  <a:t> : </a:t>
                </a:r>
                <a:r>
                  <a:rPr lang="fr-FR" sz="1600" dirty="0" err="1"/>
                  <a:t>coeff</a:t>
                </a:r>
                <a:r>
                  <a:rPr lang="fr-FR" sz="1600" dirty="0"/>
                  <a:t>. d’amortissement de Gilbert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7F79180-9757-419B-9E17-9CA4C9380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42998"/>
                <a:ext cx="3387437" cy="830997"/>
              </a:xfrm>
              <a:prstGeom prst="rect">
                <a:avLst/>
              </a:prstGeom>
              <a:blipFill>
                <a:blip r:embed="rId7"/>
                <a:stretch>
                  <a:fillRect t="-2190" b="-80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1721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III. Analyse de l’interaction de piégeage.</a:t>
            </a:r>
            <a:br>
              <a:rPr lang="fr-FR" dirty="0"/>
            </a:br>
            <a:r>
              <a:rPr lang="fr-FR" sz="2200"/>
              <a:t>	</a:t>
            </a:r>
            <a:r>
              <a:rPr lang="fr-FR" sz="2400"/>
              <a:t>Paramètres microscopique </a:t>
            </a:r>
            <a:r>
              <a:rPr lang="fr-FR" sz="2400" dirty="0"/>
              <a:t>de piégeage</a:t>
            </a:r>
            <a:endParaRPr lang="fr-FR" sz="28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40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EF083A4-A85A-4388-BCD7-5D4F7F4B1571}"/>
                  </a:ext>
                </a:extLst>
              </p:cNvPr>
              <p:cNvSpPr txBox="1"/>
              <p:nvPr/>
            </p:nvSpPr>
            <p:spPr>
              <a:xfrm>
                <a:off x="64682" y="753801"/>
                <a:ext cx="2904883" cy="1169551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Paramètres </a:t>
                </a:r>
                <a:r>
                  <a:rPr lang="fr-FR" sz="1400" dirty="0" err="1"/>
                  <a:t>micromagnétiques</a:t>
                </a:r>
                <a:r>
                  <a:rPr lang="fr-FR" sz="1400" dirty="0"/>
                  <a:t> :</a:t>
                </a:r>
              </a:p>
              <a:p>
                <a:pPr algn="ctr"/>
                <a:endParaRPr lang="fr-FR" sz="14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dirty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fr-FR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</m:oMath>
                </a14:m>
                <a:endParaRPr lang="fr-FR" sz="1400" b="0" dirty="0"/>
              </a:p>
              <a:p>
                <a:pPr algn="ctr"/>
                <a:endParaRPr lang="fr-FR" sz="1400" b="0" dirty="0"/>
              </a:p>
              <a:p>
                <a:pPr algn="ctr"/>
                <a:r>
                  <a:rPr lang="fr-FR" sz="1400" dirty="0"/>
                  <a:t>Calculés par le modèle du petit cercle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EF083A4-A85A-4388-BCD7-5D4F7F4B1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2" y="753801"/>
                <a:ext cx="2904883" cy="1169551"/>
              </a:xfrm>
              <a:prstGeom prst="rect">
                <a:avLst/>
              </a:prstGeom>
              <a:blipFill>
                <a:blip r:embed="rId3"/>
                <a:stretch>
                  <a:fillRect l="-209" t="-515" b="-3608"/>
                </a:stretch>
              </a:blipFill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BE5D3BC-A65E-4EE5-89BE-B8598035FC63}"/>
                  </a:ext>
                </a:extLst>
              </p:cNvPr>
              <p:cNvSpPr txBox="1"/>
              <p:nvPr/>
            </p:nvSpPr>
            <p:spPr>
              <a:xfrm>
                <a:off x="3153207" y="758686"/>
                <a:ext cx="2707690" cy="1169551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Paramètres macroscopiques de piégeage 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fr-FR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fr-FR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fr-FR" sz="1400" dirty="0"/>
              </a:p>
              <a:p>
                <a:pPr algn="ctr"/>
                <a:r>
                  <a:rPr lang="fr-FR" sz="1400" dirty="0"/>
                  <a:t>Mesurés par ajustement des courbes expérimentales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BE5D3BC-A65E-4EE5-89BE-B8598035F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207" y="758686"/>
                <a:ext cx="2707690" cy="1169551"/>
              </a:xfrm>
              <a:prstGeom prst="rect">
                <a:avLst/>
              </a:prstGeom>
              <a:blipFill>
                <a:blip r:embed="rId4"/>
                <a:stretch>
                  <a:fillRect b="-4124"/>
                </a:stretch>
              </a:blipFill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CCDBC3A-2D9D-49A8-8DAF-A2BCDDCEABA0}"/>
                  </a:ext>
                </a:extLst>
              </p:cNvPr>
              <p:cNvSpPr txBox="1"/>
              <p:nvPr/>
            </p:nvSpPr>
            <p:spPr>
              <a:xfrm>
                <a:off x="6068327" y="758686"/>
                <a:ext cx="2968868" cy="1169551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Caractéristiques des échantillons :</a:t>
                </a:r>
              </a:p>
              <a:p>
                <a:pPr algn="ctr"/>
                <a:endParaRPr lang="fr-FR" sz="1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400" dirty="0"/>
                  <a:t>,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fr-FR" sz="1400" dirty="0"/>
              </a:p>
              <a:p>
                <a:pPr algn="ctr"/>
                <a:r>
                  <a:rPr lang="fr-FR" sz="1400" dirty="0"/>
                  <a:t>Mesurées par magnétométrie ou pendant la fabrication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CCDBC3A-2D9D-49A8-8DAF-A2BCDDCEA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327" y="758686"/>
                <a:ext cx="2968868" cy="1169551"/>
              </a:xfrm>
              <a:prstGeom prst="rect">
                <a:avLst/>
              </a:prstGeom>
              <a:blipFill>
                <a:blip r:embed="rId5"/>
                <a:stretch>
                  <a:fillRect b="-4124"/>
                </a:stretch>
              </a:blipFill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A6553A4-8B57-4C4A-979C-BDD3ED5D4DB9}"/>
                  </a:ext>
                </a:extLst>
              </p:cNvPr>
              <p:cNvSpPr/>
              <p:nvPr/>
            </p:nvSpPr>
            <p:spPr>
              <a:xfrm>
                <a:off x="2187401" y="4204972"/>
                <a:ext cx="4572000" cy="25435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sSubSup>
                                    <m:sSubSup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  <m:sup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𝑝𝑖𝑛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𝜉</m:t>
                          </m:r>
                          <m:rad>
                            <m:radPr>
                              <m:degHide m:val="on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rad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A6553A4-8B57-4C4A-979C-BDD3ED5D4D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401" y="4204972"/>
                <a:ext cx="4572000" cy="25435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FF84AED-AF56-4C7A-9CE6-7C31F7111B7E}"/>
                  </a:ext>
                </a:extLst>
              </p:cNvPr>
              <p:cNvSpPr txBox="1"/>
              <p:nvPr/>
            </p:nvSpPr>
            <p:spPr>
              <a:xfrm>
                <a:off x="5802887" y="4752191"/>
                <a:ext cx="330905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fr-FR" sz="1400" b="0" dirty="0"/>
                  <a:t> barrière d’énergie au dépiégeage (en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fr-FR" sz="1400" b="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fr-FR" sz="1400" dirty="0"/>
                  <a:t> gain d’énergie par retournement de l’aimantation (en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fr-FR" sz="1400" b="0" i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fr-FR" sz="1400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fr-FR" sz="1400" dirty="0"/>
                  <a:t>)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FF84AED-AF56-4C7A-9CE6-7C31F7111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887" y="4752191"/>
                <a:ext cx="3309055" cy="1169551"/>
              </a:xfrm>
              <a:prstGeom prst="rect">
                <a:avLst/>
              </a:prstGeom>
              <a:blipFill>
                <a:blip r:embed="rId7"/>
                <a:stretch>
                  <a:fillRect l="-368" t="-1047" b="-52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77900D66-99AA-44DE-BE6A-1F157DA96055}"/>
              </a:ext>
            </a:extLst>
          </p:cNvPr>
          <p:cNvSpPr txBox="1"/>
          <p:nvPr/>
        </p:nvSpPr>
        <p:spPr>
          <a:xfrm>
            <a:off x="1578989" y="3809876"/>
            <a:ext cx="6136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Caractéristiques microscopique de l’interaction paroi/désordre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633F767-650F-4F6A-B790-F41E4A2F7EE4}"/>
              </a:ext>
            </a:extLst>
          </p:cNvPr>
          <p:cNvSpPr txBox="1"/>
          <p:nvPr/>
        </p:nvSpPr>
        <p:spPr>
          <a:xfrm>
            <a:off x="903946" y="4459804"/>
            <a:ext cx="2249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Longueur de corrélation du désordre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00D70C4-D127-4ADB-A52E-23E28A1918EA}"/>
              </a:ext>
            </a:extLst>
          </p:cNvPr>
          <p:cNvSpPr txBox="1"/>
          <p:nvPr/>
        </p:nvSpPr>
        <p:spPr>
          <a:xfrm>
            <a:off x="883768" y="5478829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Longueur de Larkin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827C86C-44E7-45E4-8335-ACEAD73AA317}"/>
              </a:ext>
            </a:extLst>
          </p:cNvPr>
          <p:cNvSpPr txBox="1"/>
          <p:nvPr/>
        </p:nvSpPr>
        <p:spPr>
          <a:xfrm>
            <a:off x="883768" y="6186634"/>
            <a:ext cx="1695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Force de piégeage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2C925F-41B8-4C1F-BC72-63C4C7E7B2F9}"/>
              </a:ext>
            </a:extLst>
          </p:cNvPr>
          <p:cNvSpPr/>
          <p:nvPr/>
        </p:nvSpPr>
        <p:spPr>
          <a:xfrm>
            <a:off x="471340" y="3770722"/>
            <a:ext cx="8352149" cy="300702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5E69CC31-6AD0-4EE5-A0EB-90B4A00D3ACC}"/>
              </a:ext>
            </a:extLst>
          </p:cNvPr>
          <p:cNvCxnSpPr>
            <a:cxnSpLocks/>
            <a:stCxn id="15" idx="2"/>
          </p:cNvCxnSpPr>
          <p:nvPr/>
        </p:nvCxnSpPr>
        <p:spPr>
          <a:xfrm rot="16200000" flipH="1">
            <a:off x="1475132" y="1965344"/>
            <a:ext cx="1790830" cy="1706846"/>
          </a:xfrm>
          <a:prstGeom prst="bentConnector3">
            <a:avLst>
              <a:gd name="adj1" fmla="val 50000"/>
            </a:avLst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3A694372-0D1A-487E-BA2B-787DDD7463CB}"/>
              </a:ext>
            </a:extLst>
          </p:cNvPr>
          <p:cNvCxnSpPr>
            <a:cxnSpLocks/>
            <a:stCxn id="17" idx="2"/>
          </p:cNvCxnSpPr>
          <p:nvPr/>
        </p:nvCxnSpPr>
        <p:spPr>
          <a:xfrm rot="5400000">
            <a:off x="5794280" y="1994854"/>
            <a:ext cx="1825099" cy="1691864"/>
          </a:xfrm>
          <a:prstGeom prst="bentConnector3">
            <a:avLst>
              <a:gd name="adj1" fmla="val 50000"/>
            </a:avLst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9C11B48-9E04-4C9D-8439-DB663D63BC00}"/>
              </a:ext>
            </a:extLst>
          </p:cNvPr>
          <p:cNvCxnSpPr>
            <a:cxnSpLocks/>
          </p:cNvCxnSpPr>
          <p:nvPr/>
        </p:nvCxnSpPr>
        <p:spPr>
          <a:xfrm>
            <a:off x="4647415" y="1923351"/>
            <a:ext cx="0" cy="1847371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0F0D5DC-D2E1-40CE-8D38-13E3027E23EC}"/>
                  </a:ext>
                </a:extLst>
              </p:cNvPr>
              <p:cNvSpPr txBox="1"/>
              <p:nvPr/>
            </p:nvSpPr>
            <p:spPr>
              <a:xfrm>
                <a:off x="2663422" y="2207019"/>
                <a:ext cx="3926485" cy="124399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sz="1200" b="1" dirty="0"/>
                  <a:t>Hypothèses 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Taille d’un évènement de déplacement de paroi au champ de dépiégeage :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fr-FR" sz="1200" dirty="0"/>
                  <a:t>,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fr-FR" sz="12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m:rPr>
                        <m:sty m:val="p"/>
                      </m:rPr>
                      <a:rPr lang="fr-FR" sz="12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𝑝𝑖𝑛</m:t>
                        </m:r>
                      </m:sub>
                    </m:sSub>
                    <m:d>
                      <m:d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𝑝𝑖𝑛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m:rPr>
                        <m:sty m:val="p"/>
                      </m:rPr>
                      <a:rPr lang="fr-FR" sz="12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𝑒𝑙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m:rPr>
                        <m:sty m:val="p"/>
                      </m:rPr>
                      <a:rPr lang="fr-FR" sz="12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2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</m:oMath>
                </a14:m>
                <a:r>
                  <a:rPr lang="fr-FR" sz="1200" b="0" dirty="0"/>
                  <a:t> toutes les énergies sont comparables à l’échelle de Larkin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0F0D5DC-D2E1-40CE-8D38-13E3027E2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422" y="2207019"/>
                <a:ext cx="3926485" cy="1243995"/>
              </a:xfrm>
              <a:prstGeom prst="rect">
                <a:avLst/>
              </a:prstGeom>
              <a:blipFill>
                <a:blip r:embed="rId8"/>
                <a:stretch>
                  <a:fillRect l="-155" b="-29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9C679E15-0BEC-4341-83FC-0E6752ABA0D2}"/>
              </a:ext>
            </a:extLst>
          </p:cNvPr>
          <p:cNvSpPr txBox="1"/>
          <p:nvPr/>
        </p:nvSpPr>
        <p:spPr>
          <a:xfrm>
            <a:off x="6614161" y="2955195"/>
            <a:ext cx="263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accent5">
                    <a:lumMod val="50000"/>
                  </a:schemeClr>
                </a:solidFill>
              </a:rPr>
              <a:t>Agoritsas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2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, PRE</a:t>
            </a:r>
            <a:r>
              <a:rPr lang="fr-FR" sz="12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200" b="1" i="1" dirty="0">
                <a:solidFill>
                  <a:schemeClr val="accent5">
                    <a:lumMod val="50000"/>
                  </a:schemeClr>
                </a:solidFill>
              </a:rPr>
              <a:t>87</a:t>
            </a:r>
            <a:r>
              <a:rPr lang="fr-FR" sz="1200" i="1" dirty="0">
                <a:solidFill>
                  <a:schemeClr val="accent5">
                    <a:lumMod val="50000"/>
                  </a:schemeClr>
                </a:solidFill>
              </a:rPr>
              <a:t>, 042406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811599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4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dirty="0"/>
              <a:t>III. Analyse de l’interaction de piégeage.</a:t>
            </a:r>
            <a:endParaRPr lang="fr-FR" sz="24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41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2D1BF3-FFD6-495A-BD86-95DF9D9CFA94}"/>
              </a:ext>
            </a:extLst>
          </p:cNvPr>
          <p:cNvSpPr txBox="1"/>
          <p:nvPr/>
        </p:nvSpPr>
        <p:spPr>
          <a:xfrm>
            <a:off x="756802" y="1720840"/>
            <a:ext cx="76303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dirty="0"/>
              <a:t>Statique de parois en milieu parfait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État de l’art : énergétique des parois chirales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Modèle du petit cercle pour le calcul du profil de paroi</a:t>
            </a:r>
          </a:p>
          <a:p>
            <a:pPr lvl="1"/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Étude expérimentale de la dynamique de paroi en présence de défauts.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Méthodes expérimentales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Dynamique de parois : description théorique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Résultats expérimentaux. Réussites et limites des modèles.</a:t>
            </a:r>
          </a:p>
          <a:p>
            <a:pPr lvl="1"/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Analyse de l’interaction de piégeage.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/>
              <a:t>Paramètres microscopique </a:t>
            </a:r>
            <a:r>
              <a:rPr lang="fr-FR" dirty="0"/>
              <a:t>de piégeage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dirty="0"/>
              <a:t>Analyse expérimentale des paramètres de piégeage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6A32A3-867B-464C-B27C-35955759ED4C}"/>
              </a:ext>
            </a:extLst>
          </p:cNvPr>
          <p:cNvSpPr/>
          <p:nvPr/>
        </p:nvSpPr>
        <p:spPr>
          <a:xfrm>
            <a:off x="5224464" y="699438"/>
            <a:ext cx="3919536" cy="85106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Quelle est l’influence de la chiralité sur l’interaction entre la paroi et le désordre du matériau ?</a:t>
            </a:r>
          </a:p>
        </p:txBody>
      </p:sp>
    </p:spTree>
    <p:extLst>
      <p:ext uri="{BB962C8B-B14F-4D97-AF65-F5344CB8AC3E}">
        <p14:creationId xmlns:p14="http://schemas.microsoft.com/office/powerpoint/2010/main" val="3992317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III. Analyse de l’interaction de piégeage.</a:t>
            </a:r>
            <a:br>
              <a:rPr lang="fr-FR" dirty="0"/>
            </a:br>
            <a:r>
              <a:rPr lang="fr-FR" sz="2200" dirty="0"/>
              <a:t>	</a:t>
            </a:r>
            <a:r>
              <a:rPr lang="fr-FR" sz="2400" dirty="0"/>
              <a:t>Analyse de la pente du régime de reptation</a:t>
            </a:r>
            <a:endParaRPr lang="fr-FR" sz="28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42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1346348-71E5-4341-8E17-2A3B3A9B5F10}"/>
                  </a:ext>
                </a:extLst>
              </p:cNvPr>
              <p:cNvSpPr txBox="1"/>
              <p:nvPr/>
            </p:nvSpPr>
            <p:spPr>
              <a:xfrm>
                <a:off x="24760" y="2173374"/>
                <a:ext cx="5103361" cy="2913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Vitesse de reptation en échelle logarithmique à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𝑐𝑠𝑡𝑒</m:t>
                    </m:r>
                  </m:oMath>
                </a14:m>
                <a:r>
                  <a:rPr lang="fr-FR" sz="1600" dirty="0"/>
                  <a:t>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m:rPr>
                              <m:sty m:val="p"/>
                            </m:rPr>
                            <a:rPr lang="fr-FR" sz="160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func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Sup>
                        <m:sSub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b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fr-FR" sz="1600" dirty="0"/>
              </a:p>
              <a:p>
                <a:endParaRPr lang="fr-FR" sz="1600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fr-FR" sz="1600" b="1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600" dirty="0"/>
                  <a:t> hypothèse de </a:t>
                </a:r>
                <a:r>
                  <a:rPr lang="fr-FR" sz="1600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Je </a:t>
                </a:r>
                <a:r>
                  <a:rPr lang="fr-FR" sz="1600" i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et al.</a:t>
                </a:r>
                <a:r>
                  <a:rPr lang="fr-FR" sz="1600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 PRB </a:t>
                </a:r>
                <a:r>
                  <a:rPr lang="fr-FR" sz="1600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88</a:t>
                </a:r>
                <a:r>
                  <a:rPr lang="fr-FR" sz="1600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, 214401 (2013) </a:t>
                </a:r>
                <a:r>
                  <a:rPr lang="fr-FR" sz="1600" dirty="0">
                    <a:cs typeface="Arial" panose="020B0604020202020204" pitchFamily="34" charset="0"/>
                  </a:rPr>
                  <a:t>:</a:t>
                </a:r>
                <a:r>
                  <a:rPr lang="fr-FR" sz="16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600" dirty="0"/>
                  <a:t> calcul complet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fr-FR" sz="1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𝑝𝑖𝑛</m:t>
                        </m:r>
                      </m:sub>
                    </m:sSub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fr-FR" sz="1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𝑒𝑙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fr-FR" sz="1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</m:oMath>
                </a14:m>
                <a:r>
                  <a:rPr lang="fr-FR" sz="1600" dirty="0"/>
                  <a:t>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sSubSup>
                        <m:sSub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b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𝑝𝑖𝑛</m:t>
                          </m:r>
                        </m:sub>
                      </m:sSub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:r>
                  <a:rPr lang="fr-FR" sz="1600" dirty="0"/>
                  <a:t>Si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fr-FR" sz="160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𝑝𝑖𝑛</m:t>
                        </m:r>
                      </m:sub>
                    </m:sSub>
                  </m:oMath>
                </a14:m>
                <a:r>
                  <a:rPr lang="fr-FR" sz="1600" dirty="0"/>
                  <a:t> sont des constantes, la pente du régime de reptation ne varie qu’avec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1/4</m:t>
                        </m:r>
                      </m:sup>
                    </m:sSup>
                  </m:oMath>
                </a14:m>
                <a:r>
                  <a:rPr lang="fr-FR" sz="1600" dirty="0"/>
                  <a:t>.</a:t>
                </a:r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1346348-71E5-4341-8E17-2A3B3A9B5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0" y="2173374"/>
                <a:ext cx="5103361" cy="2913233"/>
              </a:xfrm>
              <a:prstGeom prst="rect">
                <a:avLst/>
              </a:prstGeom>
              <a:blipFill>
                <a:blip r:embed="rId3"/>
                <a:stretch>
                  <a:fillRect l="-597" t="-629" r="-239" b="-20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3503141D-823A-41C9-9FCB-06C874FAAA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18" y="1193716"/>
            <a:ext cx="3571184" cy="3944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86823A3-6405-4456-82E3-FBFFF1056263}"/>
                  </a:ext>
                </a:extLst>
              </p:cNvPr>
              <p:cNvSpPr txBox="1"/>
              <p:nvPr/>
            </p:nvSpPr>
            <p:spPr>
              <a:xfrm>
                <a:off x="5330176" y="5169236"/>
                <a:ext cx="3751868" cy="889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0" dirty="0"/>
                  <a:t>Lignes :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400" dirty="0"/>
                  <a:t> calculé à l’aide du modèle du petit cercle</a:t>
                </a:r>
                <a:endParaRPr lang="fr-FR" sz="1400" b="0" i="1" dirty="0">
                  <a:latin typeface="Cambria Math" panose="02040503050406030204" pitchFamily="18" charset="0"/>
                </a:endParaRPr>
              </a:p>
              <a:p>
                <a:r>
                  <a:rPr lang="fr-FR" sz="1400" b="0" dirty="0"/>
                  <a:t>Points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sSubSup>
                      <m:sSub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f>
                          <m:f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bSup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400" dirty="0"/>
                  <a:t> mesuré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86823A3-6405-4456-82E3-FBFFF1056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176" y="5169236"/>
                <a:ext cx="3751868" cy="889411"/>
              </a:xfrm>
              <a:prstGeom prst="rect">
                <a:avLst/>
              </a:prstGeom>
              <a:blipFill>
                <a:blip r:embed="rId5"/>
                <a:stretch>
                  <a:fillRect l="-487" t="-1370" b="-41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D1988E5-9735-4DEC-ADE5-31023289C42C}"/>
                  </a:ext>
                </a:extLst>
              </p:cNvPr>
              <p:cNvSpPr txBox="1"/>
              <p:nvPr/>
            </p:nvSpPr>
            <p:spPr>
              <a:xfrm>
                <a:off x="56809" y="5406275"/>
                <a:ext cx="50713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Tendance inverse de celle observée par Je </a:t>
                </a:r>
                <a:r>
                  <a:rPr lang="fr-FR" i="1" dirty="0"/>
                  <a:t>et 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L’interaction de piégeage semble affectée par le champ planaire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D1988E5-9735-4DEC-ADE5-31023289C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9" y="5406275"/>
                <a:ext cx="5071312" cy="923330"/>
              </a:xfrm>
              <a:prstGeom prst="rect">
                <a:avLst/>
              </a:prstGeom>
              <a:blipFill>
                <a:blip r:embed="rId6"/>
                <a:stretch>
                  <a:fillRect l="-721" t="-3974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4968A8C-274C-479A-B5AA-66154E0FAFA6}"/>
              </a:ext>
            </a:extLst>
          </p:cNvPr>
          <p:cNvCxnSpPr>
            <a:cxnSpLocks/>
          </p:cNvCxnSpPr>
          <p:nvPr/>
        </p:nvCxnSpPr>
        <p:spPr>
          <a:xfrm>
            <a:off x="5229153" y="684000"/>
            <a:ext cx="0" cy="617400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22242950-AED6-409D-8DE9-246E88154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439" y="598979"/>
            <a:ext cx="2168161" cy="1659417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2F999F5-4CD8-4016-A665-0F9144F3FC5B}"/>
              </a:ext>
            </a:extLst>
          </p:cNvPr>
          <p:cNvCxnSpPr>
            <a:cxnSpLocks/>
          </p:cNvCxnSpPr>
          <p:nvPr/>
        </p:nvCxnSpPr>
        <p:spPr>
          <a:xfrm>
            <a:off x="24760" y="5138009"/>
            <a:ext cx="5229153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3175120-0F50-493D-9358-75BB2216E622}"/>
              </a:ext>
            </a:extLst>
          </p:cNvPr>
          <p:cNvSpPr/>
          <p:nvPr/>
        </p:nvSpPr>
        <p:spPr>
          <a:xfrm>
            <a:off x="8271164" y="1340427"/>
            <a:ext cx="201069" cy="187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5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III. Analyse de l’interaction de piégeage.</a:t>
            </a:r>
            <a:br>
              <a:rPr lang="fr-FR" dirty="0"/>
            </a:br>
            <a:r>
              <a:rPr lang="fr-FR" sz="2200" dirty="0"/>
              <a:t>	</a:t>
            </a:r>
            <a:r>
              <a:rPr lang="fr-FR" sz="2400" dirty="0"/>
              <a:t>Longueur de corrélation du désordre</a:t>
            </a:r>
            <a:endParaRPr lang="fr-FR" sz="28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04943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43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1346348-71E5-4341-8E17-2A3B3A9B5F10}"/>
                  </a:ext>
                </a:extLst>
              </p:cNvPr>
              <p:cNvSpPr txBox="1"/>
              <p:nvPr/>
            </p:nvSpPr>
            <p:spPr>
              <a:xfrm>
                <a:off x="4317476" y="944056"/>
                <a:ext cx="4826524" cy="2276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fr-FR" sz="120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2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200" i="1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fr-FR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2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200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sSup>
                                    <m:sSup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1200" dirty="0"/>
              </a:p>
              <a:p>
                <a:endParaRPr lang="fr-FR" sz="1200" dirty="0"/>
              </a:p>
              <a:p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fr-FR" sz="1200" dirty="0"/>
                  <a:t> est fortement corrélée avec la largeur de paroi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fr-FR" sz="1200" dirty="0"/>
                  <a:t> ou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fr-FR" sz="12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Depuis </a:t>
                </a:r>
                <a:r>
                  <a:rPr lang="fr-FR" sz="1200" dirty="0" err="1">
                    <a:solidFill>
                      <a:schemeClr val="accent4">
                        <a:lumMod val="50000"/>
                      </a:schemeClr>
                    </a:solidFill>
                  </a:rPr>
                  <a:t>Lemerle</a:t>
                </a:r>
                <a:r>
                  <a:rPr lang="fr-FR" sz="12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fr-FR" sz="1200" i="1" dirty="0">
                    <a:solidFill>
                      <a:schemeClr val="accent4">
                        <a:lumMod val="50000"/>
                      </a:schemeClr>
                    </a:solidFill>
                  </a:rPr>
                  <a:t>et al.</a:t>
                </a:r>
                <a:r>
                  <a:rPr lang="fr-FR" sz="1200" dirty="0">
                    <a:solidFill>
                      <a:schemeClr val="accent4">
                        <a:lumMod val="50000"/>
                      </a:schemeClr>
                    </a:solidFill>
                  </a:rPr>
                  <a:t>, PRL </a:t>
                </a:r>
                <a:r>
                  <a:rPr lang="fr-FR" sz="1200" b="1" dirty="0">
                    <a:solidFill>
                      <a:schemeClr val="accent4">
                        <a:lumMod val="50000"/>
                      </a:schemeClr>
                    </a:solidFill>
                  </a:rPr>
                  <a:t>80</a:t>
                </a:r>
                <a:r>
                  <a:rPr lang="fr-FR" sz="1200" dirty="0">
                    <a:solidFill>
                      <a:schemeClr val="accent4">
                        <a:lumMod val="50000"/>
                      </a:schemeClr>
                    </a:solidFill>
                  </a:rPr>
                  <a:t>, 849-852 (1998)</a:t>
                </a:r>
                <a:r>
                  <a:rPr lang="fr-FR" sz="1200" dirty="0"/>
                  <a:t>, on suppose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fr-FR" sz="1200" dirty="0"/>
                  <a:t>.</a:t>
                </a:r>
                <a:endParaRPr lang="fr-FR" sz="12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1200" dirty="0"/>
                  <a:t> : densité de centres piégeage.</a:t>
                </a:r>
              </a:p>
              <a:p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fr-FR" sz="1200" dirty="0"/>
                  <a:t> distance entre centres.</a:t>
                </a:r>
              </a:p>
              <a:p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fr-FR" sz="1200" dirty="0"/>
                  <a:t> : longueur de corrélation du désordre</a:t>
                </a:r>
              </a:p>
              <a:p>
                <a:endParaRPr lang="fr-FR" sz="12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 err="1">
                    <a:solidFill>
                      <a:schemeClr val="accent4">
                        <a:lumMod val="50000"/>
                      </a:schemeClr>
                    </a:solidFill>
                  </a:rPr>
                  <a:t>Natterman</a:t>
                </a:r>
                <a:r>
                  <a:rPr lang="fr-FR" sz="12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fr-FR" sz="1200" i="1" dirty="0">
                    <a:solidFill>
                      <a:schemeClr val="accent4">
                        <a:lumMod val="50000"/>
                      </a:schemeClr>
                    </a:solidFill>
                  </a:rPr>
                  <a:t>et al.</a:t>
                </a:r>
                <a:r>
                  <a:rPr lang="fr-FR" sz="1200" dirty="0">
                    <a:solidFill>
                      <a:schemeClr val="accent4">
                        <a:lumMod val="50000"/>
                      </a:schemeClr>
                    </a:solidFill>
                  </a:rPr>
                  <a:t>, PRB </a:t>
                </a:r>
                <a:r>
                  <a:rPr lang="fr-FR" sz="1200" b="1" dirty="0">
                    <a:solidFill>
                      <a:schemeClr val="accent4">
                        <a:lumMod val="50000"/>
                      </a:schemeClr>
                    </a:solidFill>
                  </a:rPr>
                  <a:t>42</a:t>
                </a:r>
                <a:r>
                  <a:rPr lang="fr-FR" sz="1200" dirty="0">
                    <a:solidFill>
                      <a:schemeClr val="accent4">
                        <a:lumMod val="50000"/>
                      </a:schemeClr>
                    </a:solidFill>
                  </a:rPr>
                  <a:t> 8577-8586 (1990) </a:t>
                </a:r>
                <a:r>
                  <a:rPr lang="fr-FR" sz="1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∼</m:t>
                      </m:r>
                      <m:func>
                        <m:func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fr-FR" sz="1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FR" sz="1200" b="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1346348-71E5-4341-8E17-2A3B3A9B5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476" y="944056"/>
                <a:ext cx="4826524" cy="2276905"/>
              </a:xfrm>
              <a:prstGeom prst="rect">
                <a:avLst/>
              </a:prstGeom>
              <a:blipFill>
                <a:blip r:embed="rId3"/>
                <a:stretch>
                  <a:fillRect b="-2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27DAAC9E-DF01-410D-B046-F5534F36BE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1" y="670068"/>
            <a:ext cx="3401683" cy="3757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2F721E3-8669-49DA-B446-FC3E244E213F}"/>
                  </a:ext>
                </a:extLst>
              </p:cNvPr>
              <p:cNvSpPr txBox="1"/>
              <p:nvPr/>
            </p:nvSpPr>
            <p:spPr>
              <a:xfrm>
                <a:off x="123942" y="5662300"/>
                <a:ext cx="563583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Dans le cas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fr-FR" sz="1600" dirty="0"/>
                  <a:t>,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fr-FR" sz="1600" dirty="0"/>
                  <a:t> est proportionnel 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600" dirty="0"/>
                  <a:t>.</a:t>
                </a:r>
              </a:p>
              <a:p>
                <a:endParaRPr lang="fr-FR" sz="1600" dirty="0"/>
              </a:p>
              <a:p>
                <a:r>
                  <a:rPr lang="fr-FR" sz="1600" b="1" dirty="0"/>
                  <a:t>L’interaction de piégeage dépend du profil de paroi.</a:t>
                </a:r>
                <a:r>
                  <a:rPr lang="fr-FR" sz="1600" dirty="0"/>
                  <a:t> Elle dépend en particulier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600" b="1" dirty="0"/>
                  <a:t> </a:t>
                </a:r>
                <a:r>
                  <a:rPr lang="fr-FR" sz="1600" dirty="0"/>
                  <a:t>et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2F721E3-8669-49DA-B446-FC3E244E2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2" y="5662300"/>
                <a:ext cx="5635835" cy="1077218"/>
              </a:xfrm>
              <a:prstGeom prst="rect">
                <a:avLst/>
              </a:prstGeom>
              <a:blipFill>
                <a:blip r:embed="rId5"/>
                <a:stretch>
                  <a:fillRect l="-541" t="-1695" b="-62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284E0AEC-B858-49B7-BD00-4BA4A231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498" y="3637040"/>
            <a:ext cx="3464560" cy="30076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57DD2-22BB-46F9-8DA8-A91EEC240612}"/>
              </a:ext>
            </a:extLst>
          </p:cNvPr>
          <p:cNvSpPr/>
          <p:nvPr/>
        </p:nvSpPr>
        <p:spPr>
          <a:xfrm>
            <a:off x="0" y="684000"/>
            <a:ext cx="4138367" cy="476469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27E0C7E-4F36-446D-8F24-3124FB69041F}"/>
                  </a:ext>
                </a:extLst>
              </p:cNvPr>
              <p:cNvSpPr txBox="1"/>
              <p:nvPr/>
            </p:nvSpPr>
            <p:spPr>
              <a:xfrm>
                <a:off x="193249" y="4640758"/>
                <a:ext cx="375186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0" dirty="0"/>
                  <a:t>Lignes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40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400" dirty="0"/>
                  <a:t> calculée à l’aide du modèle du petit cercle</a:t>
                </a:r>
                <a:endParaRPr lang="fr-FR" sz="1400" b="0" i="1" dirty="0">
                  <a:latin typeface="Cambria Math" panose="02040503050406030204" pitchFamily="18" charset="0"/>
                </a:endParaRPr>
              </a:p>
              <a:p>
                <a:r>
                  <a:rPr lang="fr-FR" sz="1400" b="0" dirty="0"/>
                  <a:t>Points :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400" dirty="0"/>
                  <a:t> calculé avec </a:t>
                </a:r>
                <a:r>
                  <a:rPr lang="fr-FR" sz="1400" dirty="0">
                    <a:solidFill>
                      <a:schemeClr val="accent4">
                        <a:lumMod val="7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fr-FR" sz="1400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fr-FR" sz="1400" dirty="0">
                    <a:solidFill>
                      <a:schemeClr val="accent4">
                        <a:lumMod val="75000"/>
                      </a:schemeClr>
                    </a:solidFill>
                  </a:rPr>
                  <a:t>)</a:t>
                </a:r>
                <a:endParaRPr lang="fr-FR" sz="14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27E0C7E-4F36-446D-8F24-3124FB690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49" y="4640758"/>
                <a:ext cx="3751868" cy="738664"/>
              </a:xfrm>
              <a:prstGeom prst="rect">
                <a:avLst/>
              </a:prstGeom>
              <a:blipFill>
                <a:blip r:embed="rId7"/>
                <a:stretch>
                  <a:fillRect l="-488" t="-826" b="-82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A7D68EE-959C-4859-B617-A8169B6587DF}"/>
                  </a:ext>
                </a:extLst>
              </p:cNvPr>
              <p:cNvSpPr txBox="1"/>
              <p:nvPr/>
            </p:nvSpPr>
            <p:spPr>
              <a:xfrm>
                <a:off x="8346042" y="1128722"/>
                <a:ext cx="49490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solidFill>
                      <a:schemeClr val="accent4">
                        <a:lumMod val="7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fr-FR" sz="1400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fr-FR" sz="1400" dirty="0">
                    <a:solidFill>
                      <a:schemeClr val="accent4">
                        <a:lumMod val="75000"/>
                      </a:schemeClr>
                    </a:solidFill>
                  </a:rPr>
                  <a:t>)</a:t>
                </a:r>
                <a:endParaRPr lang="fr-FR" sz="14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A7D68EE-959C-4859-B617-A8169B658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042" y="1128722"/>
                <a:ext cx="494907" cy="307777"/>
              </a:xfrm>
              <a:prstGeom prst="rect">
                <a:avLst/>
              </a:prstGeom>
              <a:blipFill>
                <a:blip r:embed="rId8"/>
                <a:stretch>
                  <a:fillRect l="-3704" t="-39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AA39E47-1F94-4EB3-A380-2E915C744979}"/>
              </a:ext>
            </a:extLst>
          </p:cNvPr>
          <p:cNvSpPr/>
          <p:nvPr/>
        </p:nvSpPr>
        <p:spPr>
          <a:xfrm>
            <a:off x="3186084" y="811971"/>
            <a:ext cx="183861" cy="1712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76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807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000" dirty="0"/>
              <a:t>III. Analyse de l’interaction de piégeage.</a:t>
            </a:r>
            <a:br>
              <a:rPr lang="fr-FR" dirty="0"/>
            </a:br>
            <a:r>
              <a:rPr lang="fr-FR" sz="2200" dirty="0"/>
              <a:t>	</a:t>
            </a:r>
            <a:r>
              <a:rPr lang="fr-FR" sz="2400" dirty="0"/>
              <a:t>Force de l’interaction de piégeage</a:t>
            </a:r>
            <a:endParaRPr lang="fr-FR" sz="28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534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44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1346348-71E5-4341-8E17-2A3B3A9B5F10}"/>
                  </a:ext>
                </a:extLst>
              </p:cNvPr>
              <p:cNvSpPr txBox="1"/>
              <p:nvPr/>
            </p:nvSpPr>
            <p:spPr>
              <a:xfrm>
                <a:off x="94754" y="969976"/>
                <a:ext cx="9709645" cy="471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Comparaison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𝑝𝑖𝑛</m:t>
                        </m:r>
                      </m:sub>
                    </m:sSub>
                  </m:oMath>
                </a14:m>
                <a:r>
                  <a:rPr lang="fr-FR" sz="1600" dirty="0"/>
                  <a:t>et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fr-FR" sz="1600" dirty="0"/>
                  <a:t> dans deux cas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𝑝𝑖𝑛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𝜉</m:t>
                        </m:r>
                        <m:rad>
                          <m:radPr>
                            <m:degHide m:val="on"/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ad>
                      <m:radPr>
                        <m:degHide m:val="on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)(2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1346348-71E5-4341-8E17-2A3B3A9B5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4" y="969976"/>
                <a:ext cx="9709645" cy="471155"/>
              </a:xfrm>
              <a:prstGeom prst="rect">
                <a:avLst/>
              </a:prstGeom>
              <a:blipFill>
                <a:blip r:embed="rId3"/>
                <a:stretch>
                  <a:fillRect l="-377" b="-64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3E51726E-83C5-4D16-913F-9A86AF9022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42" y="1888313"/>
            <a:ext cx="3511115" cy="38779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7F0476-3BD6-439A-9072-9D5538AD94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" y="1888313"/>
            <a:ext cx="3511115" cy="38779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E8AB408-56B6-4C04-8C56-5E09FFCB266C}"/>
                  </a:ext>
                </a:extLst>
              </p:cNvPr>
              <p:cNvSpPr txBox="1"/>
              <p:nvPr/>
            </p:nvSpPr>
            <p:spPr>
              <a:xfrm>
                <a:off x="1625600" y="1497248"/>
                <a:ext cx="1854547" cy="341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Avec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E8AB408-56B6-4C04-8C56-5E09FFCB2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00" y="1497248"/>
                <a:ext cx="1854547" cy="341312"/>
              </a:xfrm>
              <a:prstGeom prst="rect">
                <a:avLst/>
              </a:prstGeom>
              <a:blipFill>
                <a:blip r:embed="rId6"/>
                <a:stretch>
                  <a:fillRect l="-1974" t="-3571" b="-232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34AFC43-D5EE-4D71-8DA0-9E7E874BD760}"/>
                  </a:ext>
                </a:extLst>
              </p:cNvPr>
              <p:cNvSpPr txBox="1"/>
              <p:nvPr/>
            </p:nvSpPr>
            <p:spPr>
              <a:xfrm>
                <a:off x="5950273" y="1511106"/>
                <a:ext cx="1854547" cy="341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Avec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34AFC43-D5EE-4D71-8DA0-9E7E874BD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273" y="1511106"/>
                <a:ext cx="1854547" cy="341312"/>
              </a:xfrm>
              <a:prstGeom prst="rect">
                <a:avLst/>
              </a:prstGeom>
              <a:blipFill>
                <a:blip r:embed="rId7"/>
                <a:stretch>
                  <a:fillRect l="-1645" t="-3571" b="-232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34B65D2-C284-48CA-BCD1-6B11C5711E38}"/>
                  </a:ext>
                </a:extLst>
              </p:cNvPr>
              <p:cNvSpPr txBox="1"/>
              <p:nvPr/>
            </p:nvSpPr>
            <p:spPr>
              <a:xfrm>
                <a:off x="5834219" y="5888024"/>
                <a:ext cx="1802160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Suggère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𝑝𝑖𝑛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34B65D2-C284-48CA-BCD1-6B11C5711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219" y="5888024"/>
                <a:ext cx="1802160" cy="390748"/>
              </a:xfrm>
              <a:prstGeom prst="rect">
                <a:avLst/>
              </a:prstGeom>
              <a:blipFill>
                <a:blip r:embed="rId8"/>
                <a:stretch>
                  <a:fillRect l="-2703" t="-7813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77060259-F304-43BF-BAFF-71DF1DB5CD0F}"/>
              </a:ext>
            </a:extLst>
          </p:cNvPr>
          <p:cNvSpPr/>
          <p:nvPr/>
        </p:nvSpPr>
        <p:spPr>
          <a:xfrm>
            <a:off x="8271164" y="1340427"/>
            <a:ext cx="201069" cy="187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CE0D24-1C96-4042-A016-9C097809156A}"/>
              </a:ext>
            </a:extLst>
          </p:cNvPr>
          <p:cNvSpPr/>
          <p:nvPr/>
        </p:nvSpPr>
        <p:spPr>
          <a:xfrm>
            <a:off x="3597564" y="2050451"/>
            <a:ext cx="201069" cy="187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E4EC09-9BBB-42C4-A595-D7F18F5E0B0C}"/>
              </a:ext>
            </a:extLst>
          </p:cNvPr>
          <p:cNvSpPr/>
          <p:nvPr/>
        </p:nvSpPr>
        <p:spPr>
          <a:xfrm>
            <a:off x="7766594" y="2060611"/>
            <a:ext cx="201069" cy="187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16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807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000" dirty="0"/>
              <a:t>III. Analyse de l’interaction de piégeage.</a:t>
            </a:r>
            <a:br>
              <a:rPr lang="fr-FR" dirty="0"/>
            </a:br>
            <a:r>
              <a:rPr lang="fr-FR" sz="2200" dirty="0"/>
              <a:t>	</a:t>
            </a:r>
            <a:r>
              <a:rPr lang="fr-FR" sz="2400" dirty="0"/>
              <a:t>Conclusion et perspectives</a:t>
            </a:r>
            <a:endParaRPr lang="fr-FR" sz="28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534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45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2265C3-E2D5-408C-9E2F-2EAB238A2190}"/>
              </a:ext>
            </a:extLst>
          </p:cNvPr>
          <p:cNvSpPr txBox="1"/>
          <p:nvPr/>
        </p:nvSpPr>
        <p:spPr>
          <a:xfrm>
            <a:off x="233680" y="2097231"/>
            <a:ext cx="8676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L’interaction de piégeage – entre la paroi de domaine et le désordre de l’échantillon – dépend du profil du paroi, lui-même fortement affecté par le champ planaire et DMI.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Ceci interroge quand aux mécanismes de piégeage eux-mêmes.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L’application d’un champ planaire pour modifier le profil de paroi peut devenir un moyen de sonder les mécanismes de piégeage.</a:t>
            </a:r>
          </a:p>
        </p:txBody>
      </p:sp>
    </p:spTree>
    <p:extLst>
      <p:ext uri="{BB962C8B-B14F-4D97-AF65-F5344CB8AC3E}">
        <p14:creationId xmlns:p14="http://schemas.microsoft.com/office/powerpoint/2010/main" val="1984129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0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dirty="0"/>
              <a:t>Conclusion et perspectives</a:t>
            </a:r>
            <a:endParaRPr lang="fr-FR" sz="32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19438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smtClean="0"/>
              <a:t>46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A85683D-5015-4DBC-857D-73CC2E481145}"/>
                  </a:ext>
                </a:extLst>
              </p:cNvPr>
              <p:cNvSpPr txBox="1"/>
              <p:nvPr/>
            </p:nvSpPr>
            <p:spPr>
              <a:xfrm>
                <a:off x="247397" y="1051784"/>
                <a:ext cx="8715737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fr-FR" sz="1600" dirty="0"/>
                  <a:t>Le modèle du petit cercle est une bonne approximation du profil d’une paroi de </a:t>
                </a:r>
                <a:r>
                  <a:rPr lang="fr-FR" sz="1600" dirty="0" err="1"/>
                  <a:t>Dzyaloshinskii</a:t>
                </a:r>
                <a:r>
                  <a:rPr lang="fr-FR" sz="1600" dirty="0"/>
                  <a:t> et permet un calcul rapide, extensible à un angle quelconque avec le champ appliqué.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Travail continué après la fin de la thèse pour calculer la raideur de paroi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fr-FR" sz="1600" dirty="0"/>
              </a:p>
              <a:p>
                <a:endParaRPr lang="fr-FR" sz="16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fr-FR" sz="1600" dirty="0"/>
                  <a:t>Explorer la dynamique de paroi pour sous des champs planaires plus élevés que dans le reste de la littérature nous a permis de montrer les limites des modèles jusqu’alors utilisés pour la mesure de l’interaction DM interfaciale.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Il serait intéressant de compléter les mesures en régime d’écoulement, en particulier pour Au/Co/Pt afin d’y étudier l’influence de DMI. Ceci nécessitera un changement d’échantillon ou de technologie.</a:t>
                </a:r>
              </a:p>
              <a:p>
                <a:endParaRPr lang="fr-FR" sz="16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fr-FR" sz="1600" dirty="0"/>
                  <a:t>Il est possible d’analyser les caractéristiques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/>
                  <a:t> de parois chirales à l’aide de la théorie des systèmes élastiques désordonnés, à condition de considérer que les paramètres de piégeage sont sensible au profil de paroi.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Ceci permet d’envisager de nouveaux moyen d’étude du piégeage des parois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Il serait intéressant de reprendre ces études en fonction de la température, cette dernière influant également sur la portée et la force de l’interaction de piégeage.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A85683D-5015-4DBC-857D-73CC2E481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97" y="1051784"/>
                <a:ext cx="8715737" cy="4278094"/>
              </a:xfrm>
              <a:prstGeom prst="rect">
                <a:avLst/>
              </a:prstGeom>
              <a:blipFill>
                <a:blip r:embed="rId2"/>
                <a:stretch>
                  <a:fillRect l="-280" t="-428" r="-210" b="-9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315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0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dirty="0"/>
              <a:t>Remerciements</a:t>
            </a:r>
            <a:endParaRPr lang="fr-FR" sz="32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19438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smtClean="0"/>
              <a:t>47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85683D-5015-4DBC-857D-73CC2E481145}"/>
              </a:ext>
            </a:extLst>
          </p:cNvPr>
          <p:cNvSpPr txBox="1"/>
          <p:nvPr/>
        </p:nvSpPr>
        <p:spPr>
          <a:xfrm>
            <a:off x="0" y="126767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Ce travail de thèse n’aura pas été possible sans :</a:t>
            </a:r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L’ensemble du personnel du LPS ; et en particulier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Stéphane Cabaret (conception du microscope) et le service mécanique (fabrication)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Le service Electronique &amp; Instrumentation pour la conception et la fabrication des porte-échantillons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Raphaël Weil pour la conception et la fabrication des prototypes d’échantillons et les irradiations FIB-Hélium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 Les membres de l’équipe de IDMAG qui ont participé par leurs discussions, ainsi que leur aide technique, matérielle ou morale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Alexandra Mougin, João </a:t>
            </a:r>
            <a:r>
              <a:rPr lang="fr-FR" sz="1600" dirty="0" err="1"/>
              <a:t>Sampaio</a:t>
            </a:r>
            <a:r>
              <a:rPr lang="fr-FR" sz="1600" dirty="0"/>
              <a:t>, </a:t>
            </a:r>
            <a:r>
              <a:rPr lang="fr-FR" sz="1600" dirty="0" err="1"/>
              <a:t>Rebeca</a:t>
            </a:r>
            <a:r>
              <a:rPr lang="fr-FR" sz="1600" dirty="0"/>
              <a:t> </a:t>
            </a:r>
            <a:r>
              <a:rPr lang="fr-FR" sz="1600" dirty="0" err="1"/>
              <a:t>Díaz</a:t>
            </a:r>
            <a:r>
              <a:rPr lang="fr-FR" sz="1600" dirty="0"/>
              <a:t>-Pardo, </a:t>
            </a:r>
            <a:r>
              <a:rPr lang="fr-FR" sz="1600" dirty="0" err="1"/>
              <a:t>Aleš</a:t>
            </a:r>
            <a:r>
              <a:rPr lang="fr-FR" sz="1600" dirty="0"/>
              <a:t> </a:t>
            </a:r>
            <a:r>
              <a:rPr lang="fr-FR" sz="1600" dirty="0" err="1"/>
              <a:t>Hrabec</a:t>
            </a:r>
            <a:r>
              <a:rPr lang="fr-FR" sz="1600" dirty="0"/>
              <a:t>, Eloi </a:t>
            </a:r>
            <a:r>
              <a:rPr lang="fr-FR" sz="1600" dirty="0" err="1"/>
              <a:t>Haltz</a:t>
            </a:r>
            <a:r>
              <a:rPr lang="fr-FR" sz="1600" dirty="0"/>
              <a:t>, Lucas Albornoz, Sachin </a:t>
            </a:r>
            <a:r>
              <a:rPr lang="fr-FR" sz="1600" dirty="0" err="1"/>
              <a:t>Krishnia</a:t>
            </a:r>
            <a:r>
              <a:rPr lang="fr-FR" sz="1600" dirty="0"/>
              <a:t>, </a:t>
            </a:r>
            <a:r>
              <a:rPr lang="fr-FR" sz="1600" dirty="0" err="1"/>
              <a:t>Sougata</a:t>
            </a:r>
            <a:r>
              <a:rPr lang="fr-FR" sz="1600" dirty="0"/>
              <a:t> </a:t>
            </a:r>
            <a:r>
              <a:rPr lang="fr-FR" sz="1600" dirty="0" err="1"/>
              <a:t>Mallik</a:t>
            </a:r>
            <a:r>
              <a:rPr lang="fr-FR" sz="1600" dirty="0"/>
              <a:t>, Léo Berges.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L’université </a:t>
            </a:r>
            <a:r>
              <a:rPr lang="fr-FR" sz="1600" dirty="0" err="1"/>
              <a:t>Pavol</a:t>
            </a:r>
            <a:r>
              <a:rPr lang="fr-FR" sz="1600" dirty="0"/>
              <a:t>-Jozef-Safarik de Košice (Slovaquie) pour les mesures VSM-SQUID</a:t>
            </a:r>
          </a:p>
        </p:txBody>
      </p:sp>
    </p:spTree>
    <p:extLst>
      <p:ext uri="{BB962C8B-B14F-4D97-AF65-F5344CB8AC3E}">
        <p14:creationId xmlns:p14="http://schemas.microsoft.com/office/powerpoint/2010/main" val="2163247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487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200" dirty="0"/>
              <a:t>	</a:t>
            </a:r>
            <a:r>
              <a:rPr lang="fr-FR" sz="2800" dirty="0"/>
              <a:t>Paramètres des échantillons</a:t>
            </a:r>
            <a:endParaRPr lang="fr-FR" sz="28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169751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48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A9B71D-9A2C-4198-89A6-53F1AD9CF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25" y="534876"/>
            <a:ext cx="8659950" cy="62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155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0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000" dirty="0"/>
              <a:t>II. Étude expérimentale de la dynamique en présence de défauts.</a:t>
            </a:r>
            <a:br>
              <a:rPr lang="fr-FR" dirty="0"/>
            </a:br>
            <a:r>
              <a:rPr lang="fr-FR" sz="2200" dirty="0"/>
              <a:t>	</a:t>
            </a:r>
            <a:r>
              <a:rPr lang="fr-FR" sz="2800" dirty="0"/>
              <a:t>Dynamique de parois en milieu parfait</a:t>
            </a:r>
            <a:endParaRPr lang="fr-FR" sz="2800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534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49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E00599D9-3B99-4013-A26A-C457650DDA1F}"/>
                  </a:ext>
                </a:extLst>
              </p:cNvPr>
              <p:cNvSpPr txBox="1"/>
              <p:nvPr/>
            </p:nvSpPr>
            <p:spPr>
              <a:xfrm>
                <a:off x="110532" y="1012793"/>
                <a:ext cx="9033468" cy="2338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Équation de Landau-</a:t>
                </a:r>
                <a:r>
                  <a:rPr lang="fr-FR" sz="1400" dirty="0" err="1"/>
                  <a:t>Lifschitz</a:t>
                </a:r>
                <a:r>
                  <a:rPr lang="fr-FR" sz="1400" dirty="0"/>
                  <a:t>-Gilbert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acc>
                        <m:accPr>
                          <m:chr m:val="̇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</m:acc>
                    </m:oMath>
                  </m:oMathPara>
                </a14:m>
                <a:endParaRPr lang="fr-FR" sz="1400" dirty="0"/>
              </a:p>
              <a:p>
                <a:r>
                  <a:rPr lang="fr-FR" sz="1400" dirty="0"/>
                  <a:t>En appliquant au profil de Bloch, on obtient les équations de </a:t>
                </a:r>
                <a:r>
                  <a:rPr lang="fr-FR" sz="1400" dirty="0" err="1"/>
                  <a:t>Slonczewski</a:t>
                </a:r>
                <a:r>
                  <a:rPr lang="fr-FR" sz="1400" dirty="0"/>
                  <a:t>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acc>
                                <m:accPr>
                                  <m:chr m:val="̇"/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acc>
                                <m:accPr>
                                  <m:chr m:val="̇"/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sz="14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num>
                                <m:den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𝜕𝜓</m:t>
                                  </m:r>
                                </m:den>
                              </m:f>
                            </m:e>
                            <m:e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acc>
                                <m:accPr>
                                  <m:chr m:val="̇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sz="14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num>
                                <m:den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fr-FR" sz="1400" dirty="0"/>
              </a:p>
              <a:p>
                <a:r>
                  <a:rPr lang="fr-FR" sz="1400" dirty="0"/>
                  <a:t>Avec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fr-FR" sz="1400" dirty="0"/>
                  <a:t> la position du centre de la paroi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400" dirty="0"/>
                  <a:t> l’angle dans la paroi (indépendant de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400" dirty="0"/>
                  <a:t>), 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=∫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400" dirty="0"/>
                  <a:t> l’intégrale de la densité d’énergie le long de la direction du mouvement.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E00599D9-3B99-4013-A26A-C457650DD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32" y="1012793"/>
                <a:ext cx="9033468" cy="2338782"/>
              </a:xfrm>
              <a:prstGeom prst="rect">
                <a:avLst/>
              </a:prstGeom>
              <a:blipFill>
                <a:blip r:embed="rId3"/>
                <a:stretch>
                  <a:fillRect l="-202" t="-521" b="-18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46FAE7E2-7DE2-4138-ABA7-15B2039DB611}"/>
              </a:ext>
            </a:extLst>
          </p:cNvPr>
          <p:cNvSpPr txBox="1"/>
          <p:nvPr/>
        </p:nvSpPr>
        <p:spPr>
          <a:xfrm>
            <a:off x="154036" y="3264608"/>
            <a:ext cx="256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Deux régimes de vitesse limites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DEE84DE-D3D3-42DE-BB07-31F46CE7785B}"/>
                  </a:ext>
                </a:extLst>
              </p:cNvPr>
              <p:cNvSpPr txBox="1"/>
              <p:nvPr/>
            </p:nvSpPr>
            <p:spPr>
              <a:xfrm>
                <a:off x="110532" y="3545639"/>
                <a:ext cx="2842868" cy="16946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Régime stationnaire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fr-FR" sz="1600" dirty="0"/>
                  <a:t> (champ de Walker)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̇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600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func>
                                <m:funcPr>
                                  <m:ctrlPr>
                                    <a:rPr lang="fr-F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6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f>
                                    <m:f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DEE84DE-D3D3-42DE-BB07-31F46CE77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32" y="3545639"/>
                <a:ext cx="2842868" cy="1694631"/>
              </a:xfrm>
              <a:prstGeom prst="rect">
                <a:avLst/>
              </a:prstGeom>
              <a:blipFill>
                <a:blip r:embed="rId4"/>
                <a:stretch>
                  <a:fillRect l="-855" t="-71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5B5F449-D4CB-4CE0-B8AD-7FF3F2089F93}"/>
                  </a:ext>
                </a:extLst>
              </p:cNvPr>
              <p:cNvSpPr txBox="1"/>
              <p:nvPr/>
            </p:nvSpPr>
            <p:spPr>
              <a:xfrm>
                <a:off x="110532" y="5220889"/>
                <a:ext cx="3009076" cy="14965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Régime </a:t>
                </a:r>
                <a:r>
                  <a:rPr lang="fr-FR" sz="1600" dirty="0" err="1"/>
                  <a:t>précessionnel</a:t>
                </a:r>
                <a:r>
                  <a:rPr lang="fr-FR" sz="1600" dirty="0"/>
                  <a:t> asymptotique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fr-F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fr-FR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600" i="0" smtClean="0">
                                          <a:latin typeface="Cambria Math" panose="02040503050406030204" pitchFamily="18" charset="0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≫</m:t>
                                      </m:r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sub>
                                      </m:sSub>
                                    </m:lim>
                                  </m:limLow>
                                </m:fName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</m:e>
                              </m:func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600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5B5F449-D4CB-4CE0-B8AD-7FF3F2089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32" y="5220889"/>
                <a:ext cx="3009076" cy="1496500"/>
              </a:xfrm>
              <a:prstGeom prst="rect">
                <a:avLst/>
              </a:prstGeom>
              <a:blipFill>
                <a:blip r:embed="rId5"/>
                <a:stretch>
                  <a:fillRect l="-806" t="-80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735BE0A2-5834-4293-86D4-CDF4182621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79" y="3741773"/>
            <a:ext cx="3591254" cy="23941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652BC4-3951-4926-9B91-F92A5EC6D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33" y="3264608"/>
            <a:ext cx="2117931" cy="31569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CE4C5CE-E3BC-4CE5-8EC6-21AE828CE1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1980"/>
          <a:stretch/>
        </p:blipFill>
        <p:spPr>
          <a:xfrm>
            <a:off x="6645770" y="900001"/>
            <a:ext cx="2387698" cy="191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4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2B101-9E83-49D6-9D57-13A4DD95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dirty="0"/>
              <a:t>Introduction</a:t>
            </a:r>
            <a:br>
              <a:rPr lang="fr-FR" dirty="0"/>
            </a:br>
            <a:r>
              <a:rPr lang="fr-FR" sz="2700" dirty="0"/>
              <a:t>	Dynamique</a:t>
            </a:r>
            <a:r>
              <a:rPr lang="fr-FR" sz="2700" u="sng" dirty="0"/>
              <a:t>s</a:t>
            </a:r>
            <a:r>
              <a:rPr lang="fr-FR" sz="2700" dirty="0"/>
              <a:t> de paroi en fonction du champ appliqué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7BE5FB3-C62E-4A23-91B9-5810CA6300B4}"/>
              </a:ext>
            </a:extLst>
          </p:cNvPr>
          <p:cNvSpPr txBox="1">
            <a:spLocks/>
          </p:cNvSpPr>
          <p:nvPr/>
        </p:nvSpPr>
        <p:spPr>
          <a:xfrm>
            <a:off x="7086600" y="360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pPr/>
              <a:t>5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AB4B6C9-7E20-477D-83F3-FAB48091B0F3}"/>
              </a:ext>
            </a:extLst>
          </p:cNvPr>
          <p:cNvSpPr txBox="1"/>
          <p:nvPr/>
        </p:nvSpPr>
        <p:spPr>
          <a:xfrm>
            <a:off x="0" y="659174"/>
            <a:ext cx="4661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Dynamique en milieu désordonné :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E93D048-403F-4821-A39D-1A4EA544C32C}"/>
              </a:ext>
            </a:extLst>
          </p:cNvPr>
          <p:cNvGrpSpPr/>
          <p:nvPr/>
        </p:nvGrpSpPr>
        <p:grpSpPr>
          <a:xfrm>
            <a:off x="2498030" y="3734942"/>
            <a:ext cx="6703845" cy="3047159"/>
            <a:chOff x="2551489" y="1253626"/>
            <a:chExt cx="6703845" cy="304715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DA7AFC19-8C2D-4A8B-88A5-A34D2C6A25B8}"/>
                </a:ext>
              </a:extLst>
            </p:cNvPr>
            <p:cNvGrpSpPr/>
            <p:nvPr/>
          </p:nvGrpSpPr>
          <p:grpSpPr>
            <a:xfrm>
              <a:off x="2551489" y="1253626"/>
              <a:ext cx="6573520" cy="3047159"/>
              <a:chOff x="1503680" y="3676489"/>
              <a:chExt cx="6596380" cy="3087715"/>
            </a:xfrm>
          </p:grpSpPr>
          <p:pic>
            <p:nvPicPr>
              <p:cNvPr id="13" name="Image 12" descr="Une image contenant laser, ver&#10;&#10;Description générée automatiquement">
                <a:extLst>
                  <a:ext uri="{FF2B5EF4-FFF2-40B4-BE49-F238E27FC236}">
                    <a16:creationId xmlns:a16="http://schemas.microsoft.com/office/drawing/2014/main" id="{1A3B9CD3-089E-40D1-9DCB-16D4089CF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3680" y="3676489"/>
                <a:ext cx="6596380" cy="308771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ZoneTexte 13">
                    <a:extLst>
                      <a:ext uri="{FF2B5EF4-FFF2-40B4-BE49-F238E27FC236}">
                        <a16:creationId xmlns:a16="http://schemas.microsoft.com/office/drawing/2014/main" id="{1A9596ED-5463-45A2-ADE6-185FC2D59FC4}"/>
                      </a:ext>
                    </a:extLst>
                  </p:cNvPr>
                  <p:cNvSpPr txBox="1"/>
                  <p:nvPr/>
                </p:nvSpPr>
                <p:spPr>
                  <a:xfrm>
                    <a:off x="5374465" y="5569108"/>
                    <a:ext cx="1714872" cy="3873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4" name="ZoneTexte 13">
                    <a:extLst>
                      <a:ext uri="{FF2B5EF4-FFF2-40B4-BE49-F238E27FC236}">
                        <a16:creationId xmlns:a16="http://schemas.microsoft.com/office/drawing/2014/main" id="{1A9596ED-5463-45A2-ADE6-185FC2D59F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4465" y="5569108"/>
                    <a:ext cx="1714872" cy="38737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58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ZoneTexte 14">
                    <a:extLst>
                      <a:ext uri="{FF2B5EF4-FFF2-40B4-BE49-F238E27FC236}">
                        <a16:creationId xmlns:a16="http://schemas.microsoft.com/office/drawing/2014/main" id="{E7D998D4-80A4-4E4F-ABE9-BA1D46CC612B}"/>
                      </a:ext>
                    </a:extLst>
                  </p:cNvPr>
                  <p:cNvSpPr txBox="1"/>
                  <p:nvPr/>
                </p:nvSpPr>
                <p:spPr>
                  <a:xfrm>
                    <a:off x="4089951" y="3947686"/>
                    <a:ext cx="2394464" cy="3850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p>
                          </m:sSup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5" name="ZoneTexte 14">
                    <a:extLst>
                      <a:ext uri="{FF2B5EF4-FFF2-40B4-BE49-F238E27FC236}">
                        <a16:creationId xmlns:a16="http://schemas.microsoft.com/office/drawing/2014/main" id="{E7D998D4-80A4-4E4F-ABE9-BA1D46CC61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89951" y="3947686"/>
                    <a:ext cx="2394464" cy="3850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ZoneTexte 15">
                    <a:extLst>
                      <a:ext uri="{FF2B5EF4-FFF2-40B4-BE49-F238E27FC236}">
                        <a16:creationId xmlns:a16="http://schemas.microsoft.com/office/drawing/2014/main" id="{F0F5ECFD-B99F-42B1-8D54-2FFF196D8E64}"/>
                      </a:ext>
                    </a:extLst>
                  </p:cNvPr>
                  <p:cNvSpPr txBox="1"/>
                  <p:nvPr/>
                </p:nvSpPr>
                <p:spPr>
                  <a:xfrm>
                    <a:off x="7003974" y="4394387"/>
                    <a:ext cx="837425" cy="3742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6" name="ZoneTexte 15">
                    <a:extLst>
                      <a:ext uri="{FF2B5EF4-FFF2-40B4-BE49-F238E27FC236}">
                        <a16:creationId xmlns:a16="http://schemas.microsoft.com/office/drawing/2014/main" id="{F0F5ECFD-B99F-42B1-8D54-2FFF196D8E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3974" y="4394387"/>
                    <a:ext cx="837425" cy="3742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AD3ABD0E-2112-4DEB-8DEE-8A9AFE3D47D0}"/>
                      </a:ext>
                    </a:extLst>
                  </p:cNvPr>
                  <p:cNvSpPr txBox="1"/>
                  <p:nvPr/>
                </p:nvSpPr>
                <p:spPr>
                  <a:xfrm>
                    <a:off x="1779797" y="4237418"/>
                    <a:ext cx="2120684" cy="12855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b="0" dirty="0">
                        <a:latin typeface="Cambria Math" panose="02040503050406030204" pitchFamily="18" charset="0"/>
                      </a:rPr>
                      <a:t>Si </a:t>
                    </a:r>
                    <a:r>
                      <a:rPr lang="fr-FR" b="0" i="1" dirty="0">
                        <a:latin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→0</m:t>
                        </m:r>
                      </m:oMath>
                    </a14:m>
                    <a:endParaRPr lang="fr-FR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fr-FR" b="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AD3ABD0E-2112-4DEB-8DEE-8A9AFE3D47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79797" y="4237418"/>
                    <a:ext cx="2120684" cy="128556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594" t="-287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B42E370-F606-48EC-B517-7464F0EF9692}"/>
                </a:ext>
              </a:extLst>
            </p:cNvPr>
            <p:cNvSpPr txBox="1"/>
            <p:nvPr/>
          </p:nvSpPr>
          <p:spPr>
            <a:xfrm>
              <a:off x="5910468" y="3744021"/>
              <a:ext cx="3344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accent5">
                      <a:lumMod val="50000"/>
                    </a:schemeClr>
                  </a:solidFill>
                </a:rPr>
                <a:t>adapté de </a:t>
              </a:r>
              <a:r>
                <a:rPr lang="fr-FR" sz="1200" dirty="0" err="1">
                  <a:solidFill>
                    <a:schemeClr val="accent5">
                      <a:lumMod val="50000"/>
                    </a:schemeClr>
                  </a:solidFill>
                </a:rPr>
                <a:t>Agoritsas</a:t>
              </a:r>
              <a:r>
                <a:rPr lang="fr-FR" sz="1200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fr-FR" sz="1200" i="1" dirty="0">
                  <a:solidFill>
                    <a:schemeClr val="accent5">
                      <a:lumMod val="50000"/>
                    </a:schemeClr>
                  </a:solidFill>
                </a:rPr>
                <a:t>et al.</a:t>
              </a:r>
              <a:r>
                <a:rPr lang="fr-FR" sz="1200" dirty="0">
                  <a:solidFill>
                    <a:schemeClr val="accent5">
                      <a:lumMod val="50000"/>
                    </a:schemeClr>
                  </a:solidFill>
                </a:rPr>
                <a:t>, </a:t>
              </a:r>
              <a:r>
                <a:rPr lang="fr-FR" sz="1200" dirty="0" err="1">
                  <a:solidFill>
                    <a:schemeClr val="accent5">
                      <a:lumMod val="50000"/>
                    </a:schemeClr>
                  </a:solidFill>
                </a:rPr>
                <a:t>Phys.B</a:t>
              </a:r>
              <a:r>
                <a:rPr lang="fr-FR" sz="1200" i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fr-FR" sz="1200" b="1" i="1" dirty="0">
                  <a:solidFill>
                    <a:schemeClr val="accent5">
                      <a:lumMod val="50000"/>
                    </a:schemeClr>
                  </a:solidFill>
                </a:rPr>
                <a:t>407</a:t>
              </a:r>
              <a:r>
                <a:rPr lang="fr-FR" sz="1200" i="1" dirty="0">
                  <a:solidFill>
                    <a:schemeClr val="accent5">
                      <a:lumMod val="50000"/>
                    </a:schemeClr>
                  </a:solidFill>
                </a:rPr>
                <a:t>, 1725</a:t>
              </a:r>
              <a:r>
                <a:rPr lang="fr-FR" sz="1200" dirty="0">
                  <a:solidFill>
                    <a:schemeClr val="accent5">
                      <a:lumMod val="50000"/>
                    </a:schemeClr>
                  </a:solidFill>
                </a:rPr>
                <a:t> (2012)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C9A866D9-E189-49D7-865E-9137C1C9D9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" y="1141859"/>
            <a:ext cx="2488083" cy="19812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36175EE-2DF0-49A3-8CA3-FCF2D9701373}"/>
              </a:ext>
            </a:extLst>
          </p:cNvPr>
          <p:cNvSpPr txBox="1"/>
          <p:nvPr/>
        </p:nvSpPr>
        <p:spPr>
          <a:xfrm>
            <a:off x="5270866" y="1855106"/>
            <a:ext cx="213282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Paroi = ligne élastique</a:t>
            </a:r>
          </a:p>
          <a:p>
            <a:r>
              <a:rPr lang="fr-FR" sz="1600" dirty="0"/>
              <a:t>(sans structure interne)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6BC0CF9-845D-495B-BEEE-0181BF438784}"/>
              </a:ext>
            </a:extLst>
          </p:cNvPr>
          <p:cNvSpPr txBox="1"/>
          <p:nvPr/>
        </p:nvSpPr>
        <p:spPr>
          <a:xfrm>
            <a:off x="2751741" y="1220635"/>
            <a:ext cx="184909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Défauts</a:t>
            </a:r>
          </a:p>
          <a:p>
            <a:pPr algn="ctr"/>
            <a:r>
              <a:rPr lang="fr-FR" sz="1600" dirty="0"/>
              <a:t>(potentiel aléatoire)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FD2DAA8-4BC6-4407-9EE9-5A038FBAE844}"/>
              </a:ext>
            </a:extLst>
          </p:cNvPr>
          <p:cNvSpPr txBox="1"/>
          <p:nvPr/>
        </p:nvSpPr>
        <p:spPr>
          <a:xfrm>
            <a:off x="7328001" y="1120839"/>
            <a:ext cx="157459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Champ extérieur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368C6D2-1E66-4B8F-9594-5A11F43CD98B}"/>
              </a:ext>
            </a:extLst>
          </p:cNvPr>
          <p:cNvSpPr txBox="1"/>
          <p:nvPr/>
        </p:nvSpPr>
        <p:spPr>
          <a:xfrm>
            <a:off x="5408103" y="2973724"/>
            <a:ext cx="186499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Agitation thermique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74666F4-A48F-430E-AC93-6468304B35F3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600837" y="1513023"/>
            <a:ext cx="670029" cy="3162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81E2FF9-A6C8-4C2C-941F-FD9742F607E2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7403694" y="1459393"/>
            <a:ext cx="711606" cy="3693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91659D72-3930-4315-82D5-1D4A84CB00F2}"/>
              </a:ext>
            </a:extLst>
          </p:cNvPr>
          <p:cNvCxnSpPr>
            <a:cxnSpLocks/>
            <a:stCxn id="34" idx="0"/>
            <a:endCxn id="26" idx="2"/>
          </p:cNvCxnSpPr>
          <p:nvPr/>
        </p:nvCxnSpPr>
        <p:spPr>
          <a:xfrm flipH="1" flipV="1">
            <a:off x="6337280" y="2439881"/>
            <a:ext cx="3322" cy="5338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4C387FC4-AEDB-4C17-A8D1-77C981DF246D}"/>
              </a:ext>
            </a:extLst>
          </p:cNvPr>
          <p:cNvSpPr txBox="1"/>
          <p:nvPr/>
        </p:nvSpPr>
        <p:spPr>
          <a:xfrm>
            <a:off x="6349729" y="2490275"/>
            <a:ext cx="204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Activation et lissage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B9BB411-C842-4C27-8A11-765237055B24}"/>
              </a:ext>
            </a:extLst>
          </p:cNvPr>
          <p:cNvSpPr txBox="1"/>
          <p:nvPr/>
        </p:nvSpPr>
        <p:spPr>
          <a:xfrm>
            <a:off x="7687610" y="1634911"/>
            <a:ext cx="148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Force motrice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C30DBCA-17BF-4881-ACCE-CE60E4CEAFF7}"/>
              </a:ext>
            </a:extLst>
          </p:cNvPr>
          <p:cNvSpPr txBox="1"/>
          <p:nvPr/>
        </p:nvSpPr>
        <p:spPr>
          <a:xfrm>
            <a:off x="4938533" y="1346028"/>
            <a:ext cx="94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Ancrage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D22C8ED-3C65-4108-99B7-58305514C326}"/>
              </a:ext>
            </a:extLst>
          </p:cNvPr>
          <p:cNvGrpSpPr/>
          <p:nvPr/>
        </p:nvGrpSpPr>
        <p:grpSpPr>
          <a:xfrm>
            <a:off x="10391" y="3144079"/>
            <a:ext cx="2969669" cy="3447419"/>
            <a:chOff x="10391" y="3144079"/>
            <a:chExt cx="2969669" cy="3447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A3E171A-62F0-4C43-AE95-7ADF0E69EF68}"/>
                    </a:ext>
                  </a:extLst>
                </p:cNvPr>
                <p:cNvSpPr txBox="1"/>
                <p:nvPr/>
              </p:nvSpPr>
              <p:spPr>
                <a:xfrm>
                  <a:off x="87698" y="3144079"/>
                  <a:ext cx="2352457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/>
                    <a:t>Exposants universels identiques pour toutes les parois de domaines :</a:t>
                  </a:r>
                </a:p>
                <a:p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=1/4</m:t>
                      </m:r>
                    </m:oMath>
                  </a14:m>
                  <a:r>
                    <a:rPr lang="fr-FR" sz="1600" dirty="0"/>
                    <a:t>,</a:t>
                  </a:r>
                </a:p>
                <a:p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a14:m>
                  <a:r>
                    <a:rPr lang="fr-FR" sz="1600" dirty="0"/>
                    <a:t>,</a:t>
                  </a:r>
                </a:p>
                <a:p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=0,15</m:t>
                      </m:r>
                    </m:oMath>
                  </a14:m>
                  <a:r>
                    <a:rPr lang="fr-FR" sz="1600" dirty="0"/>
                    <a:t>.</a:t>
                  </a:r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A3E171A-62F0-4C43-AE95-7ADF0E69EF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98" y="3144079"/>
                  <a:ext cx="2352457" cy="1569660"/>
                </a:xfrm>
                <a:prstGeom prst="rect">
                  <a:avLst/>
                </a:prstGeom>
                <a:blipFill>
                  <a:blip r:embed="rId10"/>
                  <a:stretch>
                    <a:fillRect l="-1295" t="-1167" r="-2591" b="-428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BE2B1C87-BC25-4981-9CD5-F05533A0064E}"/>
                    </a:ext>
                  </a:extLst>
                </p:cNvPr>
                <p:cNvSpPr txBox="1"/>
                <p:nvPr/>
              </p:nvSpPr>
              <p:spPr>
                <a:xfrm>
                  <a:off x="87698" y="4930370"/>
                  <a:ext cx="264057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/>
                    <a:t>Paramètres d’ajustement dépendant de l’échantillon :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a14:m>
                  <a:r>
                    <a:rPr lang="fr-FR" sz="1600" dirty="0"/>
                    <a:t>		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a14:m>
                  <a:r>
                    <a:rPr lang="fr-FR" sz="1600" dirty="0"/>
                    <a:t>		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BE2B1C87-BC25-4981-9CD5-F05533A00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98" y="4930370"/>
                  <a:ext cx="2640576" cy="830997"/>
                </a:xfrm>
                <a:prstGeom prst="rect">
                  <a:avLst/>
                </a:prstGeom>
                <a:blipFill>
                  <a:blip r:embed="rId11"/>
                  <a:stretch>
                    <a:fillRect l="-1152" t="-220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Accolade fermante 44">
              <a:extLst>
                <a:ext uri="{FF2B5EF4-FFF2-40B4-BE49-F238E27FC236}">
                  <a16:creationId xmlns:a16="http://schemas.microsoft.com/office/drawing/2014/main" id="{BF60ABF0-E473-4543-A2D0-54AC1FD01D42}"/>
                </a:ext>
              </a:extLst>
            </p:cNvPr>
            <p:cNvSpPr/>
            <p:nvPr/>
          </p:nvSpPr>
          <p:spPr>
            <a:xfrm rot="5400000">
              <a:off x="664174" y="5244268"/>
              <a:ext cx="145053" cy="1139513"/>
            </a:xfrm>
            <a:prstGeom prst="rightBrace">
              <a:avLst>
                <a:gd name="adj1" fmla="val 85698"/>
                <a:gd name="adj2" fmla="val 50000"/>
              </a:avLst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7448"/>
                </a:solidFill>
              </a:endParaRPr>
            </a:p>
          </p:txBody>
        </p: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9129A42D-6117-4B5F-BF88-CAF57222849D}"/>
                </a:ext>
              </a:extLst>
            </p:cNvPr>
            <p:cNvCxnSpPr/>
            <p:nvPr/>
          </p:nvCxnSpPr>
          <p:spPr>
            <a:xfrm>
              <a:off x="2085447" y="5681569"/>
              <a:ext cx="0" cy="206125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3928A659-5C2F-45F9-9667-A139BA8E9DD1}"/>
                </a:ext>
              </a:extLst>
            </p:cNvPr>
            <p:cNvSpPr txBox="1"/>
            <p:nvPr/>
          </p:nvSpPr>
          <p:spPr>
            <a:xfrm>
              <a:off x="10391" y="5945167"/>
              <a:ext cx="1641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Compétition entre élasticité, température et désordre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8922BBEB-C207-4463-BFBA-72F72DDD0455}"/>
                </a:ext>
              </a:extLst>
            </p:cNvPr>
            <p:cNvSpPr txBox="1"/>
            <p:nvPr/>
          </p:nvSpPr>
          <p:spPr>
            <a:xfrm>
              <a:off x="1603418" y="5875660"/>
              <a:ext cx="1376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Signature du mouvement en milieu parfait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0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Analyse du régime d’écoulement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50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AAD2DBA-C125-4347-AD0D-3515601F479E}"/>
                  </a:ext>
                </a:extLst>
              </p:cNvPr>
              <p:cNvSpPr txBox="1"/>
              <p:nvPr/>
            </p:nvSpPr>
            <p:spPr>
              <a:xfrm>
                <a:off x="0" y="684000"/>
                <a:ext cx="85786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Pour relier le régime d’écoulement aux courbes théoriques données par les équations de </a:t>
                </a:r>
                <a:r>
                  <a:rPr lang="fr-FR" sz="1600" dirty="0" err="1"/>
                  <a:t>Sloncewzki</a:t>
                </a:r>
                <a:r>
                  <a:rPr lang="fr-FR" sz="1600" dirty="0"/>
                  <a:t>, le coefficient d’amortissement de Gilbert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1600" dirty="0"/>
                  <a:t> est le paramètre à ajuster.</a:t>
                </a:r>
              </a:p>
              <a:p>
                <a:r>
                  <a:rPr lang="fr-FR" sz="1600" dirty="0"/>
                  <a:t>Ceci n’est possible que si l’asymptote est visible sur les données expérimentales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AAD2DBA-C125-4347-AD0D-3515601F4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4000"/>
                <a:ext cx="8578618" cy="830997"/>
              </a:xfrm>
              <a:prstGeom prst="rect">
                <a:avLst/>
              </a:prstGeom>
              <a:blipFill>
                <a:blip r:embed="rId3"/>
                <a:stretch>
                  <a:fillRect l="-355" t="-2190" b="-80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106F827F-8CAF-4C1A-880F-7A0B575C6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33901"/>
            <a:ext cx="4107824" cy="3364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FC7DDB9-2AB1-461B-90BC-A8D97682629B}"/>
                  </a:ext>
                </a:extLst>
              </p:cNvPr>
              <p:cNvSpPr txBox="1"/>
              <p:nvPr/>
            </p:nvSpPr>
            <p:spPr>
              <a:xfrm>
                <a:off x="881152" y="5224099"/>
                <a:ext cx="1953612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Pt/Co/Pt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=0,406</m:t>
                    </m:r>
                  </m:oMath>
                </a14:m>
                <a:endParaRPr lang="fr-FR" sz="1600" dirty="0"/>
              </a:p>
              <a:p>
                <a:r>
                  <a:rPr lang="fr-FR" sz="1600" dirty="0"/>
                  <a:t>Assez plausible</a:t>
                </a:r>
              </a:p>
              <a:p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=14 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mT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FC7DDB9-2AB1-461B-90BC-A8D976826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52" y="5224099"/>
                <a:ext cx="1953612" cy="1077218"/>
              </a:xfrm>
              <a:prstGeom prst="rect">
                <a:avLst/>
              </a:prstGeom>
              <a:blipFill>
                <a:blip r:embed="rId5"/>
                <a:stretch>
                  <a:fillRect l="-1875" t="-16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01CBC097-34D6-443E-9804-93C0899BC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610914"/>
            <a:ext cx="4431549" cy="3489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EA8615A-ECF0-40E3-828C-EE8FDA841D47}"/>
                  </a:ext>
                </a:extLst>
              </p:cNvPr>
              <p:cNvSpPr txBox="1"/>
              <p:nvPr/>
            </p:nvSpPr>
            <p:spPr>
              <a:xfrm>
                <a:off x="4785894" y="5195924"/>
                <a:ext cx="421765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Pt/Co/Au : deux possibilités.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/>
                  <a:t>Soit le régime de vitesse est stationnaire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1600" dirty="0"/>
                  <a:t>, et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=0,82</m:t>
                    </m:r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fr-FR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=149 </m:t>
                    </m:r>
                    <m:r>
                      <m:rPr>
                        <m:sty m:val="p"/>
                      </m:rPr>
                      <a:rPr lang="fr-FR" sz="1600" b="0" i="0" dirty="0" smtClean="0">
                        <a:latin typeface="Cambria Math" panose="02040503050406030204" pitchFamily="18" charset="0"/>
                      </a:rPr>
                      <m:t>mT</m:t>
                    </m:r>
                  </m:oMath>
                </a14:m>
                <a:endParaRPr lang="fr-FR" sz="1600" dirty="0"/>
              </a:p>
              <a:p>
                <a:pPr marL="285750" indent="-285750">
                  <a:buFontTx/>
                  <a:buChar char="-"/>
                </a:pPr>
                <a:r>
                  <a:rPr lang="fr-FR" sz="1600" dirty="0"/>
                  <a:t>Soit le régime de vitesse est </a:t>
                </a:r>
                <a:r>
                  <a:rPr lang="fr-FR" sz="1600" dirty="0" err="1"/>
                  <a:t>précessionnel</a:t>
                </a:r>
                <a:r>
                  <a:rPr lang="fr-FR" sz="1600" dirty="0"/>
                  <a:t>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=96 </m:t>
                    </m:r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mT</m:t>
                    </m:r>
                  </m:oMath>
                </a14:m>
                <a:r>
                  <a:rPr lang="fr-FR" sz="1600" dirty="0"/>
                  <a:t> et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=0,53</m:t>
                    </m:r>
                  </m:oMath>
                </a14:m>
                <a:endParaRPr lang="fr-FR" sz="1600" dirty="0"/>
              </a:p>
              <a:p>
                <a:r>
                  <a:rPr lang="fr-FR" sz="1600" dirty="0"/>
                  <a:t>Possibilité d’un </a:t>
                </a:r>
                <a:r>
                  <a:rPr lang="fr-FR" sz="1600" b="1" dirty="0"/>
                  <a:t>changement de régime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EA8615A-ECF0-40E3-828C-EE8FDA84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894" y="5195924"/>
                <a:ext cx="4217655" cy="1569660"/>
              </a:xfrm>
              <a:prstGeom prst="rect">
                <a:avLst/>
              </a:prstGeom>
              <a:blipFill>
                <a:blip r:embed="rId7"/>
                <a:stretch>
                  <a:fillRect l="-723" t="-1163" b="-38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4576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Analyse du régime d’écoulement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51</a:t>
            </a:fld>
            <a:endParaRPr lang="fr-FR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EA8615A-ECF0-40E3-828C-EE8FDA841D47}"/>
                  </a:ext>
                </a:extLst>
              </p:cNvPr>
              <p:cNvSpPr txBox="1"/>
              <p:nvPr/>
            </p:nvSpPr>
            <p:spPr>
              <a:xfrm>
                <a:off x="0" y="3594387"/>
                <a:ext cx="42176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Au/Co/Pt :</a:t>
                </a:r>
                <a14:m>
                  <m:oMath xmlns:m="http://schemas.openxmlformats.org/officeDocument/2006/math"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=0,53</m:t>
                    </m:r>
                  </m:oMath>
                </a14:m>
                <a:endParaRPr lang="fr-FR" sz="1600" b="0" dirty="0"/>
              </a:p>
              <a:p>
                <a:r>
                  <a:rPr lang="fr-FR" sz="1600" dirty="0"/>
                  <a:t>La description théorique semble inadaptée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EA8615A-ECF0-40E3-828C-EE8FDA84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94387"/>
                <a:ext cx="4217655" cy="584775"/>
              </a:xfrm>
              <a:prstGeom prst="rect">
                <a:avLst/>
              </a:prstGeom>
              <a:blipFill>
                <a:blip r:embed="rId3"/>
                <a:stretch>
                  <a:fillRect l="-723" t="-3125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B11A2CDD-7C41-4B99-8FED-921B7ABFD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7329"/>
            <a:ext cx="3335482" cy="27332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911F6E-572F-4846-97DA-CAC673D05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239" y="1184563"/>
            <a:ext cx="2167568" cy="20970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ADC676-B2B5-44D7-AF5D-7D6A75B4F571}"/>
              </a:ext>
            </a:extLst>
          </p:cNvPr>
          <p:cNvSpPr txBox="1"/>
          <p:nvPr/>
        </p:nvSpPr>
        <p:spPr>
          <a:xfrm>
            <a:off x="5313710" y="696067"/>
            <a:ext cx="354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Formes déjà observées par ailleurs 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9661B3-B66B-4D4B-859F-08915C04E5B8}"/>
              </a:ext>
            </a:extLst>
          </p:cNvPr>
          <p:cNvSpPr txBox="1"/>
          <p:nvPr/>
        </p:nvSpPr>
        <p:spPr>
          <a:xfrm>
            <a:off x="6015906" y="3216123"/>
            <a:ext cx="3256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</a:rPr>
              <a:t>Krizakova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PRB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</a:rPr>
              <a:t>100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214401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8E2D21D-099D-49F2-AC84-48FA5DC7155A}"/>
                  </a:ext>
                </a:extLst>
              </p:cNvPr>
              <p:cNvSpPr txBox="1"/>
              <p:nvPr/>
            </p:nvSpPr>
            <p:spPr>
              <a:xfrm>
                <a:off x="0" y="4293761"/>
                <a:ext cx="4433104" cy="2192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5">
                        <a:lumMod val="50000"/>
                      </a:schemeClr>
                    </a:solidFill>
                  </a:rPr>
                  <a:t>Pham </a:t>
                </a:r>
                <a:r>
                  <a:rPr lang="fr-FR" i="1" dirty="0">
                    <a:solidFill>
                      <a:schemeClr val="accent5">
                        <a:lumMod val="50000"/>
                      </a:schemeClr>
                    </a:solidFill>
                  </a:rPr>
                  <a:t>et al.</a:t>
                </a:r>
                <a:r>
                  <a:rPr lang="fr-FR" dirty="0">
                    <a:solidFill>
                      <a:schemeClr val="accent5">
                        <a:lumMod val="50000"/>
                      </a:schemeClr>
                    </a:solidFill>
                  </a:rPr>
                  <a:t>, EPL</a:t>
                </a:r>
                <a:r>
                  <a:rPr lang="fr-FR" i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fr-FR" b="1" dirty="0">
                    <a:solidFill>
                      <a:schemeClr val="accent5">
                        <a:lumMod val="50000"/>
                      </a:schemeClr>
                    </a:solidFill>
                  </a:rPr>
                  <a:t>113</a:t>
                </a:r>
                <a:r>
                  <a:rPr lang="fr-FR" dirty="0">
                    <a:solidFill>
                      <a:schemeClr val="accent5">
                        <a:lumMod val="50000"/>
                      </a:schemeClr>
                    </a:solidFill>
                  </a:rPr>
                  <a:t>, 67001 (2016)</a:t>
                </a:r>
              </a:p>
              <a:p>
                <a:endParaRPr lang="fr-FR" dirty="0"/>
              </a:p>
              <a:p>
                <a:r>
                  <a:rPr lang="fr-FR" dirty="0"/>
                  <a:t>Plateau de vitesse typique des parois de </a:t>
                </a:r>
                <a:r>
                  <a:rPr lang="fr-FR" dirty="0" err="1"/>
                  <a:t>Dzyaloshinskii</a:t>
                </a:r>
                <a:endParaRPr lang="fr-FR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r>
                  <a:rPr lang="fr-FR" dirty="0">
                    <a:solidFill>
                      <a:schemeClr val="tx1"/>
                    </a:solidFill>
                  </a:rPr>
                  <a:t>Soit 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𝜋𝛾</m:t>
                        </m:r>
                      </m:den>
                    </m:f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8E2D21D-099D-49F2-AC84-48FA5DC7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93761"/>
                <a:ext cx="4433104" cy="2192395"/>
              </a:xfrm>
              <a:prstGeom prst="rect">
                <a:avLst/>
              </a:prstGeom>
              <a:blipFill>
                <a:blip r:embed="rId6"/>
                <a:stretch>
                  <a:fillRect l="-1100" t="-13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8DC3F49F-293F-40B6-9EC6-55666E6F7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9869" y="1087146"/>
            <a:ext cx="2306037" cy="19391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ECA74F-F26C-466A-A340-DFF51C365DD4}"/>
              </a:ext>
            </a:extLst>
          </p:cNvPr>
          <p:cNvSpPr/>
          <p:nvPr/>
        </p:nvSpPr>
        <p:spPr>
          <a:xfrm>
            <a:off x="3718469" y="2995513"/>
            <a:ext cx="2718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Pham 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EPL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</a:rPr>
              <a:t>113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67001 (2016)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4C7DB18-0389-4854-93DB-4884AD29AA22}"/>
                  </a:ext>
                </a:extLst>
              </p:cNvPr>
              <p:cNvSpPr txBox="1"/>
              <p:nvPr/>
            </p:nvSpPr>
            <p:spPr>
              <a:xfrm>
                <a:off x="4555204" y="4180688"/>
                <a:ext cx="417260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Pour Au/Co/Pt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endParaRPr lang="fr-FR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≃63±5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r>
                  <a:rPr lang="fr-FR" dirty="0">
                    <a:solidFill>
                      <a:schemeClr val="tx1"/>
                    </a:solidFill>
                  </a:rPr>
                  <a:t>Soit 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=0,34±0,0</m:t>
                    </m:r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3 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mJ</m:t>
                    </m:r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endParaRPr lang="fr-FR" dirty="0"/>
              </a:p>
              <a:p>
                <a:r>
                  <a:rPr lang="fr-FR" dirty="0">
                    <a:solidFill>
                      <a:schemeClr val="tx1"/>
                    </a:solidFill>
                  </a:rPr>
                  <a:t>Incompa</a:t>
                </a:r>
                <a:r>
                  <a:rPr lang="fr-FR" dirty="0"/>
                  <a:t>tible avec les valeurs mesurées (facteur 2).</a:t>
                </a:r>
              </a:p>
              <a:p>
                <a:r>
                  <a:rPr lang="fr-FR" dirty="0">
                    <a:solidFill>
                      <a:schemeClr val="tx1"/>
                    </a:solidFill>
                  </a:rPr>
                  <a:t>Mais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=86 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mT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 est comparable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DMI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=75 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mT</m:t>
                    </m:r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4C7DB18-0389-4854-93DB-4884AD29A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204" y="4180688"/>
                <a:ext cx="4172603" cy="2308324"/>
              </a:xfrm>
              <a:prstGeom prst="rect">
                <a:avLst/>
              </a:prstGeom>
              <a:blipFill>
                <a:blip r:embed="rId8"/>
                <a:stretch>
                  <a:fillRect l="-1168" t="-1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1600" dirty="0"/>
              <a:t>II. Étude expérimentale de la dynamique en présence de défauts.</a:t>
            </a:r>
            <a:br>
              <a:rPr lang="fr-FR" sz="2800" dirty="0"/>
            </a:br>
            <a:r>
              <a:rPr lang="fr-FR" sz="2000" dirty="0"/>
              <a:t>	</a:t>
            </a:r>
            <a:r>
              <a:rPr lang="fr-FR" sz="2400" dirty="0"/>
              <a:t>Mesures alternatives de DMI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8875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52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85FD246-B297-4519-AD3A-ECC398771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7800" r="11990" b="3544"/>
          <a:stretch/>
        </p:blipFill>
        <p:spPr>
          <a:xfrm>
            <a:off x="88835" y="684000"/>
            <a:ext cx="3579156" cy="30018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316E238-F42C-436F-BCD3-936253CD13CA}"/>
                  </a:ext>
                </a:extLst>
              </p:cNvPr>
              <p:cNvSpPr txBox="1"/>
              <p:nvPr/>
            </p:nvSpPr>
            <p:spPr>
              <a:xfrm>
                <a:off x="3756826" y="862446"/>
                <a:ext cx="5298339" cy="3146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Méthode du modèle contraint 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𝐷𝑀𝐼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FR" sz="1600" b="0" dirty="0"/>
                  <a:t> 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:endParaRPr lang="fr-FR" sz="1600" dirty="0"/>
              </a:p>
              <a:p>
                <a:r>
                  <a:rPr lang="fr-FR" sz="1600" dirty="0"/>
                  <a:t>Méthode du modèle contraint corrigée 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𝐷𝑀𝐼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rad>
                  </m:oMath>
                </a14:m>
                <a:r>
                  <a:rPr lang="fr-FR" sz="1600" dirty="0"/>
                  <a:t> 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:endParaRPr lang="fr-FR" sz="1600" dirty="0"/>
              </a:p>
              <a:p>
                <a:r>
                  <a:rPr lang="fr-FR" sz="1600" dirty="0"/>
                  <a:t>Méthode du minimum de largeur de paroi : on trouve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1600" dirty="0"/>
                  <a:t> tel que l’abscisse du minimum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/>
                  <a:t> calculé par le petit cercle coïncide avec celle de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</m:oMath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316E238-F42C-436F-BCD3-936253CD1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826" y="862446"/>
                <a:ext cx="5298339" cy="3146631"/>
              </a:xfrm>
              <a:prstGeom prst="rect">
                <a:avLst/>
              </a:prstGeom>
              <a:blipFill>
                <a:blip r:embed="rId4"/>
                <a:stretch>
                  <a:fillRect l="-575" t="-5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B321A7EA-5FFB-4A13-80B7-37FD7EF40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671" y="3978327"/>
            <a:ext cx="6484658" cy="29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034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BC07F-7C0C-422A-92E1-0A915494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807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000" dirty="0"/>
              <a:t>III. Analyse de l’interaction de piégeage.</a:t>
            </a:r>
            <a:br>
              <a:rPr lang="fr-FR" dirty="0"/>
            </a:br>
            <a:r>
              <a:rPr lang="fr-FR" sz="2200" dirty="0"/>
              <a:t>	</a:t>
            </a:r>
            <a:r>
              <a:rPr lang="fr-FR" sz="2400" dirty="0"/>
              <a:t>Lien entre profil de paroi et force de piégeage</a:t>
            </a:r>
            <a:endParaRPr lang="fr-FR" sz="28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A7C92-13F7-432C-BC3D-3A159AF0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534876"/>
            <a:ext cx="2057400" cy="365125"/>
          </a:xfrm>
        </p:spPr>
        <p:txBody>
          <a:bodyPr/>
          <a:lstStyle/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t>53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346348-71E5-4341-8E17-2A3B3A9B5F10}"/>
              </a:ext>
            </a:extLst>
          </p:cNvPr>
          <p:cNvSpPr txBox="1"/>
          <p:nvPr/>
        </p:nvSpPr>
        <p:spPr>
          <a:xfrm>
            <a:off x="10565" y="894759"/>
            <a:ext cx="793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/!\  Modèle qualitatif ne prenant pas en compte les prédictions de la théorie élastique.</a:t>
            </a:r>
          </a:p>
          <a:p>
            <a:r>
              <a:rPr lang="fr-FR" sz="1600" dirty="0"/>
              <a:t>Inspiré de </a:t>
            </a:r>
            <a:r>
              <a:rPr lang="fr-FR" sz="1600" dirty="0" err="1">
                <a:solidFill>
                  <a:schemeClr val="accent1"/>
                </a:solidFill>
              </a:rPr>
              <a:t>Soucaille</a:t>
            </a:r>
            <a:r>
              <a:rPr lang="fr-FR" sz="1600" dirty="0">
                <a:solidFill>
                  <a:schemeClr val="accent1"/>
                </a:solidFill>
              </a:rPr>
              <a:t> (PhD 2016)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060259-F304-43BF-BAFF-71DF1DB5CD0F}"/>
              </a:ext>
            </a:extLst>
          </p:cNvPr>
          <p:cNvSpPr/>
          <p:nvPr/>
        </p:nvSpPr>
        <p:spPr>
          <a:xfrm>
            <a:off x="8271164" y="1340427"/>
            <a:ext cx="201069" cy="187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CE0D24-1C96-4042-A016-9C097809156A}"/>
              </a:ext>
            </a:extLst>
          </p:cNvPr>
          <p:cNvSpPr/>
          <p:nvPr/>
        </p:nvSpPr>
        <p:spPr>
          <a:xfrm>
            <a:off x="3597564" y="2050451"/>
            <a:ext cx="201069" cy="187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E4EC09-9BBB-42C4-A595-D7F18F5E0B0C}"/>
              </a:ext>
            </a:extLst>
          </p:cNvPr>
          <p:cNvSpPr/>
          <p:nvPr/>
        </p:nvSpPr>
        <p:spPr>
          <a:xfrm>
            <a:off x="7766594" y="2060611"/>
            <a:ext cx="201069" cy="187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CAB1D8-ED80-4E07-B3CA-34568E664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79" y="1946322"/>
            <a:ext cx="4227815" cy="5509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D60F0B2-9480-41B3-8F54-DAC54A4B6523}"/>
              </a:ext>
            </a:extLst>
          </p:cNvPr>
          <p:cNvSpPr txBox="1"/>
          <p:nvPr/>
        </p:nvSpPr>
        <p:spPr>
          <a:xfrm>
            <a:off x="0" y="1611898"/>
            <a:ext cx="8580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Variation d’énergie d’une paroi suivant un profil de Bloch dans un puits de potentiel carré centré en 0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CA20F01-E942-41EB-B475-2707B7475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6" y="2704276"/>
            <a:ext cx="4227815" cy="28238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29172DB-9FD2-4962-8178-E2E7CB687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732" y="2704277"/>
            <a:ext cx="4200871" cy="282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C3535CF-B720-4074-9A43-F20C185F992C}"/>
                  </a:ext>
                </a:extLst>
              </p:cNvPr>
              <p:cNvSpPr txBox="1"/>
              <p:nvPr/>
            </p:nvSpPr>
            <p:spPr>
              <a:xfrm>
                <a:off x="248025" y="5959120"/>
                <a:ext cx="1716111" cy="6455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𝑝𝑖𝑛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C3535CF-B720-4074-9A43-F20C185F9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25" y="5959120"/>
                <a:ext cx="1716111" cy="6455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42109A7-5AA9-4517-895A-B807EBD8FDBB}"/>
                  </a:ext>
                </a:extLst>
              </p:cNvPr>
              <p:cNvSpPr txBox="1"/>
              <p:nvPr/>
            </p:nvSpPr>
            <p:spPr>
              <a:xfrm>
                <a:off x="1994474" y="6112623"/>
                <a:ext cx="69015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Diminue lorsque la largeur de paroi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/>
                  <a:t>augmente, donc lorsque l’énergie moyenne de la paroi (ici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dirty="0"/>
                  <a:t>) augmente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42109A7-5AA9-4517-895A-B807EBD8F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474" y="6112623"/>
                <a:ext cx="6901501" cy="584775"/>
              </a:xfrm>
              <a:prstGeom prst="rect">
                <a:avLst/>
              </a:prstGeom>
              <a:blipFill>
                <a:blip r:embed="rId7"/>
                <a:stretch>
                  <a:fillRect l="-442" t="-3125" r="-618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3549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2B101-9E83-49D6-9D57-13A4DD95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dirty="0"/>
              <a:t>Introduction</a:t>
            </a:r>
            <a:br>
              <a:rPr lang="fr-FR" dirty="0"/>
            </a:br>
            <a:r>
              <a:rPr lang="fr-FR" sz="2700" dirty="0"/>
              <a:t>	Dynamique</a:t>
            </a:r>
            <a:r>
              <a:rPr lang="fr-FR" sz="2700" u="sng" dirty="0"/>
              <a:t>s</a:t>
            </a:r>
            <a:r>
              <a:rPr lang="fr-FR" sz="2700" dirty="0"/>
              <a:t> de paroi en fonction du champ appliqué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7BE5FB3-C62E-4A23-91B9-5810CA6300B4}"/>
              </a:ext>
            </a:extLst>
          </p:cNvPr>
          <p:cNvSpPr txBox="1">
            <a:spLocks/>
          </p:cNvSpPr>
          <p:nvPr/>
        </p:nvSpPr>
        <p:spPr>
          <a:xfrm>
            <a:off x="7086600" y="360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pPr/>
              <a:t>6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474D24-0374-4BF6-A5EF-0D593B51C3DC}"/>
              </a:ext>
            </a:extLst>
          </p:cNvPr>
          <p:cNvSpPr/>
          <p:nvPr/>
        </p:nvSpPr>
        <p:spPr>
          <a:xfrm>
            <a:off x="4754880" y="1314087"/>
            <a:ext cx="4374132" cy="55331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466437-DB02-430C-9CF9-997ED509D177}"/>
              </a:ext>
            </a:extLst>
          </p:cNvPr>
          <p:cNvSpPr/>
          <p:nvPr/>
        </p:nvSpPr>
        <p:spPr>
          <a:xfrm>
            <a:off x="0" y="1324817"/>
            <a:ext cx="4754880" cy="55331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67C2081-E848-4FD3-B9C1-13E15223A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78" y="698904"/>
            <a:ext cx="3615125" cy="291738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D7AA7C1-1689-4D53-87C0-13CC14DA3217}"/>
              </a:ext>
            </a:extLst>
          </p:cNvPr>
          <p:cNvSpPr/>
          <p:nvPr/>
        </p:nvSpPr>
        <p:spPr>
          <a:xfrm>
            <a:off x="6444800" y="773740"/>
            <a:ext cx="2751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Pt/Co/Pt à température ambiante</a:t>
            </a:r>
          </a:p>
          <a:p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</a:rPr>
              <a:t>Jeudy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PRB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</a:rPr>
              <a:t>98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054406 (2018)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14EE838-2FE9-4E04-B7C4-473439546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5" y="4002016"/>
            <a:ext cx="3293838" cy="2567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6D36E1CF-4DC3-41F6-894A-9C17100AFE77}"/>
                  </a:ext>
                </a:extLst>
              </p:cNvPr>
              <p:cNvSpPr txBox="1"/>
              <p:nvPr/>
            </p:nvSpPr>
            <p:spPr>
              <a:xfrm>
                <a:off x="75651" y="3632684"/>
                <a:ext cx="1385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fr-FR" i="1" dirty="0" err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err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i="1" dirty="0" err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fr-FR" i="1" dirty="0" err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err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i="1" dirty="0" err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6D36E1CF-4DC3-41F6-894A-9C17100AF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1" y="3632684"/>
                <a:ext cx="138550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8188AA17-9B17-43FA-87F6-CFFF7C73C59E}"/>
              </a:ext>
            </a:extLst>
          </p:cNvPr>
          <p:cNvSpPr/>
          <p:nvPr/>
        </p:nvSpPr>
        <p:spPr>
          <a:xfrm rot="7999836">
            <a:off x="2983327" y="3575289"/>
            <a:ext cx="487680" cy="398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lèche : droite 48">
            <a:extLst>
              <a:ext uri="{FF2B5EF4-FFF2-40B4-BE49-F238E27FC236}">
                <a16:creationId xmlns:a16="http://schemas.microsoft.com/office/drawing/2014/main" id="{26C45E25-2D6A-4362-8B3D-397DEC7FD38A}"/>
              </a:ext>
            </a:extLst>
          </p:cNvPr>
          <p:cNvSpPr/>
          <p:nvPr/>
        </p:nvSpPr>
        <p:spPr>
          <a:xfrm rot="3034126">
            <a:off x="6220966" y="3605330"/>
            <a:ext cx="487680" cy="39836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37014CD4-5A6E-4BE0-A171-0A6D41E1EF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9"/>
          <a:stretch/>
        </p:blipFill>
        <p:spPr>
          <a:xfrm>
            <a:off x="5778032" y="4077794"/>
            <a:ext cx="3293838" cy="25257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9027FD7C-2721-47EE-8AAD-4892D4476BDF}"/>
                  </a:ext>
                </a:extLst>
              </p:cNvPr>
              <p:cNvSpPr txBox="1"/>
              <p:nvPr/>
            </p:nvSpPr>
            <p:spPr>
              <a:xfrm>
                <a:off x="3563477" y="4626202"/>
                <a:ext cx="2145569" cy="11695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Fonctions universelles</a:t>
                </a:r>
              </a:p>
              <a:p>
                <a:pPr algn="ctr"/>
                <a:r>
                  <a:rPr lang="fr-FR" sz="1400" dirty="0"/>
                  <a:t>+</a:t>
                </a:r>
              </a:p>
              <a:p>
                <a:pPr algn="ctr"/>
                <a:r>
                  <a:rPr lang="fr-FR" sz="1400" dirty="0"/>
                  <a:t>paramètres dépendant du matériau uniquement 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9027FD7C-2721-47EE-8AAD-4892D4476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477" y="4626202"/>
                <a:ext cx="2145569" cy="1169551"/>
              </a:xfrm>
              <a:prstGeom prst="rect">
                <a:avLst/>
              </a:prstGeom>
              <a:blipFill>
                <a:blip r:embed="rId7"/>
                <a:stretch>
                  <a:fillRect t="-1042" r="-852" b="-10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ZoneTexte 51">
            <a:extLst>
              <a:ext uri="{FF2B5EF4-FFF2-40B4-BE49-F238E27FC236}">
                <a16:creationId xmlns:a16="http://schemas.microsoft.com/office/drawing/2014/main" id="{AC8111C0-DAEB-43FA-8DE1-CC51C1DDAF9E}"/>
              </a:ext>
            </a:extLst>
          </p:cNvPr>
          <p:cNvSpPr txBox="1"/>
          <p:nvPr/>
        </p:nvSpPr>
        <p:spPr>
          <a:xfrm>
            <a:off x="280757" y="1422346"/>
            <a:ext cx="1915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Régime de reptation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FCE8E02F-CD09-4F8D-AE71-5502702806A1}"/>
                  </a:ext>
                </a:extLst>
              </p:cNvPr>
              <p:cNvSpPr txBox="1"/>
              <p:nvPr/>
            </p:nvSpPr>
            <p:spPr>
              <a:xfrm>
                <a:off x="28188" y="1810304"/>
                <a:ext cx="2596929" cy="1300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fr-FR" sz="16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fr-FR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−1/4</m:t>
                              </m:r>
                            </m:sup>
                          </m:s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FCE8E02F-CD09-4F8D-AE71-550270280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8" y="1810304"/>
                <a:ext cx="2596929" cy="13000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ZoneTexte 53">
            <a:extLst>
              <a:ext uri="{FF2B5EF4-FFF2-40B4-BE49-F238E27FC236}">
                <a16:creationId xmlns:a16="http://schemas.microsoft.com/office/drawing/2014/main" id="{21773F36-0F04-4136-9B85-EEDA79663D42}"/>
              </a:ext>
            </a:extLst>
          </p:cNvPr>
          <p:cNvSpPr txBox="1"/>
          <p:nvPr/>
        </p:nvSpPr>
        <p:spPr>
          <a:xfrm>
            <a:off x="6805116" y="1324817"/>
            <a:ext cx="2096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Régime de dépiégeage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B996E89-63BD-4A8E-92F6-D72E758D14EB}"/>
                  </a:ext>
                </a:extLst>
              </p:cNvPr>
              <p:cNvSpPr txBox="1"/>
              <p:nvPr/>
            </p:nvSpPr>
            <p:spPr>
              <a:xfrm>
                <a:off x="6464806" y="1619234"/>
                <a:ext cx="2953565" cy="2104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sup>
                      </m:sSup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=8,7</m:t>
                    </m:r>
                  </m:oMath>
                </a14:m>
                <a:r>
                  <a:rPr lang="fr-FR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=0,64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B996E89-63BD-4A8E-92F6-D72E758D1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806" y="1619234"/>
                <a:ext cx="2953565" cy="2104807"/>
              </a:xfrm>
              <a:prstGeom prst="rect">
                <a:avLst/>
              </a:prstGeom>
              <a:blipFill>
                <a:blip r:embed="rId9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ZoneTexte 55">
            <a:extLst>
              <a:ext uri="{FF2B5EF4-FFF2-40B4-BE49-F238E27FC236}">
                <a16:creationId xmlns:a16="http://schemas.microsoft.com/office/drawing/2014/main" id="{AA83B098-B303-4E21-A7FF-369F4FEF5D22}"/>
              </a:ext>
            </a:extLst>
          </p:cNvPr>
          <p:cNvSpPr txBox="1"/>
          <p:nvPr/>
        </p:nvSpPr>
        <p:spPr>
          <a:xfrm>
            <a:off x="0" y="646031"/>
            <a:ext cx="2687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Description empirique 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D1546-975A-4E3F-B945-A8A25BDBB2FA}"/>
              </a:ext>
            </a:extLst>
          </p:cNvPr>
          <p:cNvSpPr/>
          <p:nvPr/>
        </p:nvSpPr>
        <p:spPr>
          <a:xfrm>
            <a:off x="349002" y="6589236"/>
            <a:ext cx="282064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</a:rPr>
              <a:t>Jeudy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PRL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</a:rPr>
              <a:t>117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057201 (2016)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3FDE66-F2D7-4981-AAEB-C662E5E72EF3}"/>
              </a:ext>
            </a:extLst>
          </p:cNvPr>
          <p:cNvSpPr/>
          <p:nvPr/>
        </p:nvSpPr>
        <p:spPr>
          <a:xfrm>
            <a:off x="5892333" y="6604212"/>
            <a:ext cx="31077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Diaz Pardo </a:t>
            </a:r>
            <a:r>
              <a:rPr lang="fr-FR" sz="14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PRB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</a:rPr>
              <a:t>95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</a:rPr>
              <a:t>, 184434 (2017)</a:t>
            </a:r>
          </a:p>
        </p:txBody>
      </p:sp>
    </p:spTree>
    <p:extLst>
      <p:ext uri="{BB962C8B-B14F-4D97-AF65-F5344CB8AC3E}">
        <p14:creationId xmlns:p14="http://schemas.microsoft.com/office/powerpoint/2010/main" val="41115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9" grpId="0"/>
      <p:bldP spid="40" grpId="0" animBg="1"/>
      <p:bldP spid="49" grpId="0" animBg="1"/>
      <p:bldP spid="51" grpId="0" animBg="1"/>
      <p:bldP spid="52" grpId="0"/>
      <p:bldP spid="53" grpId="0"/>
      <p:bldP spid="54" grpId="0"/>
      <p:bldP spid="55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2B101-9E83-49D6-9D57-13A4DD95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dirty="0"/>
              <a:t>Introduction</a:t>
            </a:r>
            <a:br>
              <a:rPr lang="fr-FR" dirty="0"/>
            </a:br>
            <a:r>
              <a:rPr lang="fr-FR" sz="2700" dirty="0"/>
              <a:t>	Dynamique asymétrique de parois de domaines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7BE5FB3-C62E-4A23-91B9-5810CA6300B4}"/>
              </a:ext>
            </a:extLst>
          </p:cNvPr>
          <p:cNvSpPr txBox="1">
            <a:spLocks/>
          </p:cNvSpPr>
          <p:nvPr/>
        </p:nvSpPr>
        <p:spPr>
          <a:xfrm>
            <a:off x="7086600" y="360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pPr/>
              <a:t>7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5" name="Image 4" descr="Une image contenant matériau de construction, pierre&#10;&#10;Description générée automatiquement">
            <a:extLst>
              <a:ext uri="{FF2B5EF4-FFF2-40B4-BE49-F238E27FC236}">
                <a16:creationId xmlns:a16="http://schemas.microsoft.com/office/drawing/2014/main" id="{E3867BD4-BAC4-403F-8A8B-00104FD099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t="21192" r="22836" b="25495"/>
          <a:stretch/>
        </p:blipFill>
        <p:spPr>
          <a:xfrm>
            <a:off x="116796" y="976427"/>
            <a:ext cx="2664504" cy="2503306"/>
          </a:xfrm>
          <a:prstGeom prst="rect">
            <a:avLst/>
          </a:prstGeom>
        </p:spPr>
      </p:pic>
      <p:pic>
        <p:nvPicPr>
          <p:cNvPr id="6" name="Image 5" descr="Une image contenant nature, cratère&#10;&#10;Description générée automatiquement">
            <a:extLst>
              <a:ext uri="{FF2B5EF4-FFF2-40B4-BE49-F238E27FC236}">
                <a16:creationId xmlns:a16="http://schemas.microsoft.com/office/drawing/2014/main" id="{615ABFC4-68A4-42C0-A18D-48AE3EA34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12451" r="17046" b="22697"/>
          <a:stretch/>
        </p:blipFill>
        <p:spPr>
          <a:xfrm>
            <a:off x="3015635" y="976427"/>
            <a:ext cx="2735527" cy="25282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2A40599-DD09-41ED-BA14-C68819FF69C7}"/>
                  </a:ext>
                </a:extLst>
              </p:cNvPr>
              <p:cNvSpPr txBox="1"/>
              <p:nvPr/>
            </p:nvSpPr>
            <p:spPr>
              <a:xfrm>
                <a:off x="3982316" y="3456653"/>
                <a:ext cx="14054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=30 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mT</m:t>
                      </m:r>
                    </m:oMath>
                  </m:oMathPara>
                </a14:m>
                <a:endParaRPr lang="fr-FR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=48 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mT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2A40599-DD09-41ED-BA14-C68819FF6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316" y="3456653"/>
                <a:ext cx="140544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A6A0B44-0747-4E92-B1BB-9C42E3FB4F12}"/>
                  </a:ext>
                </a:extLst>
              </p:cNvPr>
              <p:cNvSpPr txBox="1"/>
              <p:nvPr/>
            </p:nvSpPr>
            <p:spPr>
              <a:xfrm>
                <a:off x="-49854" y="3486467"/>
                <a:ext cx="13027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=1 µ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fr-FR" sz="14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A6A0B44-0747-4E92-B1BB-9C42E3FB4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854" y="3486467"/>
                <a:ext cx="1302728" cy="307777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C5DFC65-F422-4D47-8CDA-A21690ADD9A4}"/>
              </a:ext>
            </a:extLst>
          </p:cNvPr>
          <p:cNvSpPr/>
          <p:nvPr/>
        </p:nvSpPr>
        <p:spPr>
          <a:xfrm>
            <a:off x="132632" y="2744818"/>
            <a:ext cx="759999" cy="430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6CD1A30-2E18-4AE2-A2EA-128D39E33937}"/>
              </a:ext>
            </a:extLst>
          </p:cNvPr>
          <p:cNvSpPr/>
          <p:nvPr/>
        </p:nvSpPr>
        <p:spPr>
          <a:xfrm>
            <a:off x="231056" y="2839484"/>
            <a:ext cx="1800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07A5BA-6355-4533-BE31-14F0911EC90D}"/>
              </a:ext>
            </a:extLst>
          </p:cNvPr>
          <p:cNvSpPr/>
          <p:nvPr/>
        </p:nvSpPr>
        <p:spPr>
          <a:xfrm>
            <a:off x="285056" y="2893484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BB3D218-AE12-476A-B747-4F5EA5BC5270}"/>
                  </a:ext>
                </a:extLst>
              </p:cNvPr>
              <p:cNvSpPr txBox="1"/>
              <p:nvPr/>
            </p:nvSpPr>
            <p:spPr>
              <a:xfrm>
                <a:off x="397239" y="2744818"/>
                <a:ext cx="495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BB3D218-AE12-476A-B747-4F5EA5BC5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39" y="2744818"/>
                <a:ext cx="4953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27BC23AF-642C-4228-B352-392C9515021E}"/>
              </a:ext>
            </a:extLst>
          </p:cNvPr>
          <p:cNvSpPr/>
          <p:nvPr/>
        </p:nvSpPr>
        <p:spPr>
          <a:xfrm>
            <a:off x="3055779" y="2741140"/>
            <a:ext cx="759999" cy="76349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495B23A-6A72-4F75-B978-2A743DB9DCE9}"/>
              </a:ext>
            </a:extLst>
          </p:cNvPr>
          <p:cNvSpPr/>
          <p:nvPr/>
        </p:nvSpPr>
        <p:spPr>
          <a:xfrm>
            <a:off x="3176341" y="2835806"/>
            <a:ext cx="1800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C73BA08-E40E-4434-842F-9EA912F42BD7}"/>
              </a:ext>
            </a:extLst>
          </p:cNvPr>
          <p:cNvSpPr/>
          <p:nvPr/>
        </p:nvSpPr>
        <p:spPr>
          <a:xfrm>
            <a:off x="3230341" y="2889806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A02373E-13E0-48F8-BBA4-C6DB33A80DFA}"/>
                  </a:ext>
                </a:extLst>
              </p:cNvPr>
              <p:cNvSpPr txBox="1"/>
              <p:nvPr/>
            </p:nvSpPr>
            <p:spPr>
              <a:xfrm>
                <a:off x="3342524" y="2741140"/>
                <a:ext cx="495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A02373E-13E0-48F8-BBA4-C6DB33A80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524" y="2741140"/>
                <a:ext cx="4953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45ABD38-9FDE-45EC-83A2-FC5E4C472395}"/>
                  </a:ext>
                </a:extLst>
              </p:cNvPr>
              <p:cNvSpPr txBox="1"/>
              <p:nvPr/>
            </p:nvSpPr>
            <p:spPr>
              <a:xfrm>
                <a:off x="3337373" y="3106722"/>
                <a:ext cx="505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45ABD38-9FDE-45EC-83A2-FC5E4C472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373" y="3106722"/>
                <a:ext cx="50577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436C3D1-E83E-49B5-BADE-62ABD95596C3}"/>
              </a:ext>
            </a:extLst>
          </p:cNvPr>
          <p:cNvCxnSpPr>
            <a:cxnSpLocks/>
          </p:cNvCxnSpPr>
          <p:nvPr/>
        </p:nvCxnSpPr>
        <p:spPr>
          <a:xfrm flipH="1">
            <a:off x="3077917" y="3341304"/>
            <a:ext cx="264607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3EDCD606-F360-4C4D-BCE0-F981BB32D80D}"/>
              </a:ext>
            </a:extLst>
          </p:cNvPr>
          <p:cNvCxnSpPr>
            <a:cxnSpLocks/>
          </p:cNvCxnSpPr>
          <p:nvPr/>
        </p:nvCxnSpPr>
        <p:spPr>
          <a:xfrm>
            <a:off x="3103860" y="1095268"/>
            <a:ext cx="467025" cy="12451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A316E80-082C-42E7-A3D3-2B4CC00BF593}"/>
              </a:ext>
            </a:extLst>
          </p:cNvPr>
          <p:cNvCxnSpPr>
            <a:cxnSpLocks/>
          </p:cNvCxnSpPr>
          <p:nvPr/>
        </p:nvCxnSpPr>
        <p:spPr>
          <a:xfrm>
            <a:off x="231056" y="1094605"/>
            <a:ext cx="878664" cy="0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8284F312-1F96-4396-8C4C-51FB79DA0EDE}"/>
              </a:ext>
            </a:extLst>
          </p:cNvPr>
          <p:cNvSpPr txBox="1"/>
          <p:nvPr/>
        </p:nvSpPr>
        <p:spPr>
          <a:xfrm>
            <a:off x="231056" y="1091283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C000"/>
                </a:solidFill>
              </a:rPr>
              <a:t>100 µm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49DD7E-CD5B-4B81-9F08-BCA11A736CF6}"/>
              </a:ext>
            </a:extLst>
          </p:cNvPr>
          <p:cNvGrpSpPr/>
          <p:nvPr/>
        </p:nvGrpSpPr>
        <p:grpSpPr>
          <a:xfrm>
            <a:off x="1859562" y="4113142"/>
            <a:ext cx="2013822" cy="725907"/>
            <a:chOff x="549639" y="4246564"/>
            <a:chExt cx="2013822" cy="72590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6A97B64-A611-48B2-9C6F-2E2DBF7885EE}"/>
                </a:ext>
              </a:extLst>
            </p:cNvPr>
            <p:cNvSpPr/>
            <p:nvPr/>
          </p:nvSpPr>
          <p:spPr>
            <a:xfrm>
              <a:off x="549639" y="4635337"/>
              <a:ext cx="2013822" cy="3371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/>
                <a:t>Substrat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B2EF4F-3A3E-4CE9-A231-75C0F57EBDA7}"/>
                </a:ext>
              </a:extLst>
            </p:cNvPr>
            <p:cNvSpPr/>
            <p:nvPr/>
          </p:nvSpPr>
          <p:spPr>
            <a:xfrm>
              <a:off x="549639" y="4505746"/>
              <a:ext cx="2013822" cy="12959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C1C3898-2FFD-4573-9BCD-2FF76898AD40}"/>
                </a:ext>
              </a:extLst>
            </p:cNvPr>
            <p:cNvSpPr/>
            <p:nvPr/>
          </p:nvSpPr>
          <p:spPr>
            <a:xfrm>
              <a:off x="549639" y="4376155"/>
              <a:ext cx="2013822" cy="1295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16949A-B6C4-4B77-954C-A1AEB4EEFDE1}"/>
                </a:ext>
              </a:extLst>
            </p:cNvPr>
            <p:cNvSpPr/>
            <p:nvPr/>
          </p:nvSpPr>
          <p:spPr>
            <a:xfrm>
              <a:off x="549639" y="4246564"/>
              <a:ext cx="2013822" cy="12959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A48ABE11-6B1D-4D4C-B4C7-A9D9EF54E3D0}"/>
              </a:ext>
            </a:extLst>
          </p:cNvPr>
          <p:cNvSpPr txBox="1"/>
          <p:nvPr/>
        </p:nvSpPr>
        <p:spPr>
          <a:xfrm>
            <a:off x="893319" y="3992976"/>
            <a:ext cx="1027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Pt (5 nm)</a:t>
            </a:r>
          </a:p>
          <a:p>
            <a:r>
              <a:rPr lang="fr-FR" sz="1200" dirty="0"/>
              <a:t>Co (0,9 nm)</a:t>
            </a:r>
          </a:p>
          <a:p>
            <a:r>
              <a:rPr lang="fr-FR" sz="1200" dirty="0"/>
              <a:t>Au (5 nm)</a:t>
            </a:r>
          </a:p>
        </p:txBody>
      </p:sp>
      <p:pic>
        <p:nvPicPr>
          <p:cNvPr id="19" name="Image 18" descr="Une image contenant nature&#10;&#10;Description générée automatiquement">
            <a:extLst>
              <a:ext uri="{FF2B5EF4-FFF2-40B4-BE49-F238E27FC236}">
                <a16:creationId xmlns:a16="http://schemas.microsoft.com/office/drawing/2014/main" id="{C85EBE61-F44C-4532-A403-BDD337371C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6" t="36696" r="26231" b="7528"/>
          <a:stretch/>
        </p:blipFill>
        <p:spPr>
          <a:xfrm>
            <a:off x="6128366" y="978177"/>
            <a:ext cx="2569621" cy="25247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8A2F8C-BEFA-45B5-84B3-33662F4D8DAA}"/>
              </a:ext>
            </a:extLst>
          </p:cNvPr>
          <p:cNvSpPr/>
          <p:nvPr/>
        </p:nvSpPr>
        <p:spPr>
          <a:xfrm>
            <a:off x="6119627" y="2712737"/>
            <a:ext cx="759999" cy="76349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D1C1429-0745-4343-8CA3-CD1F10C761F1}"/>
              </a:ext>
            </a:extLst>
          </p:cNvPr>
          <p:cNvSpPr/>
          <p:nvPr/>
        </p:nvSpPr>
        <p:spPr>
          <a:xfrm>
            <a:off x="6240189" y="2807403"/>
            <a:ext cx="1800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E9DE402-08C0-418D-8D1E-9A02AA4384E0}"/>
              </a:ext>
            </a:extLst>
          </p:cNvPr>
          <p:cNvSpPr/>
          <p:nvPr/>
        </p:nvSpPr>
        <p:spPr>
          <a:xfrm>
            <a:off x="6294189" y="2861403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8ADB19F-3478-4981-81EB-7D9A582D246C}"/>
                  </a:ext>
                </a:extLst>
              </p:cNvPr>
              <p:cNvSpPr txBox="1"/>
              <p:nvPr/>
            </p:nvSpPr>
            <p:spPr>
              <a:xfrm>
                <a:off x="6406372" y="2712737"/>
                <a:ext cx="495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8ADB19F-3478-4981-81EB-7D9A582D2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372" y="2712737"/>
                <a:ext cx="49539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F225CD7-6628-478F-852A-810207E36C36}"/>
                  </a:ext>
                </a:extLst>
              </p:cNvPr>
              <p:cNvSpPr txBox="1"/>
              <p:nvPr/>
            </p:nvSpPr>
            <p:spPr>
              <a:xfrm>
                <a:off x="6401221" y="3078319"/>
                <a:ext cx="505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F225CD7-6628-478F-852A-810207E36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221" y="3078319"/>
                <a:ext cx="50577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26FBE4C-8C06-4E53-99AD-624633681E93}"/>
              </a:ext>
            </a:extLst>
          </p:cNvPr>
          <p:cNvCxnSpPr>
            <a:cxnSpLocks/>
          </p:cNvCxnSpPr>
          <p:nvPr/>
        </p:nvCxnSpPr>
        <p:spPr>
          <a:xfrm flipH="1">
            <a:off x="6141765" y="3312901"/>
            <a:ext cx="264607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C2EF15-A693-4CF2-9A17-04E14050D1E3}"/>
                  </a:ext>
                </a:extLst>
              </p:cNvPr>
              <p:cNvSpPr txBox="1"/>
              <p:nvPr/>
            </p:nvSpPr>
            <p:spPr>
              <a:xfrm>
                <a:off x="7412579" y="3489394"/>
                <a:ext cx="14054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=30 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mT</m:t>
                      </m:r>
                    </m:oMath>
                  </m:oMathPara>
                </a14:m>
                <a:endParaRPr lang="fr-FR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=48 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mT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C2EF15-A693-4CF2-9A17-04E14050D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579" y="3489394"/>
                <a:ext cx="140544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199A668-A9DC-4830-AACB-128346361D2C}"/>
              </a:ext>
            </a:extLst>
          </p:cNvPr>
          <p:cNvCxnSpPr>
            <a:cxnSpLocks/>
          </p:cNvCxnSpPr>
          <p:nvPr/>
        </p:nvCxnSpPr>
        <p:spPr>
          <a:xfrm>
            <a:off x="6249997" y="1080119"/>
            <a:ext cx="836603" cy="0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F38D3E67-8285-4868-BC7C-CA365B7CA2FE}"/>
              </a:ext>
            </a:extLst>
          </p:cNvPr>
          <p:cNvGrpSpPr/>
          <p:nvPr/>
        </p:nvGrpSpPr>
        <p:grpSpPr>
          <a:xfrm>
            <a:off x="6161651" y="3886413"/>
            <a:ext cx="2451819" cy="907231"/>
            <a:chOff x="6182433" y="4524187"/>
            <a:chExt cx="2451819" cy="90723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4592F03-553F-4B33-AED9-2CBF82A9D422}"/>
                </a:ext>
              </a:extLst>
            </p:cNvPr>
            <p:cNvSpPr/>
            <p:nvPr/>
          </p:nvSpPr>
          <p:spPr>
            <a:xfrm>
              <a:off x="6620430" y="5094284"/>
              <a:ext cx="2013822" cy="3371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/>
                <a:t>Substrat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E7913C-A33C-41A7-8614-8E8768FEA359}"/>
                </a:ext>
              </a:extLst>
            </p:cNvPr>
            <p:cNvSpPr/>
            <p:nvPr/>
          </p:nvSpPr>
          <p:spPr>
            <a:xfrm>
              <a:off x="6620430" y="4964693"/>
              <a:ext cx="2013822" cy="12959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CF34DF4-F68F-42B8-97D7-244136DB5625}"/>
                </a:ext>
              </a:extLst>
            </p:cNvPr>
            <p:cNvSpPr/>
            <p:nvPr/>
          </p:nvSpPr>
          <p:spPr>
            <a:xfrm>
              <a:off x="6620430" y="4835102"/>
              <a:ext cx="2013822" cy="1295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1E4D81B-4AC9-491E-A80A-FAD2C73406BC}"/>
                </a:ext>
              </a:extLst>
            </p:cNvPr>
            <p:cNvSpPr/>
            <p:nvPr/>
          </p:nvSpPr>
          <p:spPr>
            <a:xfrm>
              <a:off x="6620430" y="4705511"/>
              <a:ext cx="2013822" cy="12959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B2C49D1-889A-4FED-811A-C1A04178773C}"/>
                </a:ext>
              </a:extLst>
            </p:cNvPr>
            <p:cNvSpPr txBox="1"/>
            <p:nvPr/>
          </p:nvSpPr>
          <p:spPr>
            <a:xfrm>
              <a:off x="6182433" y="4524187"/>
              <a:ext cx="5967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Au</a:t>
              </a:r>
            </a:p>
            <a:p>
              <a:r>
                <a:rPr lang="fr-FR" sz="1400" dirty="0"/>
                <a:t>Co</a:t>
              </a:r>
            </a:p>
            <a:p>
              <a:r>
                <a:rPr lang="fr-FR" sz="1400" dirty="0"/>
                <a:t>Pt</a:t>
              </a:r>
            </a:p>
          </p:txBody>
        </p:sp>
      </p:grp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FAD92794-977E-4497-BA59-3C99E83B9316}"/>
              </a:ext>
            </a:extLst>
          </p:cNvPr>
          <p:cNvCxnSpPr>
            <a:cxnSpLocks/>
          </p:cNvCxnSpPr>
          <p:nvPr/>
        </p:nvCxnSpPr>
        <p:spPr>
          <a:xfrm>
            <a:off x="5941798" y="1080119"/>
            <a:ext cx="0" cy="385168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C5873144-F949-40F8-9F1A-BE7E40473E93}"/>
              </a:ext>
            </a:extLst>
          </p:cNvPr>
          <p:cNvCxnSpPr>
            <a:cxnSpLocks/>
          </p:cNvCxnSpPr>
          <p:nvPr/>
        </p:nvCxnSpPr>
        <p:spPr>
          <a:xfrm>
            <a:off x="0" y="4931799"/>
            <a:ext cx="91630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6B59E99A-0CAD-41A3-A5FD-F0A352281555}"/>
                  </a:ext>
                </a:extLst>
              </p:cNvPr>
              <p:cNvSpPr txBox="1"/>
              <p:nvPr/>
            </p:nvSpPr>
            <p:spPr>
              <a:xfrm>
                <a:off x="440836" y="4935924"/>
                <a:ext cx="82571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Croissance asymétrique des domaines magnétiques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600" dirty="0"/>
                  <a:t> structure chirale des parois de domaines</a:t>
                </a: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6B59E99A-0CAD-41A3-A5FD-F0A352281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36" y="4935924"/>
                <a:ext cx="8257151" cy="338554"/>
              </a:xfrm>
              <a:prstGeom prst="rect">
                <a:avLst/>
              </a:prstGeom>
              <a:blipFill>
                <a:blip r:embed="rId13"/>
                <a:stretch>
                  <a:fillRect l="-369" t="-5455" b="-2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ZoneTexte 46">
            <a:extLst>
              <a:ext uri="{FF2B5EF4-FFF2-40B4-BE49-F238E27FC236}">
                <a16:creationId xmlns:a16="http://schemas.microsoft.com/office/drawing/2014/main" id="{D204DAAB-AF54-4990-9D48-065F9B3FE9B5}"/>
              </a:ext>
            </a:extLst>
          </p:cNvPr>
          <p:cNvSpPr txBox="1"/>
          <p:nvPr/>
        </p:nvSpPr>
        <p:spPr>
          <a:xfrm>
            <a:off x="1624583" y="632598"/>
            <a:ext cx="612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Superpositions d’images successives de domaines magnétiques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5EDC3F2-4083-4A47-A2CF-07A5C6007F7C}"/>
                  </a:ext>
                </a:extLst>
              </p:cNvPr>
              <p:cNvSpPr/>
              <p:nvPr/>
            </p:nvSpPr>
            <p:spPr>
              <a:xfrm>
                <a:off x="1213577" y="3459431"/>
                <a:ext cx="152359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=30 </m:t>
                      </m:r>
                      <m:r>
                        <m:rPr>
                          <m:sty m:val="p"/>
                        </m:rPr>
                        <a:rPr lang="fr-FR" sz="1400">
                          <a:latin typeface="Cambria Math" panose="02040503050406030204" pitchFamily="18" charset="0"/>
                        </a:rPr>
                        <m:t>mT</m:t>
                      </m:r>
                    </m:oMath>
                  </m:oMathPara>
                </a14:m>
                <a:endParaRPr lang="fr-FR" sz="1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=0 </m:t>
                      </m:r>
                      <m:r>
                        <m:rPr>
                          <m:sty m:val="p"/>
                        </m:rPr>
                        <a:rPr lang="fr-FR" sz="1400">
                          <a:latin typeface="Cambria Math" panose="02040503050406030204" pitchFamily="18" charset="0"/>
                        </a:rPr>
                        <m:t>mT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5EDC3F2-4083-4A47-A2CF-07A5C6007F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77" y="3459431"/>
                <a:ext cx="1523599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6C46F401-69F0-459C-B596-8A9215015520}"/>
                  </a:ext>
                </a:extLst>
              </p:cNvPr>
              <p:cNvSpPr txBox="1"/>
              <p:nvPr/>
            </p:nvSpPr>
            <p:spPr>
              <a:xfrm>
                <a:off x="2776911" y="3508418"/>
                <a:ext cx="13027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=1 µ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fr-FR" sz="14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6C46F401-69F0-459C-B596-8A9215015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911" y="3508418"/>
                <a:ext cx="1302728" cy="307777"/>
              </a:xfrm>
              <a:prstGeom prst="rect">
                <a:avLst/>
              </a:prstGeom>
              <a:blipFill>
                <a:blip r:embed="rId1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F7CF9F7-5B99-43F8-BE12-4066F6844EC9}"/>
                  </a:ext>
                </a:extLst>
              </p:cNvPr>
              <p:cNvSpPr txBox="1"/>
              <p:nvPr/>
            </p:nvSpPr>
            <p:spPr>
              <a:xfrm>
                <a:off x="5827265" y="3487601"/>
                <a:ext cx="13027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lang="fr-FR" sz="14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F7CF9F7-5B99-43F8-BE12-4066F6844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265" y="3487601"/>
                <a:ext cx="1302728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7046487E-9E3D-4AA3-A9FD-927FBF4FBF43}"/>
                  </a:ext>
                </a:extLst>
              </p:cNvPr>
              <p:cNvSpPr txBox="1"/>
              <p:nvPr/>
            </p:nvSpPr>
            <p:spPr>
              <a:xfrm>
                <a:off x="43791" y="5522294"/>
                <a:ext cx="3570885" cy="1210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Interaction </a:t>
                </a:r>
                <a:r>
                  <a:rPr lang="fr-FR" sz="1600" dirty="0" err="1"/>
                  <a:t>Dzyaloshinskii-Moriya</a:t>
                </a:r>
                <a:r>
                  <a:rPr lang="fr-FR" sz="1600" dirty="0"/>
                  <a:t>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DMI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fr-F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fr-FR" sz="1600" dirty="0"/>
              </a:p>
              <a:p>
                <a:endParaRPr lang="fr-FR" sz="1600" dirty="0"/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7046487E-9E3D-4AA3-A9FD-927FBF4FB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1" y="5522294"/>
                <a:ext cx="3570885" cy="1210139"/>
              </a:xfrm>
              <a:prstGeom prst="rect">
                <a:avLst/>
              </a:prstGeom>
              <a:blipFill>
                <a:blip r:embed="rId17"/>
                <a:stretch>
                  <a:fillRect l="-853" t="-15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087BD604-61C7-434E-A1F5-80D55FE8ACDA}"/>
                  </a:ext>
                </a:extLst>
              </p:cNvPr>
              <p:cNvSpPr txBox="1"/>
              <p:nvPr/>
            </p:nvSpPr>
            <p:spPr>
              <a:xfrm>
                <a:off x="3577306" y="5559516"/>
                <a:ext cx="5560273" cy="1138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DMI d’interface de normale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fr-FR" sz="1600" dirty="0"/>
                  <a:t> entre deux matériaux A et B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DMI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fr-FR" sz="1600" dirty="0"/>
              </a:p>
              <a:p>
                <a:endParaRPr lang="fr-FR" sz="1600" dirty="0"/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087BD604-61C7-434E-A1F5-80D55FE8A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306" y="5559516"/>
                <a:ext cx="5560273" cy="1138004"/>
              </a:xfrm>
              <a:prstGeom prst="rect">
                <a:avLst/>
              </a:prstGeom>
              <a:blipFill>
                <a:blip r:embed="rId18"/>
                <a:stretch>
                  <a:fillRect l="-658" t="-1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39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/>
      <p:bldP spid="26" grpId="0"/>
      <p:bldP spid="46" grpId="0"/>
      <p:bldP spid="52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2B101-9E83-49D6-9D57-13A4DD95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dirty="0"/>
              <a:t>Introduction</a:t>
            </a:r>
            <a:br>
              <a:rPr lang="fr-FR" dirty="0"/>
            </a:br>
            <a:r>
              <a:rPr lang="fr-FR" sz="2700" dirty="0"/>
              <a:t>	Mesure de l’interaction </a:t>
            </a:r>
            <a:r>
              <a:rPr lang="fr-FR" sz="2700" dirty="0" err="1"/>
              <a:t>Dzyaloshinskii-Moriya</a:t>
            </a:r>
            <a:r>
              <a:rPr lang="fr-FR" sz="2700" dirty="0"/>
              <a:t> (DMI)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7BE5FB3-C62E-4A23-91B9-5810CA6300B4}"/>
              </a:ext>
            </a:extLst>
          </p:cNvPr>
          <p:cNvSpPr txBox="1">
            <a:spLocks/>
          </p:cNvSpPr>
          <p:nvPr/>
        </p:nvSpPr>
        <p:spPr>
          <a:xfrm>
            <a:off x="7086600" y="360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pPr/>
              <a:t>8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62CA0EB-6141-4E70-A0DE-1CEA3DB5F98D}"/>
              </a:ext>
            </a:extLst>
          </p:cNvPr>
          <p:cNvSpPr/>
          <p:nvPr/>
        </p:nvSpPr>
        <p:spPr>
          <a:xfrm>
            <a:off x="21086" y="4235120"/>
            <a:ext cx="2757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Je </a:t>
            </a:r>
            <a:r>
              <a:rPr lang="fr-FR" sz="1600" i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et al.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PRB 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88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, 214401 (2013)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82F6EBF-0D96-456F-9C03-DC487426F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07" y="2352746"/>
            <a:ext cx="3282620" cy="1078575"/>
          </a:xfrm>
          <a:prstGeom prst="rect">
            <a:avLst/>
          </a:prstGeom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BEFD3C7-1EA7-47DE-B04C-C2C01605E9E5}"/>
              </a:ext>
            </a:extLst>
          </p:cNvPr>
          <p:cNvCxnSpPr>
            <a:cxnSpLocks/>
          </p:cNvCxnSpPr>
          <p:nvPr/>
        </p:nvCxnSpPr>
        <p:spPr>
          <a:xfrm flipV="1">
            <a:off x="1240425" y="3398507"/>
            <a:ext cx="209550" cy="39052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FE49A9F6-663B-4804-9D12-6D628F9A2896}"/>
              </a:ext>
            </a:extLst>
          </p:cNvPr>
          <p:cNvSpPr txBox="1"/>
          <p:nvPr/>
        </p:nvSpPr>
        <p:spPr>
          <a:xfrm>
            <a:off x="165312" y="3732403"/>
            <a:ext cx="1411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Paroi favorisée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D1586F81-C7D4-478A-A441-C6B018F288EE}"/>
              </a:ext>
            </a:extLst>
          </p:cNvPr>
          <p:cNvSpPr txBox="1"/>
          <p:nvPr/>
        </p:nvSpPr>
        <p:spPr>
          <a:xfrm>
            <a:off x="2116300" y="3784479"/>
            <a:ext cx="161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Paroi défavorisée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A2EE55CC-1869-4821-9FE2-B3E0E1C5F618}"/>
              </a:ext>
            </a:extLst>
          </p:cNvPr>
          <p:cNvCxnSpPr>
            <a:cxnSpLocks/>
          </p:cNvCxnSpPr>
          <p:nvPr/>
        </p:nvCxnSpPr>
        <p:spPr>
          <a:xfrm flipH="1" flipV="1">
            <a:off x="2496840" y="3427659"/>
            <a:ext cx="314324" cy="39052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11AE76A6-8730-4728-97FE-86A89432384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572000" y="720001"/>
            <a:ext cx="0" cy="613799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Image 54">
            <a:extLst>
              <a:ext uri="{FF2B5EF4-FFF2-40B4-BE49-F238E27FC236}">
                <a16:creationId xmlns:a16="http://schemas.microsoft.com/office/drawing/2014/main" id="{4AB41AF1-30DD-4007-ACE7-3E5C4D4E9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49" y="4601214"/>
            <a:ext cx="2994586" cy="1823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6A5B3030-1896-4E84-BBAB-A8CEF4D5E5D3}"/>
                  </a:ext>
                </a:extLst>
              </p:cNvPr>
              <p:cNvSpPr txBox="1"/>
              <p:nvPr/>
            </p:nvSpPr>
            <p:spPr>
              <a:xfrm>
                <a:off x="373373" y="6438535"/>
                <a:ext cx="35979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Vitesse minimale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DMI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6A5B3030-1896-4E84-BBAB-A8CEF4D5E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73" y="6438535"/>
                <a:ext cx="3597908" cy="369332"/>
              </a:xfrm>
              <a:prstGeom prst="rect">
                <a:avLst/>
              </a:prstGeom>
              <a:blipFill>
                <a:blip r:embed="rId5"/>
                <a:stretch>
                  <a:fillRect l="-1356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Image 56">
            <a:extLst>
              <a:ext uri="{FF2B5EF4-FFF2-40B4-BE49-F238E27FC236}">
                <a16:creationId xmlns:a16="http://schemas.microsoft.com/office/drawing/2014/main" id="{F0625D38-7800-4DF7-9B02-BF752EBC5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2720" y="4968112"/>
            <a:ext cx="3302951" cy="157518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1266DF8-0532-42C0-9FB6-96ECD8EACB7B}"/>
              </a:ext>
            </a:extLst>
          </p:cNvPr>
          <p:cNvSpPr/>
          <p:nvPr/>
        </p:nvSpPr>
        <p:spPr>
          <a:xfrm>
            <a:off x="5172720" y="4591344"/>
            <a:ext cx="3127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Soucaille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, PhD 2016SACL391 (2016)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6E8CCAEC-263C-40E6-BD75-1C8103071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774" y="2593374"/>
            <a:ext cx="2619620" cy="195906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69D6ECC6-E7A2-42C9-8DDE-BFC040CC4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0128" y="837639"/>
            <a:ext cx="2619620" cy="1745453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36123C1-FA2E-478A-A007-90E22F8604EE}"/>
              </a:ext>
            </a:extLst>
          </p:cNvPr>
          <p:cNvSpPr/>
          <p:nvPr/>
        </p:nvSpPr>
        <p:spPr>
          <a:xfrm>
            <a:off x="4775743" y="1057044"/>
            <a:ext cx="16229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Lavrijsen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1600" i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et al.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, PRB 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91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, 104414 (2015)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9B98F81-A0EB-40F9-8077-35C8DC80E4AC}"/>
              </a:ext>
            </a:extLst>
          </p:cNvPr>
          <p:cNvSpPr txBox="1"/>
          <p:nvPr/>
        </p:nvSpPr>
        <p:spPr>
          <a:xfrm>
            <a:off x="4740463" y="6469313"/>
            <a:ext cx="215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Hf(1)/</a:t>
            </a:r>
            <a:r>
              <a:rPr lang="fr-FR" sz="1600" dirty="0" err="1"/>
              <a:t>CoFeB</a:t>
            </a:r>
            <a:r>
              <a:rPr lang="fr-FR" sz="1600" dirty="0"/>
              <a:t>(1)/MgO(2)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84616CF-0592-411A-81E1-B2F9CDDCF819}"/>
              </a:ext>
            </a:extLst>
          </p:cNvPr>
          <p:cNvSpPr txBox="1"/>
          <p:nvPr/>
        </p:nvSpPr>
        <p:spPr>
          <a:xfrm>
            <a:off x="4675289" y="2084026"/>
            <a:ext cx="175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Pt(4)/Co(0,6)/Pt(4)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61EB9A8-0577-453E-A633-D8DB33635B3F}"/>
              </a:ext>
            </a:extLst>
          </p:cNvPr>
          <p:cNvCxnSpPr>
            <a:cxnSpLocks/>
          </p:cNvCxnSpPr>
          <p:nvPr/>
        </p:nvCxnSpPr>
        <p:spPr>
          <a:xfrm flipH="1">
            <a:off x="4572000" y="4547165"/>
            <a:ext cx="4572000" cy="5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B499C05-1E16-4824-83AE-0DF504B64D6D}"/>
              </a:ext>
            </a:extLst>
          </p:cNvPr>
          <p:cNvCxnSpPr>
            <a:cxnSpLocks/>
          </p:cNvCxnSpPr>
          <p:nvPr/>
        </p:nvCxnSpPr>
        <p:spPr>
          <a:xfrm flipH="1">
            <a:off x="6417" y="4144033"/>
            <a:ext cx="4572000" cy="5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608EDC0-935A-4517-94D7-29559484C059}"/>
                  </a:ext>
                </a:extLst>
              </p:cNvPr>
              <p:cNvSpPr/>
              <p:nvPr/>
            </p:nvSpPr>
            <p:spPr>
              <a:xfrm>
                <a:off x="64913" y="820481"/>
                <a:ext cx="4169157" cy="16224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600" b="1" dirty="0"/>
                  <a:t>Interaction </a:t>
                </a:r>
                <a:r>
                  <a:rPr lang="fr-FR" sz="1600" b="1" dirty="0" err="1"/>
                  <a:t>Dzyaloshinskii-Moriya</a:t>
                </a:r>
                <a:r>
                  <a:rPr lang="fr-FR" sz="1600" b="1" dirty="0"/>
                  <a:t> interfaciale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Apparaît dans des matériaux sans symétrie d’inversion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Favorise les structures d’aimantation chirales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Champ équivalent de DMI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fr-FR" sz="1600">
                            <a:latin typeface="Cambria Math" panose="02040503050406030204" pitchFamily="18" charset="0"/>
                          </a:rPr>
                          <m:t>DMI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⃗"/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fr-FR" sz="1600" dirty="0"/>
                  <a:t> normal à la paroi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608EDC0-935A-4517-94D7-29559484C0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3" y="820481"/>
                <a:ext cx="4169157" cy="1622432"/>
              </a:xfrm>
              <a:prstGeom prst="rect">
                <a:avLst/>
              </a:prstGeom>
              <a:blipFill>
                <a:blip r:embed="rId9"/>
                <a:stretch>
                  <a:fillRect l="-877" t="-1128" r="-439" b="-2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659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6" grpId="0"/>
      <p:bldP spid="58" grpId="0"/>
      <p:bldP spid="61" grpId="0"/>
      <p:bldP spid="62" grpId="0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2B101-9E83-49D6-9D57-13A4DD95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dirty="0"/>
              <a:t>Introduction</a:t>
            </a:r>
            <a:br>
              <a:rPr lang="fr-FR" dirty="0"/>
            </a:br>
            <a:r>
              <a:rPr lang="fr-FR" sz="2700" dirty="0"/>
              <a:t>	Problématiques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7BE5FB3-C62E-4A23-91B9-5810CA6300B4}"/>
              </a:ext>
            </a:extLst>
          </p:cNvPr>
          <p:cNvSpPr txBox="1">
            <a:spLocks/>
          </p:cNvSpPr>
          <p:nvPr/>
        </p:nvSpPr>
        <p:spPr>
          <a:xfrm>
            <a:off x="7086600" y="360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B5F3E9-7BD6-4ECA-96C3-8A95BC2AAD0E}" type="slidenum">
              <a:rPr lang="fr-FR" b="1" smtClean="0">
                <a:solidFill>
                  <a:schemeClr val="tx1"/>
                </a:solidFill>
              </a:rPr>
              <a:pPr/>
              <a:t>9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66701-2CD1-47E0-A572-835A8D009A50}"/>
              </a:ext>
            </a:extLst>
          </p:cNvPr>
          <p:cNvSpPr/>
          <p:nvPr/>
        </p:nvSpPr>
        <p:spPr>
          <a:xfrm>
            <a:off x="80960" y="2925396"/>
            <a:ext cx="3919537" cy="874443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Les cadres théoriques connus de la dynamique de parois sont-ils valables pour des parois chirales 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E29751-7878-4BC9-9C9F-B5777241D170}"/>
              </a:ext>
            </a:extLst>
          </p:cNvPr>
          <p:cNvSpPr/>
          <p:nvPr/>
        </p:nvSpPr>
        <p:spPr>
          <a:xfrm>
            <a:off x="80963" y="1137018"/>
            <a:ext cx="3919537" cy="72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Quel est le profil d’aimantation d’une paroi chirale ?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8F21BA2-AEBC-4F53-89B3-D7DA5800EC6C}"/>
              </a:ext>
            </a:extLst>
          </p:cNvPr>
          <p:cNvSpPr txBox="1"/>
          <p:nvPr/>
        </p:nvSpPr>
        <p:spPr>
          <a:xfrm>
            <a:off x="4133850" y="1137018"/>
            <a:ext cx="492918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sz="1600" dirty="0"/>
              <a:t>Statique de parois en milieu parfait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sz="1600" dirty="0"/>
              <a:t>État de l’art : énergétique des parois chirales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sz="1600" dirty="0"/>
              <a:t>Modèle du petit cercle pour le calcul du profil de paroi</a:t>
            </a:r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marL="400050" indent="-400050">
              <a:buAutoNum type="romanUcPeriod"/>
            </a:pPr>
            <a:r>
              <a:rPr lang="fr-FR" sz="1600" dirty="0"/>
              <a:t>Étude expérimentale de la dynamique de paroi en présence de défauts.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sz="1600" dirty="0"/>
              <a:t>Méthodes expérimentales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sz="1600" dirty="0"/>
              <a:t>Résultats expérimentaux. Réussites et limites des modèles.</a:t>
            </a:r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marL="400050" indent="-400050">
              <a:buAutoNum type="romanUcPeriod"/>
            </a:pPr>
            <a:r>
              <a:rPr lang="fr-FR" sz="1600" dirty="0"/>
              <a:t>Analyse de l’interaction de piégeage.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sz="1600" dirty="0"/>
              <a:t>Paramètres microscopiques de piégeage</a:t>
            </a:r>
          </a:p>
          <a:p>
            <a:pPr marL="857250" lvl="1" indent="-400050">
              <a:buFont typeface="+mj-lt"/>
              <a:buAutoNum type="arabicPeriod"/>
            </a:pPr>
            <a:r>
              <a:rPr lang="fr-FR" sz="1600" dirty="0"/>
              <a:t>Analyse expérimentale des paramètres de piégeage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FA3DC6-B107-4320-B4F8-F6993A5C6128}"/>
              </a:ext>
            </a:extLst>
          </p:cNvPr>
          <p:cNvSpPr txBox="1"/>
          <p:nvPr/>
        </p:nvSpPr>
        <p:spPr>
          <a:xfrm>
            <a:off x="0" y="1963496"/>
            <a:ext cx="3708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Géhanne </a:t>
            </a:r>
            <a:r>
              <a:rPr lang="fr-FR" sz="1600" i="1" dirty="0">
                <a:solidFill>
                  <a:schemeClr val="accent5">
                    <a:lumMod val="50000"/>
                  </a:schemeClr>
                </a:solidFill>
              </a:rPr>
              <a:t>et al. 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JMMM 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530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, 197916 (2021)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8AC5FFC-B385-407A-95CB-641AA8640830}"/>
              </a:ext>
            </a:extLst>
          </p:cNvPr>
          <p:cNvSpPr txBox="1"/>
          <p:nvPr/>
        </p:nvSpPr>
        <p:spPr>
          <a:xfrm>
            <a:off x="80960" y="5984499"/>
            <a:ext cx="3240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Géhanne </a:t>
            </a:r>
            <a:r>
              <a:rPr lang="fr-FR" sz="1600" i="1" dirty="0">
                <a:solidFill>
                  <a:schemeClr val="accent5">
                    <a:lumMod val="50000"/>
                  </a:schemeClr>
                </a:solidFill>
              </a:rPr>
              <a:t>et al.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 PRR 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, 043134 (2020)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CBC56A-C503-42B3-8733-655E71D4FDFC}"/>
              </a:ext>
            </a:extLst>
          </p:cNvPr>
          <p:cNvSpPr/>
          <p:nvPr/>
        </p:nvSpPr>
        <p:spPr>
          <a:xfrm>
            <a:off x="80961" y="5013020"/>
            <a:ext cx="3919536" cy="85106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Quelle est l’influence de la chiralité sur l’interaction entre la paroi et le désordre du matériau ?</a:t>
            </a:r>
          </a:p>
        </p:txBody>
      </p:sp>
    </p:spTree>
    <p:extLst>
      <p:ext uri="{BB962C8B-B14F-4D97-AF65-F5344CB8AC3E}">
        <p14:creationId xmlns:p14="http://schemas.microsoft.com/office/powerpoint/2010/main" val="5678645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10378</TotalTime>
  <Words>5825</Words>
  <Application>Microsoft Office PowerPoint</Application>
  <PresentationFormat>Affichage à l'écran (4:3)</PresentationFormat>
  <Paragraphs>882</Paragraphs>
  <Slides>53</Slides>
  <Notes>50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Wingdings</vt:lpstr>
      <vt:lpstr>Thème Office</vt:lpstr>
      <vt:lpstr>Présentation PowerPoint</vt:lpstr>
      <vt:lpstr>Introduction  Magnétisme et stockage d’information</vt:lpstr>
      <vt:lpstr>Introduction  Domaines et parois</vt:lpstr>
      <vt:lpstr>Introduction  Dynamiques de paroi en fonction du champ perpendiculaire</vt:lpstr>
      <vt:lpstr>Introduction  Dynamiques de paroi en fonction du champ appliqué</vt:lpstr>
      <vt:lpstr>Introduction  Dynamiques de paroi en fonction du champ appliqué</vt:lpstr>
      <vt:lpstr>Introduction  Dynamique asymétrique de parois de domaines</vt:lpstr>
      <vt:lpstr>Introduction  Mesure de l’interaction Dzyaloshinskii-Moriya (DMI)</vt:lpstr>
      <vt:lpstr>Introduction  Problématiques</vt:lpstr>
      <vt:lpstr>I. Statique de parois chirales en milieu parfait</vt:lpstr>
      <vt:lpstr>I. Statique de parois chirales en milieu parfait  Parois de domaines</vt:lpstr>
      <vt:lpstr>I. Statique de parois chirales en milieu parfait  Influence de DMI et du champ planaire</vt:lpstr>
      <vt:lpstr>I. Statique de parois chirales en milieu parfait  Modèle contraint des parois chirales</vt:lpstr>
      <vt:lpstr>I. Statique de parois chirales en milieu parfait  Calcul de l’énergie de paroi dans les cas limites</vt:lpstr>
      <vt:lpstr>I. Statique de parois chirales en milieu parfait</vt:lpstr>
      <vt:lpstr>I. Statique de parois chirales en milieu parfait  Ansatz du petit cercle</vt:lpstr>
      <vt:lpstr>I. Statique de parois chirales en milieu parfait  Résultats analytiques</vt:lpstr>
      <vt:lpstr>I. Statique de parois chirales en milieu parfait     Résultats numériques : énergie et orientation des parois</vt:lpstr>
      <vt:lpstr>I. Statique de parois chirales en milieu parfait  Comparaison avec des simulations micromagnétiques</vt:lpstr>
      <vt:lpstr>I. Statique de parois chirales en milieu parfait  Conclusion et perspectives</vt:lpstr>
      <vt:lpstr>II. Étude expérimentale de la dynamique de parois en présence de défauts </vt:lpstr>
      <vt:lpstr>II. Étude expérimentale de la dynamique en présence de défauts.  Fabrication et caractérisation des échantillons</vt:lpstr>
      <vt:lpstr>II. Étude expérimentale de la dynamique en présence de défauts.  Microscopie à effet Kerr</vt:lpstr>
      <vt:lpstr>II. Étude expérimentale de la dynamique en présence de défauts.  Génération de champs magnétiques</vt:lpstr>
      <vt:lpstr>II. Étude expérimentale de la dynamique en présence de défauts.  Génération de champs magnétiques</vt:lpstr>
      <vt:lpstr>II. Étude expérimentale de la dynamique en présence de défauts.  Protocole de mesures de vitesse</vt:lpstr>
      <vt:lpstr>II. Étude expérimentale de la dynamique de parois en présence de défauts </vt:lpstr>
      <vt:lpstr>II. Étude expérimentale de la dynamique en présence de défauts.  Courbes de vitesse v(H_x)</vt:lpstr>
      <vt:lpstr>II. Étude expérimentale de la dynamique en présence de défauts.  Protocole d’ajustement des courbes v(H_z ) expérimentales</vt:lpstr>
      <vt:lpstr>II. Étude expérimentale de la dynamique en présence de défauts.  Courbes de vitesse v(Hz)</vt:lpstr>
      <vt:lpstr>II. Étude expérimentale de la dynamique en présence de défauts.  Courbes de vitesse v(Hz) pour différents champs planaires H_x</vt:lpstr>
      <vt:lpstr>II. Étude expérimentale de la dynamique en présence de défauts.  Courbes de vitesse v(Hz) pour différents champs planaires H_x</vt:lpstr>
      <vt:lpstr>II. Étude expérimentale de la dynamique en présence de défauts.  Courbes de vitesse v(Hz) pour différents champs planaires H_x</vt:lpstr>
      <vt:lpstr>II. Étude expérimentale de la dynamique en présence de défauts.  Validité des ajustements</vt:lpstr>
      <vt:lpstr>II. Étude expérimentale de la dynamique en présence de défauts.  Validité des ajustements</vt:lpstr>
      <vt:lpstr>II. Étude expérimentale de la dynamique en présence de défauts.  Paramètres macroscopiques de piégeage</vt:lpstr>
      <vt:lpstr>II. Étude expérimentale de la dynamique en présence de défauts.  Conclusion et perspectives</vt:lpstr>
      <vt:lpstr>III. Analyse de l’interaction de piégeage.</vt:lpstr>
      <vt:lpstr>III. Analyse de l’interaction de piégeage.  Énergétique de parois en milieu désordonné</vt:lpstr>
      <vt:lpstr>III. Analyse de l’interaction de piégeage.  Paramètres microscopique de piégeage</vt:lpstr>
      <vt:lpstr>III. Analyse de l’interaction de piégeage.</vt:lpstr>
      <vt:lpstr>III. Analyse de l’interaction de piégeage.  Analyse de la pente du régime de reptation</vt:lpstr>
      <vt:lpstr>III. Analyse de l’interaction de piégeage.  Longueur de corrélation du désordre</vt:lpstr>
      <vt:lpstr>III. Analyse de l’interaction de piégeage.  Force de l’interaction de piégeage</vt:lpstr>
      <vt:lpstr>III. Analyse de l’interaction de piégeage.  Conclusion et perspectives</vt:lpstr>
      <vt:lpstr>Conclusion et perspectives</vt:lpstr>
      <vt:lpstr>Remerciements</vt:lpstr>
      <vt:lpstr> Paramètres des échantillons</vt:lpstr>
      <vt:lpstr>II. Étude expérimentale de la dynamique en présence de défauts.  Dynamique de parois en milieu parfait</vt:lpstr>
      <vt:lpstr>II. Étude expérimentale de la dynamique en présence de défauts.  Analyse du régime d’écoulement</vt:lpstr>
      <vt:lpstr>II. Étude expérimentale de la dynamique en présence de défauts.  Analyse du régime d’écoulement</vt:lpstr>
      <vt:lpstr>II. Étude expérimentale de la dynamique en présence de défauts.  Mesures alternatives de DMI</vt:lpstr>
      <vt:lpstr>III. Analyse de l’interaction de piégeage.  Lien entre profil de paroi et force de piégeage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Géhanne</dc:creator>
  <cp:lastModifiedBy>Pierre Géhanne</cp:lastModifiedBy>
  <cp:revision>1043</cp:revision>
  <dcterms:created xsi:type="dcterms:W3CDTF">2020-04-21T14:16:51Z</dcterms:created>
  <dcterms:modified xsi:type="dcterms:W3CDTF">2021-07-07T21:13:43Z</dcterms:modified>
</cp:coreProperties>
</file>