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61" r:id="rId4"/>
    <p:sldId id="262" r:id="rId5"/>
    <p:sldId id="258" r:id="rId6"/>
    <p:sldId id="264" r:id="rId7"/>
    <p:sldId id="266" r:id="rId8"/>
    <p:sldId id="260" r:id="rId9"/>
    <p:sldId id="265" r:id="rId10"/>
    <p:sldId id="263" r:id="rId11"/>
    <p:sldId id="267" r:id="rId1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74" d="100"/>
          <a:sy n="74" d="100"/>
        </p:scale>
        <p:origin x="-1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Acteurs privés de la ville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Ébauche de </a:t>
            </a:r>
            <a:r>
              <a:rPr lang="fr-FR" dirty="0" smtClean="0"/>
              <a:t>p</a:t>
            </a:r>
            <a:r>
              <a:rPr lang="fr-FR" dirty="0" smtClean="0"/>
              <a:t>résentation – Adèle, Thomas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À voir….</a:t>
            </a:r>
            <a:endParaRPr lang="fr-FR" dirty="0"/>
          </a:p>
        </p:txBody>
      </p:sp>
      <p:pic>
        <p:nvPicPr>
          <p:cNvPr id="3" name="Image 2" descr="P1070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2743200" cy="2057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7200" y="3810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Local de concertation et d’information Paris Nord Est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Prises de contacts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5800" y="1828800"/>
            <a:ext cx="693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Mairie de Paris: </a:t>
            </a:r>
          </a:p>
          <a:p>
            <a:pPr lvl="1"/>
            <a:r>
              <a:rPr lang="fr-FR" dirty="0" smtClean="0"/>
              <a:t>Hermann </a:t>
            </a:r>
            <a:r>
              <a:rPr lang="fr-FR" dirty="0" err="1" smtClean="0"/>
              <a:t>Corvé</a:t>
            </a:r>
            <a:r>
              <a:rPr lang="fr-FR" dirty="0" smtClean="0"/>
              <a:t>, Chef de projet Politique de la ville : un groupe de projet collectif l’a déjà rencontré – tractations pour coopération entre </a:t>
            </a:r>
            <a:r>
              <a:rPr lang="fr-FR" smtClean="0"/>
              <a:t>les groupes</a:t>
            </a:r>
          </a:p>
          <a:p>
            <a:pPr>
              <a:buFont typeface="Arial"/>
              <a:buChar char="•"/>
            </a:pPr>
            <a:r>
              <a:rPr lang="fr-FR" dirty="0" smtClean="0"/>
              <a:t>SEMAVIP: rendez-vous Jeudi après-midi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L’entrep</a:t>
            </a:r>
            <a:r>
              <a:rPr lang="fr-FR" dirty="0" smtClean="0"/>
              <a:t>ôt Mac Donald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fr-FR" sz="2000" dirty="0" smtClean="0"/>
              <a:t>Aujourd’hui, une seule entreprise (garde-meuble et stockage Une Pièce en Plus) encore présente dans l’Entrep</a:t>
            </a:r>
            <a:r>
              <a:rPr lang="fr-FR" sz="2000" dirty="0" smtClean="0"/>
              <a:t>ôt.</a:t>
            </a:r>
          </a:p>
          <a:p>
            <a:r>
              <a:rPr lang="fr-FR" sz="2000" dirty="0" smtClean="0"/>
              <a:t>Désamiantage et destruction du bâtiment, en conservant la façade, </a:t>
            </a:r>
            <a:r>
              <a:rPr lang="fr-FR" sz="1800" dirty="0" smtClean="0"/>
              <a:t>programmés</a:t>
            </a:r>
            <a:endParaRPr lang="fr-FR" sz="1800" dirty="0"/>
          </a:p>
        </p:txBody>
      </p:sp>
      <p:pic>
        <p:nvPicPr>
          <p:cNvPr id="4" name="Image 3" descr="P10705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810000"/>
            <a:ext cx="3860800" cy="2895600"/>
          </a:xfrm>
          <a:prstGeom prst="rect">
            <a:avLst/>
          </a:prstGeom>
        </p:spPr>
      </p:pic>
      <p:pic>
        <p:nvPicPr>
          <p:cNvPr id="5" name="Image 4" descr="P10705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810000"/>
            <a:ext cx="3860800" cy="2895600"/>
          </a:xfrm>
          <a:prstGeom prst="rect">
            <a:avLst/>
          </a:prstGeom>
        </p:spPr>
      </p:pic>
      <p:pic>
        <p:nvPicPr>
          <p:cNvPr id="6" name="Image 5" descr="P1070544.JPG"/>
          <p:cNvPicPr>
            <a:picLocks noChangeAspect="1"/>
          </p:cNvPicPr>
          <p:nvPr/>
        </p:nvPicPr>
        <p:blipFill>
          <a:blip r:embed="rId4"/>
          <a:srcRect l="19167" t="17778" r="25000" b="42222"/>
          <a:stretch>
            <a:fillRect/>
          </a:stretch>
        </p:blipFill>
        <p:spPr>
          <a:xfrm>
            <a:off x="76200" y="3276600"/>
            <a:ext cx="2209800" cy="1187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31242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Photos prises le 11 décembre 2009: la façade actuelle et l’intérieur en travaux de l’Entrep</a:t>
            </a:r>
            <a:r>
              <a:rPr lang="fr-FR" dirty="0" smtClean="0"/>
              <a:t>ôt: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70100"/>
            <a:ext cx="5441950" cy="19249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00200" y="4013284"/>
            <a:ext cx="586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Photo: http://www.lexpress.fr/region/le-renouveau-de-l-entrepot-macdonald-a-paris_834174.html</a:t>
            </a:r>
            <a:endParaRPr lang="fr-FR" sz="105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L’Entrepôt Mac Donald: opération de reconversion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57200" y="4667071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 Transformation du plus long b</a:t>
            </a:r>
            <a:r>
              <a:rPr lang="fr-FR" dirty="0" smtClean="0"/>
              <a:t>âtiment parisien (630m) en « morceau de ville » de 165 000 m2: habitations, bureaux, commerces; propriétaires, locataires</a:t>
            </a:r>
          </a:p>
          <a:p>
            <a:pPr>
              <a:buFont typeface="Arial"/>
              <a:buChar char="•"/>
            </a:pPr>
            <a:r>
              <a:rPr lang="fr-FR" dirty="0" smtClean="0"/>
              <a:t> Création de la SAS </a:t>
            </a:r>
            <a:r>
              <a:rPr lang="fr-FR" dirty="0" err="1" smtClean="0"/>
              <a:t>ParisNordEst</a:t>
            </a:r>
            <a:r>
              <a:rPr lang="fr-FR" dirty="0" smtClean="0"/>
              <a:t> pour conduire l’opération, société privée constituée de la CDC (50%), d’</a:t>
            </a:r>
            <a:r>
              <a:rPr lang="fr-FR" dirty="0" err="1" smtClean="0"/>
              <a:t>Icade</a:t>
            </a:r>
            <a:r>
              <a:rPr lang="fr-FR" dirty="0" smtClean="0"/>
              <a:t> Foncier Développement (30%), et de la SEMAVIP (20%)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L’Entrep</a:t>
            </a:r>
            <a:r>
              <a:rPr lang="fr-FR" dirty="0" smtClean="0"/>
              <a:t>ôt Mac Donald: opération de reconversion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04800" y="4823460"/>
          <a:ext cx="8686800" cy="1424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0400"/>
                <a:gridCol w="2286000"/>
                <a:gridCol w="32004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Calendrier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dist"/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dist"/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2009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2011-2012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Dép</a:t>
                      </a:r>
                      <a:r>
                        <a:rPr lang="fr-FR" dirty="0" smtClean="0"/>
                        <a:t>ôt et instruction des premiers p</a:t>
                      </a:r>
                      <a:r>
                        <a:rPr lang="fr-FR" dirty="0" smtClean="0"/>
                        <a:t>ermis de construire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Début des travaux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Livraison des programmes</a:t>
                      </a:r>
                    </a:p>
                    <a:p>
                      <a:pPr algn="ctr"/>
                      <a:r>
                        <a:rPr lang="fr-FR" dirty="0" smtClean="0"/>
                        <a:t>Mise en service du tramway T3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04800" y="205740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En chiffres: </a:t>
            </a:r>
          </a:p>
          <a:p>
            <a:r>
              <a:rPr lang="fr-FR" dirty="0" smtClean="0"/>
              <a:t>	SHON globale:   environ 	</a:t>
            </a:r>
            <a:r>
              <a:rPr lang="fr-FR" b="1" dirty="0" smtClean="0"/>
              <a:t>165 000 m2</a:t>
            </a:r>
          </a:p>
          <a:p>
            <a:r>
              <a:rPr lang="fr-FR" dirty="0" smtClean="0"/>
              <a:t>	</a:t>
            </a:r>
            <a:r>
              <a:rPr lang="fr-FR" b="1" dirty="0" smtClean="0"/>
              <a:t>Logements: </a:t>
            </a:r>
            <a:r>
              <a:rPr lang="fr-FR" dirty="0" smtClean="0"/>
              <a:t>			</a:t>
            </a:r>
            <a:r>
              <a:rPr lang="fr-FR" b="1" dirty="0" smtClean="0"/>
              <a:t>74 500 m2</a:t>
            </a:r>
          </a:p>
          <a:p>
            <a:r>
              <a:rPr lang="fr-FR" dirty="0" smtClean="0"/>
              <a:t>		dont: 	sociaux: 				37 000 m2</a:t>
            </a:r>
          </a:p>
          <a:p>
            <a:r>
              <a:rPr lang="fr-FR" dirty="0" smtClean="0"/>
              <a:t>				locatifs intermédiaires: 	18 625 m2</a:t>
            </a:r>
          </a:p>
          <a:p>
            <a:r>
              <a:rPr lang="fr-FR" dirty="0" smtClean="0"/>
              <a:t>				accession à la propriété: 18 625 m2</a:t>
            </a:r>
          </a:p>
          <a:p>
            <a:r>
              <a:rPr lang="fr-FR" dirty="0" smtClean="0"/>
              <a:t>	</a:t>
            </a:r>
            <a:r>
              <a:rPr lang="fr-FR" b="1" dirty="0" smtClean="0"/>
              <a:t>Bureaux:				26 000 m2	</a:t>
            </a:r>
          </a:p>
          <a:p>
            <a:r>
              <a:rPr lang="fr-FR" b="1" dirty="0" smtClean="0"/>
              <a:t>	Commerces:			13 200 m2</a:t>
            </a:r>
          </a:p>
          <a:p>
            <a:r>
              <a:rPr lang="fr-FR" b="1" dirty="0" smtClean="0"/>
              <a:t>	Équipements:			16 300 m2							</a:t>
            </a:r>
            <a:r>
              <a:rPr lang="fr-FR" i="1" dirty="0" smtClean="0"/>
              <a:t>source: SEMAVIP 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ZAC Claude Bernard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219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Le 19 », ou l’ambition d’un nouveau quartier vert et mixte à Paris:</a:t>
            </a:r>
            <a:endParaRPr lang="fr-FR" dirty="0"/>
          </a:p>
        </p:txBody>
      </p:sp>
      <p:pic>
        <p:nvPicPr>
          <p:cNvPr id="5" name="Image 4" descr="P10705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74332"/>
            <a:ext cx="2946400" cy="2209800"/>
          </a:xfrm>
          <a:prstGeom prst="rect">
            <a:avLst/>
          </a:prstGeom>
        </p:spPr>
      </p:pic>
      <p:pic>
        <p:nvPicPr>
          <p:cNvPr id="6" name="Image 5" descr="P1070576.JPG"/>
          <p:cNvPicPr>
            <a:picLocks noChangeAspect="1"/>
          </p:cNvPicPr>
          <p:nvPr/>
        </p:nvPicPr>
        <p:blipFill>
          <a:blip r:embed="rId3"/>
          <a:srcRect l="14167" t="20671" r="15000" b="8889"/>
          <a:stretch>
            <a:fillRect/>
          </a:stretch>
        </p:blipFill>
        <p:spPr>
          <a:xfrm>
            <a:off x="3774134" y="2274332"/>
            <a:ext cx="4684066" cy="34935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" y="4876800"/>
            <a:ext cx="2946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Point de commercialisation BNP Paribas Immobilier et plan du nouveau quartier </a:t>
            </a:r>
          </a:p>
          <a:p>
            <a:endParaRPr lang="fr-FR" sz="1400" i="1" dirty="0"/>
          </a:p>
          <a:p>
            <a:r>
              <a:rPr lang="fr-FR" sz="1400" i="1" dirty="0" smtClean="0"/>
              <a:t>Photos prises le 11 décembre 2009 (possibilité de scanner le plan plus proprement!)</a:t>
            </a:r>
            <a:endParaRPr lang="fr-F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ZAC Claude Bernard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85800" y="1417638"/>
            <a:ext cx="3225800" cy="427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Visite de l’espace de vente:</a:t>
            </a:r>
          </a:p>
          <a:p>
            <a:pPr>
              <a:buFont typeface="Arial"/>
              <a:buChar char="•"/>
            </a:pPr>
            <a:r>
              <a:rPr lang="fr-FR" dirty="0" smtClean="0"/>
              <a:t> Projet d’un quartier d’habitation intégrant tous les services de proximité (commerces, activités, crèches et école)</a:t>
            </a:r>
          </a:p>
          <a:p>
            <a:pPr>
              <a:buFont typeface="Arial"/>
              <a:buChar char="•"/>
            </a:pPr>
            <a:r>
              <a:rPr lang="fr-FR" dirty="0" smtClean="0"/>
              <a:t>Mixité des activités et des habitants: taille variable des habitations (du studio au 5 pièces) et mise à disposition en locatif ou accession à la propriété</a:t>
            </a:r>
          </a:p>
          <a:p>
            <a:pPr>
              <a:buFont typeface="Arial"/>
              <a:buChar char="•"/>
            </a:pPr>
            <a:r>
              <a:rPr lang="fr-FR" dirty="0" smtClean="0"/>
              <a:t>Un atout transport: future desserte par le tramway T3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pic>
        <p:nvPicPr>
          <p:cNvPr id="5" name="Image 4" descr="P10705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417638"/>
            <a:ext cx="4775200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276671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dirty="0" smtClean="0"/>
              <a:t>Carte écologique: </a:t>
            </a:r>
            <a:r>
              <a:rPr lang="fr-FR" dirty="0" err="1" smtClean="0"/>
              <a:t>éco-quartier</a:t>
            </a:r>
            <a:r>
              <a:rPr lang="fr-FR" dirty="0" smtClean="0"/>
              <a:t> (faible consommation énergétique des immeubles par rapport à la réglementation actuelle, énergie issue de sources renouvelable à 30%) et espaces verts (forêt linéaire pour séparer du périphérique)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064000" y="4999038"/>
            <a:ext cx="477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Photo de la maquette – espace de vente, 11 </a:t>
            </a:r>
            <a:r>
              <a:rPr lang="fr-FR" sz="1600" i="1" dirty="0" err="1" smtClean="0"/>
              <a:t>déc</a:t>
            </a:r>
            <a:r>
              <a:rPr lang="fr-FR" sz="1600" i="1" dirty="0" smtClean="0"/>
              <a:t> 2009</a:t>
            </a:r>
            <a:endParaRPr lang="fr-F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ZAC Claude Bernard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84300"/>
            <a:ext cx="7620000" cy="4406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2000" y="5791200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Mixité des espaces – source: </a:t>
            </a:r>
            <a:r>
              <a:rPr lang="fr-FR" sz="1200" dirty="0" smtClean="0"/>
              <a:t>http://</a:t>
            </a:r>
            <a:r>
              <a:rPr lang="fr-FR" sz="1200" dirty="0" err="1" smtClean="0"/>
              <a:t>www.paris.fr/portail/Urbanisme/Portal.lut?page</a:t>
            </a:r>
            <a:r>
              <a:rPr lang="fr-FR" sz="1200" dirty="0" smtClean="0"/>
              <a:t>=</a:t>
            </a:r>
            <a:r>
              <a:rPr lang="fr-FR" sz="1200" dirty="0" err="1" smtClean="0"/>
              <a:t>multimedialist&amp;id</a:t>
            </a:r>
            <a:r>
              <a:rPr lang="fr-FR" sz="1200" dirty="0" smtClean="0"/>
              <a:t>=164&amp;pnumber=8&amp;page_id=6894&amp;pop=0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Synchronisation des projets avec la SEMAVIP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57200" y="19050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Opération inscrite dans un quartier de GPRU: Paris Nord Est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2598004"/>
            <a:ext cx="78486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Une desserte largement renforcée d’ici 2012, pour revitaliser un quartier en manque de liaison radiale vers le centre de Paris</a:t>
            </a:r>
            <a:endParaRPr lang="fr-FR" dirty="0" smtClean="0"/>
          </a:p>
          <a:p>
            <a:r>
              <a:rPr lang="fr-FR" dirty="0" smtClean="0"/>
              <a:t>Arrivée du Tramway T3 </a:t>
            </a:r>
          </a:p>
          <a:p>
            <a:r>
              <a:rPr lang="fr-FR" dirty="0" smtClean="0"/>
              <a:t>Nouvelle gare RER E Éole Évangile en perspective</a:t>
            </a:r>
          </a:p>
          <a:p>
            <a:r>
              <a:rPr lang="fr-FR" dirty="0" smtClean="0"/>
              <a:t>Prolongement de la ligne 12 du métro</a:t>
            </a:r>
          </a:p>
          <a:p>
            <a:r>
              <a:rPr lang="fr-FR" dirty="0" smtClean="0"/>
              <a:t>Navettes fluviales électriques</a:t>
            </a:r>
          </a:p>
          <a:p>
            <a:endParaRPr lang="fr-FR" dirty="0" smtClean="0"/>
          </a:p>
          <a:p>
            <a:r>
              <a:rPr lang="fr-FR" b="1" dirty="0" smtClean="0"/>
              <a:t>L’objectif ambitieux de la Mairie de Paris:</a:t>
            </a:r>
            <a:endParaRPr lang="fr-FR" dirty="0" smtClean="0"/>
          </a:p>
          <a:p>
            <a:r>
              <a:rPr lang="fr-FR" dirty="0" smtClean="0"/>
              <a:t>Projet d’ensemble sur Paris Nord Est, avec quatre secteurs déjà couverts par des projets d’aménagement, dont:</a:t>
            </a:r>
          </a:p>
          <a:p>
            <a:r>
              <a:rPr lang="fr-FR" dirty="0" smtClean="0"/>
              <a:t> </a:t>
            </a:r>
            <a:r>
              <a:rPr b="1" dirty="0" smtClean="0"/>
              <a:t>- Claude Bernard </a:t>
            </a:r>
            <a:r>
              <a:rPr dirty="0" smtClean="0"/>
              <a:t>: les bureaux</a:t>
            </a:r>
            <a:r>
              <a:rPr lang="fr-FR" dirty="0" smtClean="0"/>
              <a:t>,</a:t>
            </a:r>
            <a:r>
              <a:rPr dirty="0" smtClean="0"/>
              <a:t> ainsi qu’un établissement d’hébergement pour personnes âgées dépendantes (EHPAD)</a:t>
            </a:r>
            <a:r>
              <a:rPr lang="fr-FR" dirty="0" smtClean="0"/>
              <a:t>,</a:t>
            </a:r>
            <a:r>
              <a:rPr dirty="0" smtClean="0"/>
              <a:t> commerces</a:t>
            </a:r>
            <a:r>
              <a:rPr lang="fr-FR" dirty="0" smtClean="0"/>
              <a:t> + </a:t>
            </a:r>
            <a:r>
              <a:rPr lang="fr-FR" dirty="0"/>
              <a:t>u</a:t>
            </a:r>
            <a:r>
              <a:rPr dirty="0" smtClean="0"/>
              <a:t>n pôle culture </a:t>
            </a:r>
            <a:r>
              <a:rPr lang="fr-FR" dirty="0" smtClean="0"/>
              <a:t>+</a:t>
            </a:r>
            <a:r>
              <a:rPr dirty="0" smtClean="0"/>
              <a:t> </a:t>
            </a:r>
            <a:r>
              <a:rPr lang="fr-FR" dirty="0"/>
              <a:t>u</a:t>
            </a:r>
            <a:r>
              <a:rPr dirty="0" smtClean="0"/>
              <a:t>ne école </a:t>
            </a:r>
            <a:r>
              <a:rPr lang="fr-FR" dirty="0" smtClean="0"/>
              <a:t>+ </a:t>
            </a:r>
            <a:r>
              <a:rPr dirty="0" smtClean="0"/>
              <a:t>programme de logements intégrant une crèche</a:t>
            </a:r>
          </a:p>
          <a:p>
            <a:r>
              <a:rPr b="1" dirty="0" smtClean="0"/>
              <a:t>- Macdonald-Eole Evangile</a:t>
            </a:r>
            <a:r>
              <a:rPr dirty="0" smtClean="0"/>
              <a:t> : </a:t>
            </a:r>
            <a:r>
              <a:rPr lang="fr-FR" dirty="0" smtClean="0"/>
              <a:t>réaménagement d</a:t>
            </a:r>
            <a:r>
              <a:rPr dirty="0" smtClean="0"/>
              <a:t>es anciens entrepôts </a:t>
            </a:r>
            <a:r>
              <a:rPr lang="fr-FR" dirty="0" smtClean="0"/>
              <a:t>+ </a:t>
            </a:r>
            <a:r>
              <a:rPr dirty="0" smtClean="0"/>
              <a:t>pôle de transports en commun (RER E, tramways  T3, Tram’y)</a:t>
            </a:r>
          </a:p>
          <a:p>
            <a:r>
              <a:rPr dirty="0" smtClean="0"/>
              <a:t> </a:t>
            </a:r>
          </a:p>
          <a:p>
            <a:endParaRPr lang="fr-FR" dirty="0" smtClean="0"/>
          </a:p>
          <a:p>
            <a:endParaRPr lang="fr-F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8e-19e-ardts-operation-Paris-Nord-Est-perimet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6738"/>
            <a:ext cx="9144000" cy="64645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196738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Les 9 secteurs d’étude Paris NORD-EST source: </a:t>
            </a:r>
            <a:r>
              <a:rPr lang="fr-FR" sz="1200" dirty="0" smtClean="0">
                <a:solidFill>
                  <a:srgbClr val="FF0000"/>
                </a:solidFill>
              </a:rPr>
              <a:t>http://</a:t>
            </a:r>
            <a:r>
              <a:rPr lang="fr-FR" sz="1200" dirty="0" err="1" smtClean="0">
                <a:solidFill>
                  <a:srgbClr val="FF0000"/>
                </a:solidFill>
              </a:rPr>
              <a:t>www.paris.fr/portail/Urbanisme/Portal.lut?page_id</a:t>
            </a:r>
            <a:r>
              <a:rPr lang="fr-FR" sz="1200" dirty="0" smtClean="0">
                <a:solidFill>
                  <a:srgbClr val="FF0000"/>
                </a:solidFill>
              </a:rPr>
              <a:t>=6894&amp;document_type_id=4&amp;document_id=15788&amp;portlet_id=15715&amp;multileveldocument_sheet_id=9606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771</Words>
  <Application>Microsoft Macintosh PowerPoint</Application>
  <PresentationFormat>Présentation à l'écran (4:3)</PresentationFormat>
  <Paragraphs>62</Paragraphs>
  <Slides>11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Acteurs privés de la ville</vt:lpstr>
      <vt:lpstr>L’entrepôt Mac Donald</vt:lpstr>
      <vt:lpstr>L’Entrepôt Mac Donald: opération de reconversion</vt:lpstr>
      <vt:lpstr>L’Entrepôt Mac Donald: opération de reconversion</vt:lpstr>
      <vt:lpstr>La ZAC Claude Bernard</vt:lpstr>
      <vt:lpstr>La ZAC Claude Bernard</vt:lpstr>
      <vt:lpstr>La ZAC Claude Bernard</vt:lpstr>
      <vt:lpstr>Synchronisation des projets avec la SEMAVIP</vt:lpstr>
      <vt:lpstr>Diapositive 9</vt:lpstr>
      <vt:lpstr>À voir….</vt:lpstr>
      <vt:lpstr>Prises de contacts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Acteurs privés de la ville</dc:title>
  <dc:creator>Romain CADARIO</dc:creator>
  <cp:lastModifiedBy>Romain CADARIO</cp:lastModifiedBy>
  <cp:revision>29</cp:revision>
  <dcterms:created xsi:type="dcterms:W3CDTF">2009-12-11T16:27:07Z</dcterms:created>
  <dcterms:modified xsi:type="dcterms:W3CDTF">2009-12-11T19:35:35Z</dcterms:modified>
</cp:coreProperties>
</file>