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77" r:id="rId7"/>
    <p:sldId id="278" r:id="rId8"/>
    <p:sldId id="279" r:id="rId9"/>
    <p:sldId id="276" r:id="rId10"/>
    <p:sldId id="280" r:id="rId11"/>
    <p:sldId id="270" r:id="rId12"/>
    <p:sldId id="273" r:id="rId13"/>
    <p:sldId id="274" r:id="rId14"/>
    <p:sldId id="275" r:id="rId15"/>
    <p:sldId id="271" r:id="rId16"/>
    <p:sldId id="272" r:id="rId17"/>
    <p:sldId id="289" r:id="rId18"/>
    <p:sldId id="290" r:id="rId19"/>
    <p:sldId id="291" r:id="rId20"/>
    <p:sldId id="292" r:id="rId21"/>
    <p:sldId id="282" r:id="rId22"/>
    <p:sldId id="284" r:id="rId23"/>
    <p:sldId id="294" r:id="rId24"/>
    <p:sldId id="297" r:id="rId25"/>
    <p:sldId id="296" r:id="rId26"/>
    <p:sldId id="293" r:id="rId27"/>
    <p:sldId id="29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7DC1"/>
    <a:srgbClr val="85A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498" autoAdjust="0"/>
  </p:normalViewPr>
  <p:slideViewPr>
    <p:cSldViewPr snapToGrid="0" snapToObjects="1">
      <p:cViewPr varScale="1">
        <p:scale>
          <a:sx n="68" d="100"/>
          <a:sy n="68" d="100"/>
        </p:scale>
        <p:origin x="-20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07/07/14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07/07/14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07/07/14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07/07/14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07/07/14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07/07/14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07/07/14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07/07/14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07/07/14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07/07/14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07/07/14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07/07/14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4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ng"/><Relationship Id="rId3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ng"/><Relationship Id="rId3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ng"/><Relationship Id="rId3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ng"/><Relationship Id="rId3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/</a:t>
            </a:r>
            <a:br>
              <a:rPr lang="fr-FR" dirty="0" smtClean="0"/>
            </a:br>
            <a:r>
              <a:rPr lang="fr-FR" dirty="0" smtClean="0"/>
              <a:t>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337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MP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706" y="4615282"/>
            <a:ext cx="2818926" cy="1119951"/>
          </a:xfrm>
          <a:prstGeom prst="rect">
            <a:avLst/>
          </a:prstGeom>
        </p:spPr>
      </p:pic>
      <p:pic>
        <p:nvPicPr>
          <p:cNvPr id="5" name="Image 4" descr="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706" y="3379715"/>
            <a:ext cx="3429396" cy="11331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41"/>
          </a:xfrm>
        </p:spPr>
        <p:txBody>
          <a:bodyPr/>
          <a:lstStyle/>
          <a:p>
            <a:r>
              <a:rPr lang="fr-FR" dirty="0" smtClean="0"/>
              <a:t>Relaxation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82" y="2677673"/>
            <a:ext cx="4111625" cy="660400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Invariants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914441"/>
            <a:ext cx="4111707" cy="65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Energies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Image 9" descr="Ema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950" y="1563540"/>
            <a:ext cx="2417233" cy="837550"/>
          </a:xfrm>
          <a:prstGeom prst="rect">
            <a:avLst/>
          </a:prstGeom>
        </p:spPr>
      </p:pic>
      <p:pic>
        <p:nvPicPr>
          <p:cNvPr id="11" name="Image 10" descr="Eci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307" y="1496044"/>
            <a:ext cx="2393820" cy="905046"/>
          </a:xfrm>
          <a:prstGeom prst="rect">
            <a:avLst/>
          </a:prstGeom>
        </p:spPr>
      </p:pic>
      <p:pic>
        <p:nvPicPr>
          <p:cNvPr id="16" name="Image 15" descr="helicityMa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38073"/>
            <a:ext cx="2929341" cy="1133192"/>
          </a:xfrm>
          <a:prstGeom prst="rect">
            <a:avLst/>
          </a:prstGeom>
        </p:spPr>
      </p:pic>
      <p:pic>
        <p:nvPicPr>
          <p:cNvPr id="4" name="Image 3" descr="helicityCros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15282"/>
            <a:ext cx="2873568" cy="108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3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651320" y="1204778"/>
            <a:ext cx="8035479" cy="505845"/>
          </a:xfrm>
          <a:prstGeom prst="roundRect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4493"/>
          </a:xfrm>
        </p:spPr>
        <p:txBody>
          <a:bodyPr/>
          <a:lstStyle/>
          <a:p>
            <a:r>
              <a:rPr lang="fr-FR" dirty="0" err="1" smtClean="0"/>
              <a:t>Variational</a:t>
            </a:r>
            <a:r>
              <a:rPr lang="fr-FR" dirty="0" smtClean="0"/>
              <a:t> </a:t>
            </a:r>
            <a:r>
              <a:rPr lang="fr-FR" dirty="0" err="1" smtClean="0"/>
              <a:t>principle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9" name="Image 8" descr="VariationalPrinci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20" y="1183957"/>
            <a:ext cx="8035479" cy="50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6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651320" y="1204778"/>
            <a:ext cx="8035479" cy="505845"/>
          </a:xfrm>
          <a:prstGeom prst="roundRect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4493"/>
          </a:xfrm>
        </p:spPr>
        <p:txBody>
          <a:bodyPr/>
          <a:lstStyle/>
          <a:p>
            <a:r>
              <a:rPr lang="fr-FR" dirty="0" err="1" smtClean="0"/>
              <a:t>Variational</a:t>
            </a:r>
            <a:r>
              <a:rPr lang="fr-FR" dirty="0" smtClean="0"/>
              <a:t> </a:t>
            </a:r>
            <a:r>
              <a:rPr lang="fr-FR" dirty="0" err="1" smtClean="0"/>
              <a:t>principle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 descr="Field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64" y="2012897"/>
            <a:ext cx="5875733" cy="1255883"/>
          </a:xfrm>
          <a:prstGeom prst="rect">
            <a:avLst/>
          </a:prstGeom>
        </p:spPr>
      </p:pic>
      <p:pic>
        <p:nvPicPr>
          <p:cNvPr id="9" name="Image 8" descr="VariationalPrincip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20" y="1183957"/>
            <a:ext cx="8035479" cy="50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747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1436394" y="4063021"/>
            <a:ext cx="6245191" cy="1884442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51320" y="1204778"/>
            <a:ext cx="8035479" cy="505845"/>
          </a:xfrm>
          <a:prstGeom prst="roundRect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4493"/>
          </a:xfrm>
        </p:spPr>
        <p:txBody>
          <a:bodyPr/>
          <a:lstStyle/>
          <a:p>
            <a:r>
              <a:rPr lang="fr-FR" dirty="0" err="1" smtClean="0"/>
              <a:t>Variational</a:t>
            </a:r>
            <a:r>
              <a:rPr lang="fr-FR" dirty="0" smtClean="0"/>
              <a:t> </a:t>
            </a:r>
            <a:r>
              <a:rPr lang="fr-FR" dirty="0" err="1" smtClean="0"/>
              <a:t>principle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457200" y="3435350"/>
            <a:ext cx="1957388" cy="503238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Système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mage 3" descr="Field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64" y="2012897"/>
            <a:ext cx="5875733" cy="1255883"/>
          </a:xfrm>
          <a:prstGeom prst="rect">
            <a:avLst/>
          </a:prstGeom>
        </p:spPr>
      </p:pic>
      <p:pic>
        <p:nvPicPr>
          <p:cNvPr id="9" name="Image 8" descr="VariationalPrincip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20" y="1183957"/>
            <a:ext cx="8035479" cy="505845"/>
          </a:xfrm>
          <a:prstGeom prst="rect">
            <a:avLst/>
          </a:prstGeom>
        </p:spPr>
      </p:pic>
      <p:pic>
        <p:nvPicPr>
          <p:cNvPr id="11" name="Image 10" descr="System$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394" y="4042200"/>
            <a:ext cx="6245191" cy="188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6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1436394" y="4063021"/>
            <a:ext cx="6245191" cy="1884442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51320" y="1204778"/>
            <a:ext cx="8035479" cy="505845"/>
          </a:xfrm>
          <a:prstGeom prst="roundRect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4493"/>
          </a:xfrm>
        </p:spPr>
        <p:txBody>
          <a:bodyPr/>
          <a:lstStyle/>
          <a:p>
            <a:r>
              <a:rPr lang="fr-FR" dirty="0" err="1" smtClean="0"/>
              <a:t>Variational</a:t>
            </a:r>
            <a:r>
              <a:rPr lang="fr-FR" dirty="0" smtClean="0"/>
              <a:t> </a:t>
            </a:r>
            <a:r>
              <a:rPr lang="fr-FR" dirty="0" err="1" smtClean="0"/>
              <a:t>principle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457200" y="3435350"/>
            <a:ext cx="1957388" cy="503238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Système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mage 3" descr="Field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64" y="2012897"/>
            <a:ext cx="5875733" cy="1255883"/>
          </a:xfrm>
          <a:prstGeom prst="rect">
            <a:avLst/>
          </a:prstGeom>
        </p:spPr>
      </p:pic>
      <p:pic>
        <p:nvPicPr>
          <p:cNvPr id="9" name="Image 8" descr="VariationalPrincip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20" y="1183957"/>
            <a:ext cx="8035479" cy="505845"/>
          </a:xfrm>
          <a:prstGeom prst="rect">
            <a:avLst/>
          </a:prstGeom>
        </p:spPr>
      </p:pic>
      <p:pic>
        <p:nvPicPr>
          <p:cNvPr id="11" name="Image 10" descr="System$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394" y="4042200"/>
            <a:ext cx="6245191" cy="1884442"/>
          </a:xfrm>
          <a:prstGeom prst="rect">
            <a:avLst/>
          </a:prstGeom>
        </p:spPr>
      </p:pic>
      <p:pic>
        <p:nvPicPr>
          <p:cNvPr id="13" name="Image 12" descr="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075" y="6027489"/>
            <a:ext cx="3970125" cy="52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4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16346" y="198373"/>
            <a:ext cx="8229600" cy="809625"/>
          </a:xfrm>
        </p:spPr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pic>
        <p:nvPicPr>
          <p:cNvPr id="8" name="Image 7" descr="Solu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8671"/>
            <a:ext cx="9144000" cy="385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435624" y="5435291"/>
            <a:ext cx="3518124" cy="830334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16346" y="198373"/>
            <a:ext cx="8229600" cy="809625"/>
          </a:xfrm>
        </p:spPr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pic>
        <p:nvPicPr>
          <p:cNvPr id="8" name="Image 7" descr="Solu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8671"/>
            <a:ext cx="9144000" cy="385010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777335" y="5435291"/>
            <a:ext cx="17694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Symbol Proportional BT" charset="2"/>
                <a:cs typeface="Symbol Proportional BT" charset="2"/>
              </a:rPr>
              <a:t>a, b, g, </a:t>
            </a:r>
            <a:endParaRPr lang="fr-FR" sz="4400" dirty="0">
              <a:latin typeface="Symbol Proportional BT" charset="2"/>
              <a:cs typeface="Symbol Proportional BT" charset="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27175" y="5435291"/>
            <a:ext cx="4351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Times New Roman"/>
                <a:cs typeface="Times New Roman"/>
              </a:rPr>
              <a:t>?</a:t>
            </a:r>
          </a:p>
        </p:txBody>
      </p:sp>
      <p:pic>
        <p:nvPicPr>
          <p:cNvPr id="11" name="Image 10" descr="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806" y="5476933"/>
            <a:ext cx="591519" cy="78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9420"/>
          </a:xfrm>
        </p:spPr>
        <p:txBody>
          <a:bodyPr/>
          <a:lstStyle/>
          <a:p>
            <a:r>
              <a:rPr lang="fr-FR" dirty="0" smtClean="0"/>
              <a:t>Conditions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" y="1185018"/>
            <a:ext cx="341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Boundary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 conditions :</a:t>
            </a:r>
            <a:endParaRPr lang="fr-FR" sz="2400" dirty="0">
              <a:latin typeface="+mj-lt"/>
              <a:cs typeface="Century Schoolbook"/>
            </a:endParaRPr>
          </a:p>
        </p:txBody>
      </p:sp>
      <p:pic>
        <p:nvPicPr>
          <p:cNvPr id="5" name="Image 4" descr="Bcondi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46" y="1605041"/>
            <a:ext cx="2435624" cy="107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1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9420"/>
          </a:xfrm>
        </p:spPr>
        <p:txBody>
          <a:bodyPr/>
          <a:lstStyle/>
          <a:p>
            <a:r>
              <a:rPr lang="fr-FR" dirty="0" smtClean="0"/>
              <a:t>Conditions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" y="1185018"/>
            <a:ext cx="341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Boundary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 conditions :</a:t>
            </a:r>
            <a:endParaRPr lang="fr-FR" sz="2400" dirty="0">
              <a:latin typeface="+mj-lt"/>
              <a:cs typeface="Century Schoolbook"/>
            </a:endParaRPr>
          </a:p>
        </p:txBody>
      </p:sp>
      <p:pic>
        <p:nvPicPr>
          <p:cNvPr id="5" name="Image 4" descr="Bcondi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46" y="1605041"/>
            <a:ext cx="2435624" cy="1072504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6558351" y="1714528"/>
            <a:ext cx="1435277" cy="830334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573945" y="1714528"/>
            <a:ext cx="707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Symbol Proportional BT" charset="2"/>
                <a:cs typeface="Symbol Proportional BT" charset="2"/>
              </a:rPr>
              <a:t>a, </a:t>
            </a:r>
            <a:endParaRPr lang="fr-FR" sz="4400" dirty="0">
              <a:latin typeface="Symbol Proportional BT" charset="2"/>
              <a:cs typeface="Symbol Proportional BT" charset="2"/>
            </a:endParaRPr>
          </a:p>
        </p:txBody>
      </p:sp>
      <p:pic>
        <p:nvPicPr>
          <p:cNvPr id="11" name="Image 10" descr="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143" y="1756170"/>
            <a:ext cx="591519" cy="788692"/>
          </a:xfrm>
          <a:prstGeom prst="rect">
            <a:avLst/>
          </a:prstGeom>
        </p:spPr>
      </p:pic>
      <p:sp>
        <p:nvSpPr>
          <p:cNvPr id="18" name="Flèche vers la droite 17"/>
          <p:cNvSpPr/>
          <p:nvPr/>
        </p:nvSpPr>
        <p:spPr>
          <a:xfrm>
            <a:off x="5306668" y="1874382"/>
            <a:ext cx="853510" cy="512135"/>
          </a:xfrm>
          <a:prstGeom prst="rightArrow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4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9420"/>
          </a:xfrm>
        </p:spPr>
        <p:txBody>
          <a:bodyPr/>
          <a:lstStyle/>
          <a:p>
            <a:r>
              <a:rPr lang="fr-FR" dirty="0" smtClean="0"/>
              <a:t>Conditions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" y="1185018"/>
            <a:ext cx="341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Boundary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 conditions :</a:t>
            </a:r>
            <a:endParaRPr lang="fr-FR" sz="2400" dirty="0">
              <a:latin typeface="+mj-lt"/>
              <a:cs typeface="Century Schoolbook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4933" y="2760829"/>
            <a:ext cx="2769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Initial conditions : </a:t>
            </a:r>
            <a:endParaRPr lang="fr-FR" sz="2400" dirty="0">
              <a:latin typeface="+mj-lt"/>
              <a:cs typeface="Century Schoolbook"/>
            </a:endParaRPr>
          </a:p>
        </p:txBody>
      </p:sp>
      <p:pic>
        <p:nvPicPr>
          <p:cNvPr id="5" name="Image 4" descr="Bcondi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46" y="1605041"/>
            <a:ext cx="2435624" cy="1072504"/>
          </a:xfrm>
          <a:prstGeom prst="rect">
            <a:avLst/>
          </a:prstGeom>
        </p:spPr>
      </p:pic>
      <p:pic>
        <p:nvPicPr>
          <p:cNvPr id="6" name="Image 5" descr="IConditi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45" y="3222494"/>
            <a:ext cx="5087876" cy="3297566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6558351" y="1714528"/>
            <a:ext cx="1435277" cy="830334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573945" y="1714528"/>
            <a:ext cx="707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Symbol Proportional BT" charset="2"/>
                <a:cs typeface="Symbol Proportional BT" charset="2"/>
              </a:rPr>
              <a:t>a, </a:t>
            </a:r>
            <a:endParaRPr lang="fr-FR" sz="4400" dirty="0">
              <a:latin typeface="Symbol Proportional BT" charset="2"/>
              <a:cs typeface="Symbol Proportional BT" charset="2"/>
            </a:endParaRPr>
          </a:p>
        </p:txBody>
      </p:sp>
      <p:pic>
        <p:nvPicPr>
          <p:cNvPr id="11" name="Image 10" descr="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143" y="1756170"/>
            <a:ext cx="591519" cy="788692"/>
          </a:xfrm>
          <a:prstGeom prst="rect">
            <a:avLst/>
          </a:prstGeom>
        </p:spPr>
      </p:pic>
      <p:sp>
        <p:nvSpPr>
          <p:cNvPr id="18" name="Flèche vers la droite 17"/>
          <p:cNvSpPr/>
          <p:nvPr/>
        </p:nvSpPr>
        <p:spPr>
          <a:xfrm>
            <a:off x="5306668" y="1874382"/>
            <a:ext cx="853510" cy="512135"/>
          </a:xfrm>
          <a:prstGeom prst="rightArrow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4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 du champ magnétique dans les étoiles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82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9420"/>
          </a:xfrm>
        </p:spPr>
        <p:txBody>
          <a:bodyPr/>
          <a:lstStyle/>
          <a:p>
            <a:r>
              <a:rPr lang="fr-FR" dirty="0" smtClean="0"/>
              <a:t>Conditions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" y="1185018"/>
            <a:ext cx="341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Boundary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 conditions :</a:t>
            </a:r>
            <a:endParaRPr lang="fr-FR" sz="2400" dirty="0">
              <a:latin typeface="+mj-lt"/>
              <a:cs typeface="Century Schoolbook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4933" y="2760829"/>
            <a:ext cx="2769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Century Schoolbook"/>
              </a:rPr>
              <a:t>Initial conditions : </a:t>
            </a:r>
            <a:endParaRPr lang="fr-FR" sz="2400" dirty="0">
              <a:latin typeface="+mj-lt"/>
              <a:cs typeface="Century Schoolbook"/>
            </a:endParaRPr>
          </a:p>
        </p:txBody>
      </p:sp>
      <p:pic>
        <p:nvPicPr>
          <p:cNvPr id="5" name="Image 4" descr="Bcondi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46" y="1605041"/>
            <a:ext cx="2435624" cy="1072504"/>
          </a:xfrm>
          <a:prstGeom prst="rect">
            <a:avLst/>
          </a:prstGeom>
        </p:spPr>
      </p:pic>
      <p:pic>
        <p:nvPicPr>
          <p:cNvPr id="6" name="Image 5" descr="IConditi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45" y="3222494"/>
            <a:ext cx="5087876" cy="3297566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6558351" y="1714528"/>
            <a:ext cx="1435277" cy="830334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573945" y="1714528"/>
            <a:ext cx="707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Symbol Proportional BT" charset="2"/>
                <a:cs typeface="Symbol Proportional BT" charset="2"/>
              </a:rPr>
              <a:t>a, </a:t>
            </a:r>
            <a:endParaRPr lang="fr-FR" sz="4400" dirty="0">
              <a:latin typeface="Symbol Proportional BT" charset="2"/>
              <a:cs typeface="Symbol Proportional BT" charset="2"/>
            </a:endParaRPr>
          </a:p>
        </p:txBody>
      </p:sp>
      <p:pic>
        <p:nvPicPr>
          <p:cNvPr id="11" name="Image 10" descr="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143" y="1756170"/>
            <a:ext cx="591519" cy="788692"/>
          </a:xfrm>
          <a:prstGeom prst="rect">
            <a:avLst/>
          </a:prstGeom>
        </p:spPr>
      </p:pic>
      <p:sp>
        <p:nvSpPr>
          <p:cNvPr id="12" name="Flèche vers la droite 11"/>
          <p:cNvSpPr/>
          <p:nvPr/>
        </p:nvSpPr>
        <p:spPr>
          <a:xfrm>
            <a:off x="5320804" y="4324607"/>
            <a:ext cx="853510" cy="512135"/>
          </a:xfrm>
          <a:prstGeom prst="rightArrow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6575618" y="4067301"/>
            <a:ext cx="2111182" cy="830334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792427" y="4067301"/>
            <a:ext cx="17694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Symbol Proportional BT" charset="2"/>
                <a:cs typeface="Symbol Proportional BT" charset="2"/>
              </a:rPr>
              <a:t>b, g, </a:t>
            </a:r>
            <a:endParaRPr lang="fr-FR" sz="4400" dirty="0">
              <a:latin typeface="Symbol Proportional BT" charset="2"/>
              <a:cs typeface="Symbol Proportional BT" charset="2"/>
            </a:endParaRPr>
          </a:p>
        </p:txBody>
      </p:sp>
      <p:pic>
        <p:nvPicPr>
          <p:cNvPr id="17" name="Image 16" descr="a3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997" y="4318125"/>
            <a:ext cx="723901" cy="501651"/>
          </a:xfrm>
          <a:prstGeom prst="rect">
            <a:avLst/>
          </a:prstGeom>
        </p:spPr>
      </p:pic>
      <p:sp>
        <p:nvSpPr>
          <p:cNvPr id="18" name="Flèche vers la droite 17"/>
          <p:cNvSpPr/>
          <p:nvPr/>
        </p:nvSpPr>
        <p:spPr>
          <a:xfrm>
            <a:off x="5306668" y="1874382"/>
            <a:ext cx="853510" cy="512135"/>
          </a:xfrm>
          <a:prstGeom prst="rightArrow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4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74533" y="1790611"/>
            <a:ext cx="8663091" cy="2873331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241"/>
          </a:xfrm>
        </p:spPr>
        <p:txBody>
          <a:bodyPr/>
          <a:lstStyle/>
          <a:p>
            <a:r>
              <a:rPr lang="fr-FR" dirty="0" smtClean="0"/>
              <a:t>Full Solution</a:t>
            </a:r>
            <a:endParaRPr lang="fr-FR" dirty="0"/>
          </a:p>
        </p:txBody>
      </p:sp>
      <p:pic>
        <p:nvPicPr>
          <p:cNvPr id="4" name="Image 3" descr="SolutionComple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33" y="1790611"/>
            <a:ext cx="8663091" cy="2873331"/>
          </a:xfrm>
          <a:prstGeom prst="rect">
            <a:avLst/>
          </a:prstGeom>
        </p:spPr>
      </p:pic>
      <p:pic>
        <p:nvPicPr>
          <p:cNvPr id="5" name="Image 4" descr="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49" y="4795491"/>
            <a:ext cx="7128415" cy="61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4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Links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helicities</a:t>
            </a:r>
            <a:r>
              <a:rPr lang="fr-FR" dirty="0" smtClean="0"/>
              <a:t> and </a:t>
            </a:r>
            <a:r>
              <a:rPr lang="fr-FR" dirty="0" err="1" smtClean="0"/>
              <a:t>energies</a:t>
            </a:r>
            <a:endParaRPr lang="fr-FR" dirty="0"/>
          </a:p>
        </p:txBody>
      </p:sp>
      <p:pic>
        <p:nvPicPr>
          <p:cNvPr id="3" name="Image 2" descr="EmagHelicit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60" y="2520863"/>
            <a:ext cx="8951440" cy="612837"/>
          </a:xfrm>
          <a:prstGeom prst="rect">
            <a:avLst/>
          </a:prstGeom>
        </p:spPr>
      </p:pic>
      <p:pic>
        <p:nvPicPr>
          <p:cNvPr id="4" name="Image 3" descr="EcinHelicit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149" y="3650785"/>
            <a:ext cx="6800969" cy="97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063"/>
          </a:xfrm>
        </p:spPr>
        <p:txBody>
          <a:bodyPr/>
          <a:lstStyle/>
          <a:p>
            <a:r>
              <a:rPr lang="fr-FR" dirty="0" err="1" smtClean="0"/>
              <a:t>Velocity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r>
              <a:rPr lang="fr-FR" dirty="0" smtClean="0"/>
              <a:t> profile</a:t>
            </a:r>
            <a:endParaRPr lang="fr-FR" dirty="0"/>
          </a:p>
        </p:txBody>
      </p:sp>
      <p:pic>
        <p:nvPicPr>
          <p:cNvPr id="3" name="Image 2" descr="vComponen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826" y="1339847"/>
            <a:ext cx="6197571" cy="139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velocit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90" y="3160352"/>
            <a:ext cx="8686800" cy="17807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063"/>
          </a:xfrm>
        </p:spPr>
        <p:txBody>
          <a:bodyPr/>
          <a:lstStyle/>
          <a:p>
            <a:r>
              <a:rPr lang="fr-FR" dirty="0" err="1" smtClean="0"/>
              <a:t>Velocity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r>
              <a:rPr lang="fr-FR" dirty="0" smtClean="0"/>
              <a:t> profile</a:t>
            </a:r>
            <a:endParaRPr lang="fr-FR" dirty="0"/>
          </a:p>
        </p:txBody>
      </p:sp>
      <p:pic>
        <p:nvPicPr>
          <p:cNvPr id="3" name="Image 2" descr="vComponen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826" y="1339847"/>
            <a:ext cx="6197571" cy="139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5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660401" y="3160352"/>
            <a:ext cx="5255389" cy="1780748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velocit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90" y="3160352"/>
            <a:ext cx="8686800" cy="17807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063"/>
          </a:xfrm>
        </p:spPr>
        <p:txBody>
          <a:bodyPr/>
          <a:lstStyle/>
          <a:p>
            <a:r>
              <a:rPr lang="fr-FR" dirty="0" err="1" smtClean="0"/>
              <a:t>Velocity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r>
              <a:rPr lang="fr-FR" dirty="0" smtClean="0"/>
              <a:t> profile</a:t>
            </a:r>
            <a:endParaRPr lang="fr-FR" dirty="0"/>
          </a:p>
        </p:txBody>
      </p:sp>
      <p:pic>
        <p:nvPicPr>
          <p:cNvPr id="3" name="Image 2" descr="vComponen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826" y="1339847"/>
            <a:ext cx="6197571" cy="1396314"/>
          </a:xfrm>
          <a:prstGeom prst="rect">
            <a:avLst/>
          </a:prstGeom>
        </p:spPr>
      </p:pic>
      <p:sp>
        <p:nvSpPr>
          <p:cNvPr id="7" name="Flèche vers le bas 6"/>
          <p:cNvSpPr/>
          <p:nvPr/>
        </p:nvSpPr>
        <p:spPr>
          <a:xfrm>
            <a:off x="5845433" y="5154005"/>
            <a:ext cx="859074" cy="37347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444773" y="5527483"/>
            <a:ext cx="3095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Solid rotation</a:t>
            </a:r>
            <a:endParaRPr lang="fr-F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9506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51260" y="3160352"/>
            <a:ext cx="2016955" cy="1780748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velocit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90" y="3160352"/>
            <a:ext cx="8686800" cy="17807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063"/>
          </a:xfrm>
        </p:spPr>
        <p:txBody>
          <a:bodyPr/>
          <a:lstStyle/>
          <a:p>
            <a:r>
              <a:rPr lang="fr-FR" dirty="0" err="1" smtClean="0"/>
              <a:t>Velocity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r>
              <a:rPr lang="fr-FR" dirty="0" smtClean="0"/>
              <a:t> profile</a:t>
            </a:r>
            <a:endParaRPr lang="fr-FR" dirty="0"/>
          </a:p>
        </p:txBody>
      </p:sp>
      <p:pic>
        <p:nvPicPr>
          <p:cNvPr id="3" name="Image 2" descr="vComponen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826" y="1339847"/>
            <a:ext cx="6197571" cy="1396314"/>
          </a:xfrm>
          <a:prstGeom prst="rect">
            <a:avLst/>
          </a:prstGeom>
        </p:spPr>
      </p:pic>
      <p:sp>
        <p:nvSpPr>
          <p:cNvPr id="7" name="Flèche vers le bas 6"/>
          <p:cNvSpPr/>
          <p:nvPr/>
        </p:nvSpPr>
        <p:spPr>
          <a:xfrm>
            <a:off x="1830197" y="5154005"/>
            <a:ext cx="859074" cy="37347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251260" y="5496529"/>
            <a:ext cx="6096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Aligned</a:t>
            </a:r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fr-F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with</a:t>
            </a:r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fr-F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magnetic</a:t>
            </a:r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fr-F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field</a:t>
            </a:r>
            <a:endParaRPr lang="fr-F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2092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28990" y="2973612"/>
            <a:ext cx="8686800" cy="1780748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85A3F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velocit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90" y="2973612"/>
            <a:ext cx="8686800" cy="17807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063"/>
          </a:xfrm>
        </p:spPr>
        <p:txBody>
          <a:bodyPr/>
          <a:lstStyle/>
          <a:p>
            <a:r>
              <a:rPr lang="fr-FR" dirty="0" err="1" smtClean="0"/>
              <a:t>Velocity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r>
              <a:rPr lang="fr-FR" dirty="0" smtClean="0"/>
              <a:t> profile</a:t>
            </a:r>
            <a:endParaRPr lang="fr-FR" dirty="0"/>
          </a:p>
        </p:txBody>
      </p:sp>
      <p:pic>
        <p:nvPicPr>
          <p:cNvPr id="3" name="Image 2" descr="vComponen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826" y="1153107"/>
            <a:ext cx="6197571" cy="139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6135"/>
          </a:xfrm>
        </p:spPr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500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 (suite)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976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0243"/>
          </a:xfrm>
        </p:spPr>
        <p:txBody>
          <a:bodyPr/>
          <a:lstStyle/>
          <a:p>
            <a:r>
              <a:rPr lang="fr-FR" dirty="0" smtClean="0"/>
              <a:t>Relaxation</a:t>
            </a:r>
            <a:endParaRPr lang="fr-FR" dirty="0"/>
          </a:p>
        </p:txBody>
      </p:sp>
      <p:pic>
        <p:nvPicPr>
          <p:cNvPr id="4" name="Espace réservé du contenu 3" descr="relaxat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4" b="4674"/>
          <a:stretch>
            <a:fillRect/>
          </a:stretch>
        </p:blipFill>
        <p:spPr>
          <a:xfrm>
            <a:off x="457200" y="1221060"/>
            <a:ext cx="8229600" cy="4954588"/>
          </a:xfrm>
        </p:spPr>
      </p:pic>
    </p:spTree>
    <p:extLst>
      <p:ext uri="{BB962C8B-B14F-4D97-AF65-F5344CB8AC3E}">
        <p14:creationId xmlns:p14="http://schemas.microsoft.com/office/powerpoint/2010/main" val="163610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41"/>
          </a:xfrm>
        </p:spPr>
        <p:txBody>
          <a:bodyPr/>
          <a:lstStyle/>
          <a:p>
            <a:r>
              <a:rPr lang="fr-FR" dirty="0" smtClean="0"/>
              <a:t>Relaxation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914441"/>
            <a:ext cx="4111707" cy="65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Energies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Image 9" descr="Em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950" y="1563540"/>
            <a:ext cx="2417233" cy="837550"/>
          </a:xfrm>
          <a:prstGeom prst="rect">
            <a:avLst/>
          </a:prstGeom>
        </p:spPr>
      </p:pic>
      <p:pic>
        <p:nvPicPr>
          <p:cNvPr id="11" name="Image 10" descr="Ec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307" y="1496044"/>
            <a:ext cx="2393820" cy="90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27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457200" y="3338073"/>
            <a:ext cx="3081742" cy="1133192"/>
          </a:xfrm>
          <a:prstGeom prst="roundRect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41"/>
          </a:xfrm>
        </p:spPr>
        <p:txBody>
          <a:bodyPr/>
          <a:lstStyle/>
          <a:p>
            <a:r>
              <a:rPr lang="fr-FR" dirty="0" smtClean="0"/>
              <a:t>Relaxation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82" y="2677673"/>
            <a:ext cx="4111625" cy="660400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Invariants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914441"/>
            <a:ext cx="4111707" cy="65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Energies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Image 9" descr="Em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950" y="1563540"/>
            <a:ext cx="2417233" cy="837550"/>
          </a:xfrm>
          <a:prstGeom prst="rect">
            <a:avLst/>
          </a:prstGeom>
        </p:spPr>
      </p:pic>
      <p:pic>
        <p:nvPicPr>
          <p:cNvPr id="11" name="Image 10" descr="Ec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307" y="1496044"/>
            <a:ext cx="2393820" cy="905046"/>
          </a:xfrm>
          <a:prstGeom prst="rect">
            <a:avLst/>
          </a:prstGeom>
        </p:spPr>
      </p:pic>
      <p:pic>
        <p:nvPicPr>
          <p:cNvPr id="16" name="Image 15" descr="helicityMa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38073"/>
            <a:ext cx="2929341" cy="113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75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609600" y="4615282"/>
            <a:ext cx="2839744" cy="1133192"/>
          </a:xfrm>
          <a:prstGeom prst="roundRect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41"/>
          </a:xfrm>
        </p:spPr>
        <p:txBody>
          <a:bodyPr/>
          <a:lstStyle/>
          <a:p>
            <a:r>
              <a:rPr lang="fr-FR" dirty="0" smtClean="0"/>
              <a:t>Relaxation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2677673"/>
            <a:ext cx="4111625" cy="660400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Invariants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914441"/>
            <a:ext cx="4111707" cy="65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Energies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Image 9" descr="Em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950" y="1563540"/>
            <a:ext cx="2417233" cy="837550"/>
          </a:xfrm>
          <a:prstGeom prst="rect">
            <a:avLst/>
          </a:prstGeom>
        </p:spPr>
      </p:pic>
      <p:pic>
        <p:nvPicPr>
          <p:cNvPr id="11" name="Image 10" descr="Ec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307" y="1496044"/>
            <a:ext cx="2393820" cy="905046"/>
          </a:xfrm>
          <a:prstGeom prst="rect">
            <a:avLst/>
          </a:prstGeom>
        </p:spPr>
      </p:pic>
      <p:pic>
        <p:nvPicPr>
          <p:cNvPr id="16" name="Image 15" descr="helicityMa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38073"/>
            <a:ext cx="2929341" cy="1133192"/>
          </a:xfrm>
          <a:prstGeom prst="rect">
            <a:avLst/>
          </a:prstGeom>
        </p:spPr>
      </p:pic>
      <p:pic>
        <p:nvPicPr>
          <p:cNvPr id="4" name="Image 3" descr="helicityCros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15282"/>
            <a:ext cx="2873568" cy="108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2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4418706" y="3338073"/>
            <a:ext cx="3429396" cy="1133192"/>
          </a:xfrm>
          <a:prstGeom prst="roundRect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706" y="3379715"/>
            <a:ext cx="3429396" cy="11331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41"/>
          </a:xfrm>
        </p:spPr>
        <p:txBody>
          <a:bodyPr/>
          <a:lstStyle/>
          <a:p>
            <a:r>
              <a:rPr lang="fr-FR" dirty="0" smtClean="0"/>
              <a:t>Relaxation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82" y="2677673"/>
            <a:ext cx="4111625" cy="660400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Invariants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914441"/>
            <a:ext cx="4111707" cy="65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Energies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Image 9" descr="Em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950" y="1563540"/>
            <a:ext cx="2417233" cy="837550"/>
          </a:xfrm>
          <a:prstGeom prst="rect">
            <a:avLst/>
          </a:prstGeom>
        </p:spPr>
      </p:pic>
      <p:pic>
        <p:nvPicPr>
          <p:cNvPr id="11" name="Image 10" descr="Ec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307" y="1496044"/>
            <a:ext cx="2393820" cy="905046"/>
          </a:xfrm>
          <a:prstGeom prst="rect">
            <a:avLst/>
          </a:prstGeom>
        </p:spPr>
      </p:pic>
      <p:pic>
        <p:nvPicPr>
          <p:cNvPr id="16" name="Image 15" descr="helicityMa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38073"/>
            <a:ext cx="2929341" cy="1133192"/>
          </a:xfrm>
          <a:prstGeom prst="rect">
            <a:avLst/>
          </a:prstGeom>
        </p:spPr>
      </p:pic>
      <p:pic>
        <p:nvPicPr>
          <p:cNvPr id="4" name="Image 3" descr="helicityCros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15282"/>
            <a:ext cx="2873568" cy="108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6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706" y="3379715"/>
            <a:ext cx="3429396" cy="1133192"/>
          </a:xfrm>
          <a:prstGeom prst="rect">
            <a:avLst/>
          </a:prstGeom>
        </p:spPr>
      </p:pic>
      <p:sp>
        <p:nvSpPr>
          <p:cNvPr id="17" name="Rectangle à coins arrondis 16"/>
          <p:cNvSpPr/>
          <p:nvPr/>
        </p:nvSpPr>
        <p:spPr>
          <a:xfrm>
            <a:off x="4397888" y="4573174"/>
            <a:ext cx="2839744" cy="1133192"/>
          </a:xfrm>
          <a:prstGeom prst="roundRect">
            <a:avLst/>
          </a:prstGeom>
          <a:solidFill>
            <a:srgbClr val="85A3F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41"/>
          </a:xfrm>
        </p:spPr>
        <p:txBody>
          <a:bodyPr/>
          <a:lstStyle/>
          <a:p>
            <a:r>
              <a:rPr lang="fr-FR" dirty="0" smtClean="0"/>
              <a:t>Relaxation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2677673"/>
            <a:ext cx="4111625" cy="660400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Invariants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9600" y="914441"/>
            <a:ext cx="4111707" cy="65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Energies :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Image 9" descr="Em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950" y="1563540"/>
            <a:ext cx="2417233" cy="837550"/>
          </a:xfrm>
          <a:prstGeom prst="rect">
            <a:avLst/>
          </a:prstGeom>
        </p:spPr>
      </p:pic>
      <p:pic>
        <p:nvPicPr>
          <p:cNvPr id="11" name="Image 10" descr="Ec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307" y="1496044"/>
            <a:ext cx="2393820" cy="905046"/>
          </a:xfrm>
          <a:prstGeom prst="rect">
            <a:avLst/>
          </a:prstGeom>
        </p:spPr>
      </p:pic>
      <p:pic>
        <p:nvPicPr>
          <p:cNvPr id="16" name="Image 15" descr="helicityMa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38073"/>
            <a:ext cx="2929341" cy="1133192"/>
          </a:xfrm>
          <a:prstGeom prst="rect">
            <a:avLst/>
          </a:prstGeom>
        </p:spPr>
      </p:pic>
      <p:pic>
        <p:nvPicPr>
          <p:cNvPr id="4" name="Image 3" descr="helicityCros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15282"/>
            <a:ext cx="2873568" cy="1081369"/>
          </a:xfrm>
          <a:prstGeom prst="rect">
            <a:avLst/>
          </a:prstGeom>
        </p:spPr>
      </p:pic>
      <p:pic>
        <p:nvPicPr>
          <p:cNvPr id="7" name="Image 6" descr="MPsi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706" y="4615282"/>
            <a:ext cx="2818926" cy="111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Exécutive.thmx</Template>
  <TotalTime>271</TotalTime>
  <Words>122</Words>
  <Application>Microsoft Macintosh PowerPoint</Application>
  <PresentationFormat>Présentation à l'écran (4:3)</PresentationFormat>
  <Paragraphs>55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Exécutive</vt:lpstr>
      <vt:lpstr>Présentation / Titre</vt:lpstr>
      <vt:lpstr>Problématique du champ magnétique dans les étoiles</vt:lpstr>
      <vt:lpstr>Problématique (suite)</vt:lpstr>
      <vt:lpstr>Relaxation</vt:lpstr>
      <vt:lpstr>Relaxation</vt:lpstr>
      <vt:lpstr>Relaxation</vt:lpstr>
      <vt:lpstr>Relaxation</vt:lpstr>
      <vt:lpstr>Relaxation</vt:lpstr>
      <vt:lpstr>Relaxation</vt:lpstr>
      <vt:lpstr>Relaxation</vt:lpstr>
      <vt:lpstr>Variational principle </vt:lpstr>
      <vt:lpstr>Variational principle </vt:lpstr>
      <vt:lpstr>Variational principle </vt:lpstr>
      <vt:lpstr>Variational principle </vt:lpstr>
      <vt:lpstr>Solution</vt:lpstr>
      <vt:lpstr>Solution</vt:lpstr>
      <vt:lpstr>Conditions</vt:lpstr>
      <vt:lpstr>Conditions</vt:lpstr>
      <vt:lpstr>Conditions</vt:lpstr>
      <vt:lpstr>Conditions</vt:lpstr>
      <vt:lpstr>Full Solution</vt:lpstr>
      <vt:lpstr>Links between helicities and energies</vt:lpstr>
      <vt:lpstr>Velocity field profile</vt:lpstr>
      <vt:lpstr>Velocity field profile</vt:lpstr>
      <vt:lpstr>Velocity field profile</vt:lpstr>
      <vt:lpstr>Velocity field profile</vt:lpstr>
      <vt:lpstr>Velocity field profile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/ Titre</dc:title>
  <dc:creator>Constance Emeriau</dc:creator>
  <cp:lastModifiedBy>Constance Emeriau</cp:lastModifiedBy>
  <cp:revision>22</cp:revision>
  <dcterms:created xsi:type="dcterms:W3CDTF">2014-07-07T10:18:43Z</dcterms:created>
  <dcterms:modified xsi:type="dcterms:W3CDTF">2014-07-07T14:49:51Z</dcterms:modified>
</cp:coreProperties>
</file>