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handoutMasterIdLst>
    <p:handoutMasterId r:id="rId29"/>
  </p:handoutMasterIdLst>
  <p:sldIdLst>
    <p:sldId id="256" r:id="rId3"/>
    <p:sldId id="278" r:id="rId4"/>
    <p:sldId id="257" r:id="rId5"/>
    <p:sldId id="258" r:id="rId6"/>
    <p:sldId id="273" r:id="rId7"/>
    <p:sldId id="259" r:id="rId8"/>
    <p:sldId id="260" r:id="rId9"/>
    <p:sldId id="264" r:id="rId10"/>
    <p:sldId id="261" r:id="rId11"/>
    <p:sldId id="262" r:id="rId12"/>
    <p:sldId id="279" r:id="rId13"/>
    <p:sldId id="276" r:id="rId14"/>
    <p:sldId id="277" r:id="rId15"/>
    <p:sldId id="263" r:id="rId16"/>
    <p:sldId id="266" r:id="rId17"/>
    <p:sldId id="275" r:id="rId18"/>
    <p:sldId id="272" r:id="rId19"/>
    <p:sldId id="268" r:id="rId20"/>
    <p:sldId id="265" r:id="rId21"/>
    <p:sldId id="269" r:id="rId22"/>
    <p:sldId id="270" r:id="rId23"/>
    <p:sldId id="280" r:id="rId24"/>
    <p:sldId id="281" r:id="rId25"/>
    <p:sldId id="282" r:id="rId26"/>
    <p:sldId id="283" r:id="rId2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533C"/>
    <a:srgbClr val="FFFFFF"/>
    <a:srgbClr val="007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085B6-862A-450C-865F-9BB24542C414}" type="datetimeFigureOut">
              <a:rPr lang="fr-FR" smtClean="0"/>
              <a:t>18/12/2012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EF37F-6B28-4655-84A4-578129805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3101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EE17B-67CC-426A-9A48-258BCA76FF37}" type="datetimeFigureOut">
              <a:rPr lang="fr-FR" smtClean="0"/>
              <a:t>18/12/2012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F57AA-32A8-4F7C-8140-B01DDA22F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73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F57AA-32A8-4F7C-8140-B01DDA22FE6E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8E05-ED2A-4D5F-A3DA-5924067D4791}" type="datetime1">
              <a:rPr lang="fr-FR" smtClean="0"/>
              <a:t>18/12/2012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EF13-DDD8-4919-86CF-1953A460C6AD}" type="datetime1">
              <a:rPr lang="fr-FR" smtClean="0"/>
              <a:t>18/12/2012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F9C1-152E-4A08-A1C7-BC3E3D7DE86D}" type="datetime1">
              <a:rPr lang="fr-FR" smtClean="0"/>
              <a:t>18/12/2012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AFC4-0555-4DE6-99A9-31BCC1000E5D}" type="datetime1">
              <a:rPr lang="fr-FR" smtClean="0"/>
              <a:t>18/12/2012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ADE3-6A45-40F2-B45E-8D8B7BC02BE4}" type="datetime1">
              <a:rPr lang="fr-FR" smtClean="0"/>
              <a:t>18/12/2012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411C-EC7C-4B6E-98CE-5AD98C6C83DB}" type="datetime1">
              <a:rPr lang="fr-FR" smtClean="0"/>
              <a:t>18/12/2012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B21B-D726-4FF9-9306-5523809851EB}" type="datetime1">
              <a:rPr lang="fr-FR" smtClean="0"/>
              <a:t>18/12/2012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12A0-0DE9-41BD-BA0E-EC848299A6E5}" type="datetime1">
              <a:rPr lang="fr-FR" smtClean="0"/>
              <a:t>18/12/2012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EBB4-8CED-413D-BBC1-21BCEBA889EC}" type="datetime1">
              <a:rPr lang="fr-FR" smtClean="0"/>
              <a:t>18/12/2012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AC7F-58AA-4D19-B611-1312905F1EFB}" type="datetime1">
              <a:rPr lang="fr-FR" smtClean="0"/>
              <a:t>18/12/2012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1E37-99DE-4272-B7F4-CDB1FEF499F1}" type="datetime1">
              <a:rPr lang="fr-FR" smtClean="0"/>
              <a:t>18/12/2012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BF39-F38D-4189-8D59-AF4CA67EA3F9}" type="datetime1">
              <a:rPr lang="fr-FR" smtClean="0"/>
              <a:t>18/12/2012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A0A6-A736-4EB7-8542-ED91AC93F6B1}" type="datetime1">
              <a:rPr lang="fr-FR" smtClean="0"/>
              <a:t>18/12/2012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BBAB-12F6-4658-AD1F-1F351C3EC7DF}" type="datetime1">
              <a:rPr lang="fr-FR" smtClean="0"/>
              <a:t>18/12/2012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DDCD-9DA3-402C-B6DA-0657F2DB51CA}" type="datetime1">
              <a:rPr lang="fr-FR" smtClean="0"/>
              <a:t>18/12/2012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3EBC-8A06-4C13-91FE-3678E85ED94C}" type="datetime1">
              <a:rPr lang="fr-FR" smtClean="0"/>
              <a:t>18/12/2012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7187-1D0B-4656-A3CA-1CAA9A0E718C}" type="datetime1">
              <a:rPr lang="fr-FR" smtClean="0"/>
              <a:t>18/12/2012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B098-C71A-4CD1-B3F6-40D6B180D292}" type="datetime1">
              <a:rPr lang="fr-FR" smtClean="0"/>
              <a:t>18/12/2012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C590-D559-4209-ABD4-C5BE4C8A157C}" type="datetime1">
              <a:rPr lang="fr-FR" smtClean="0"/>
              <a:t>18/12/2012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1534-90B8-4D10-9930-DB9BB0B4CA01}" type="datetime1">
              <a:rPr lang="fr-FR" smtClean="0"/>
              <a:t>18/12/2012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AB5A-6D56-4EBE-8785-963709333A2F}" type="datetime1">
              <a:rPr lang="fr-FR" smtClean="0"/>
              <a:t>18/12/2012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3B9B-EAB2-4376-B436-C4B8114A454F}" type="datetime1">
              <a:rPr lang="fr-FR" smtClean="0"/>
              <a:t>18/12/2012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191ED59-F392-4133-9371-483DFB9D6EDE}" type="datetime1">
              <a:rPr lang="fr-FR" smtClean="0"/>
              <a:t>18/12/2012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4BB6BAF-4402-4B6C-9F18-13B37D77D0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4BB6BAF-4402-4B6C-9F18-13B37D77D04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DF37AD0-F155-4ADF-90DF-FA02D22254E0}" type="datetime1">
              <a:rPr lang="fr-FR" smtClean="0"/>
              <a:t>18/12/2012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400" dirty="0" smtClean="0"/>
              <a:t>Isolation thermique et économies d’énergie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717032"/>
            <a:ext cx="6400800" cy="1752600"/>
          </a:xfrm>
        </p:spPr>
        <p:txBody>
          <a:bodyPr/>
          <a:lstStyle/>
          <a:p>
            <a:pPr algn="ctr"/>
            <a:r>
              <a:rPr lang="fr-FR" dirty="0"/>
              <a:t>Brevet de Technicien Supérieur</a:t>
            </a:r>
            <a:endParaRPr lang="fr-FR" b="1" dirty="0"/>
          </a:p>
          <a:p>
            <a:pPr algn="ctr"/>
            <a:r>
              <a:rPr lang="fr-FR" b="1" dirty="0"/>
              <a:t>Technico-Commercial :</a:t>
            </a:r>
          </a:p>
          <a:p>
            <a:pPr algn="ctr"/>
            <a:r>
              <a:rPr lang="fr-FR" b="1" dirty="0"/>
              <a:t>Spécialité Matériaux du Bâtiment</a:t>
            </a:r>
          </a:p>
          <a:p>
            <a:endParaRPr lang="fr-FR" dirty="0"/>
          </a:p>
        </p:txBody>
      </p:sp>
      <p:pic>
        <p:nvPicPr>
          <p:cNvPr id="1026" name="Picture 2" descr="http://www.graphic-evolution.fr/photos/actualite/large/actualite-4093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48205"/>
            <a:ext cx="2857500" cy="2228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83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III- Les </a:t>
            </a:r>
            <a:r>
              <a:rPr lang="fr-FR" dirty="0"/>
              <a:t>grandeurs physiques utilisées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9512" y="1700808"/>
            <a:ext cx="59766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Les parois sont définies par plusieurs caractéristiques dépendantes des matériaux utilisés: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b="1" dirty="0"/>
              <a:t>L’épaisseur</a:t>
            </a:r>
            <a:r>
              <a:rPr lang="fr-FR" dirty="0"/>
              <a:t> en </a:t>
            </a:r>
            <a:r>
              <a:rPr lang="fr-FR" dirty="0" smtClean="0"/>
              <a:t>m</a:t>
            </a:r>
            <a:endParaRPr lang="fr-FR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b="1" dirty="0" smtClean="0"/>
              <a:t>La masse volumique </a:t>
            </a:r>
            <a:r>
              <a:rPr lang="fr-FR" dirty="0" smtClean="0"/>
              <a:t>en kg/m</a:t>
            </a:r>
            <a:r>
              <a:rPr lang="fr-FR" baseline="30000" dirty="0" smtClean="0"/>
              <a:t>3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b="1" dirty="0"/>
              <a:t>la conductivité thermique </a:t>
            </a:r>
            <a:r>
              <a:rPr lang="el-GR" dirty="0"/>
              <a:t>λ</a:t>
            </a:r>
            <a:r>
              <a:rPr lang="fr-FR" dirty="0"/>
              <a:t> en W/(</a:t>
            </a:r>
            <a:r>
              <a:rPr lang="fr-FR" dirty="0" err="1"/>
              <a:t>m.K</a:t>
            </a:r>
            <a:r>
              <a:rPr lang="fr-FR" dirty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baseline="30000" dirty="0"/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79512" y="3455134"/>
            <a:ext cx="8082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Pour qu’un isolant soit efficace, il doit </a:t>
            </a:r>
            <a:r>
              <a:rPr lang="fr-FR" dirty="0" smtClean="0"/>
              <a:t>être un </a:t>
            </a:r>
            <a:r>
              <a:rPr lang="fr-FR" dirty="0"/>
              <a:t>mauvais conducteur de chaleur</a:t>
            </a:r>
            <a:r>
              <a:rPr lang="fr-FR" dirty="0" smtClean="0"/>
              <a:t>,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79512" y="3940532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Cette performance thermique est donnée par </a:t>
            </a:r>
            <a:r>
              <a:rPr lang="fr-FR" dirty="0" smtClean="0"/>
              <a:t>la résistance thermique: </a:t>
            </a:r>
          </a:p>
          <a:p>
            <a:pPr algn="ctr"/>
            <a:endParaRPr lang="fr-FR" dirty="0"/>
          </a:p>
          <a:p>
            <a:pPr algn="ctr"/>
            <a:r>
              <a:rPr lang="fr-FR" b="1" dirty="0" smtClean="0"/>
              <a:t>R = e/</a:t>
            </a:r>
            <a:r>
              <a:rPr lang="el-GR" b="1" dirty="0" smtClean="0"/>
              <a:t>λ</a:t>
            </a:r>
            <a:r>
              <a:rPr lang="fr-FR" b="1" dirty="0" smtClean="0"/>
              <a:t> + </a:t>
            </a:r>
            <a:r>
              <a:rPr lang="fr-FR" b="1" dirty="0" err="1" smtClean="0"/>
              <a:t>Rsi</a:t>
            </a:r>
            <a:r>
              <a:rPr lang="fr-FR" b="1" dirty="0" smtClean="0"/>
              <a:t> + </a:t>
            </a:r>
            <a:r>
              <a:rPr lang="fr-FR" b="1" dirty="0" err="1" smtClean="0"/>
              <a:t>Rse</a:t>
            </a:r>
            <a:endParaRPr lang="fr-FR" b="1" dirty="0" smtClean="0"/>
          </a:p>
          <a:p>
            <a:endParaRPr lang="fr-FR" dirty="0"/>
          </a:p>
          <a:p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" name="Rectangle 2"/>
          <p:cNvSpPr/>
          <p:nvPr/>
        </p:nvSpPr>
        <p:spPr>
          <a:xfrm>
            <a:off x="3365866" y="4388128"/>
            <a:ext cx="2412268" cy="5627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26976" y="5092455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Les termes de résistances thermiques superficielles </a:t>
            </a:r>
            <a:r>
              <a:rPr lang="fr-FR" i="1" dirty="0" err="1" smtClean="0"/>
              <a:t>Rsi</a:t>
            </a:r>
            <a:r>
              <a:rPr lang="fr-FR" i="1" dirty="0" smtClean="0"/>
              <a:t> et </a:t>
            </a:r>
            <a:r>
              <a:rPr lang="fr-FR" i="1" dirty="0" err="1" smtClean="0"/>
              <a:t>Rse</a:t>
            </a:r>
            <a:r>
              <a:rPr lang="fr-FR" i="1" dirty="0" smtClean="0"/>
              <a:t> représentent la résistance de l’air  sur les parois intérieures et extérieures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22087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3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5" name="Picture 2" descr="http://www.toutsurlisolation.com/var/toutsurlisolation/storage/images/media/images/makefile15/16956-1-fre-FR/make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6709072" cy="532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202292" y="5871212"/>
            <a:ext cx="4103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Epaisseur de matériau pour une résistance thermique équivalente.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4202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" t="30989" r="55275" b="54399"/>
          <a:stretch/>
        </p:blipFill>
        <p:spPr bwMode="auto">
          <a:xfrm>
            <a:off x="1973682" y="3140968"/>
            <a:ext cx="4548564" cy="100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520" y="1628800"/>
            <a:ext cx="799288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Le</a:t>
            </a:r>
            <a:r>
              <a:rPr lang="fr-FR" b="1" dirty="0"/>
              <a:t> coefficient de transmission thermique </a:t>
            </a:r>
            <a:r>
              <a:rPr lang="fr-FR" dirty="0"/>
              <a:t>U caractérise la quantité de chaleur pouvant traverser une surface. U=1/R</a:t>
            </a:r>
          </a:p>
          <a:p>
            <a:pPr>
              <a:lnSpc>
                <a:spcPct val="150000"/>
              </a:lnSpc>
            </a:pPr>
            <a:r>
              <a:rPr lang="fr-FR" dirty="0"/>
              <a:t>Plus sa valeur est faible et plus la construction sera isolée.</a:t>
            </a:r>
          </a:p>
        </p:txBody>
      </p:sp>
      <p:sp>
        <p:nvSpPr>
          <p:cNvPr id="8" name="Rectangle 7"/>
          <p:cNvSpPr/>
          <p:nvPr/>
        </p:nvSpPr>
        <p:spPr>
          <a:xfrm>
            <a:off x="4315698" y="2119489"/>
            <a:ext cx="726034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0076" y="416503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Flux de Chaleur: </a:t>
            </a:r>
            <a:r>
              <a:rPr lang="fr-FR" dirty="0"/>
              <a:t>Le flux de chaleur est une transmission de chaleur (ou énergie thermique) à travers un corps. Le flux de chaleur s'exprime en W/m</a:t>
            </a:r>
            <a:r>
              <a:rPr lang="fr-FR" baseline="30000" dirty="0"/>
              <a:t>2</a:t>
            </a:r>
            <a:r>
              <a:rPr lang="fr-FR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87824" y="49411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𝐽</a:t>
            </a:r>
            <a:r>
              <a:rPr lang="fr-FR" i="1" baseline="-25000" dirty="0" err="1"/>
              <a:t>s,i</a:t>
            </a:r>
            <a:r>
              <a:rPr lang="fr-FR" baseline="-25000" dirty="0" err="1"/>
              <a:t>→</a:t>
            </a:r>
            <a:r>
              <a:rPr lang="fr-FR" i="1" baseline="-25000" dirty="0" err="1" smtClean="0"/>
              <a:t>e</a:t>
            </a:r>
            <a:r>
              <a:rPr lang="fr-FR" i="1" baseline="-25000" dirty="0" smtClean="0"/>
              <a:t> </a:t>
            </a:r>
            <a:r>
              <a:rPr lang="fr-FR" i="1" dirty="0" smtClean="0"/>
              <a:t>= U* (</a:t>
            </a:r>
            <a:r>
              <a:rPr lang="fr-FR" i="1" dirty="0" err="1" smtClean="0"/>
              <a:t>Ti-Te</a:t>
            </a:r>
            <a:r>
              <a:rPr lang="fr-FR" i="1" dirty="0" smtClean="0"/>
              <a:t>)</a:t>
            </a:r>
            <a:endParaRPr lang="fr-FR" baseline="-25000" dirty="0"/>
          </a:p>
          <a:p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881491" y="4941168"/>
            <a:ext cx="2160240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33164" y="63054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III- Les grandeurs physiques utilisées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998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187157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Exercice</a:t>
            </a:r>
            <a:endParaRPr lang="fr-FR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1052736"/>
            <a:ext cx="64087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Quel est l’unité de R, la résistance thermique?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En déduire celle de U, puis de </a:t>
            </a:r>
            <a:r>
              <a:rPr lang="fr-FR" dirty="0" err="1" smtClean="0"/>
              <a:t>Js</a:t>
            </a:r>
            <a:r>
              <a:rPr lang="fr-FR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J’ai à ma disposition du polystyrène expansé dont la conductivité thermique (</a:t>
            </a:r>
            <a:r>
              <a:rPr lang="el-GR" dirty="0" smtClean="0"/>
              <a:t>λ</a:t>
            </a:r>
            <a:r>
              <a:rPr lang="fr-FR" dirty="0" smtClean="0"/>
              <a:t>) est de 0,035 </a:t>
            </a:r>
            <a:r>
              <a:rPr lang="fr-FR" dirty="0"/>
              <a:t>W/(</a:t>
            </a:r>
            <a:r>
              <a:rPr lang="fr-FR" dirty="0" err="1"/>
              <a:t>m.K</a:t>
            </a:r>
            <a:r>
              <a:rPr lang="fr-FR" dirty="0" smtClean="0"/>
              <a:t>). Le constructeur impose que l’isolant ai un coefficient de    transmission thermique (U) inférieur à 0,7. Quel épaisseur minimal d’isolant dois-je mettre pour atteindre cette valeur?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La température extérieur est de 5°C, celle de l’habitat est de 20°C. Pour cette valeur de U, quelle est le flux de chaleur qui traverse la paroi?</a:t>
            </a: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29402" y="4509120"/>
            <a:ext cx="7815005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fr-FR" dirty="0" smtClean="0">
                <a:solidFill>
                  <a:srgbClr val="00740E"/>
                </a:solidFill>
              </a:rPr>
              <a:t>Correction:</a:t>
            </a:r>
          </a:p>
          <a:p>
            <a:endParaRPr lang="fr-FR" dirty="0">
              <a:solidFill>
                <a:srgbClr val="00740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rgbClr val="00740E"/>
                </a:solidFill>
              </a:rPr>
              <a:t>R est en m².K/W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rgbClr val="00740E"/>
                </a:solidFill>
              </a:rPr>
              <a:t>U est en W/(m².K)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err="1" smtClean="0">
                <a:solidFill>
                  <a:srgbClr val="00740E"/>
                </a:solidFill>
              </a:rPr>
              <a:t>Js</a:t>
            </a:r>
            <a:r>
              <a:rPr lang="fr-FR" dirty="0" smtClean="0">
                <a:solidFill>
                  <a:srgbClr val="00740E"/>
                </a:solidFill>
              </a:rPr>
              <a:t> est en W/m²</a:t>
            </a:r>
          </a:p>
          <a:p>
            <a:endParaRPr lang="fr-FR" dirty="0">
              <a:solidFill>
                <a:srgbClr val="00740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rgbClr val="00740E"/>
                </a:solidFill>
              </a:rPr>
              <a:t>R=e/</a:t>
            </a:r>
            <a:r>
              <a:rPr lang="el-GR" dirty="0" smtClean="0">
                <a:solidFill>
                  <a:srgbClr val="00740E"/>
                </a:solidFill>
              </a:rPr>
              <a:t>λ</a:t>
            </a:r>
            <a:r>
              <a:rPr lang="fr-FR" dirty="0" smtClean="0">
                <a:solidFill>
                  <a:srgbClr val="00740E"/>
                </a:solidFill>
              </a:rPr>
              <a:t>, donc U=</a:t>
            </a:r>
            <a:r>
              <a:rPr lang="el-GR" dirty="0">
                <a:solidFill>
                  <a:srgbClr val="00740E"/>
                </a:solidFill>
              </a:rPr>
              <a:t> </a:t>
            </a:r>
            <a:r>
              <a:rPr lang="el-GR" dirty="0" smtClean="0">
                <a:solidFill>
                  <a:srgbClr val="00740E"/>
                </a:solidFill>
              </a:rPr>
              <a:t>λ</a:t>
            </a:r>
            <a:r>
              <a:rPr lang="fr-FR" dirty="0" smtClean="0">
                <a:solidFill>
                  <a:srgbClr val="00740E"/>
                </a:solidFill>
              </a:rPr>
              <a:t>/e                                                                                                  Pour que U&lt;0,7, il faut </a:t>
            </a:r>
            <a:r>
              <a:rPr lang="el-GR" dirty="0">
                <a:solidFill>
                  <a:srgbClr val="00740E"/>
                </a:solidFill>
              </a:rPr>
              <a:t>λ</a:t>
            </a:r>
            <a:r>
              <a:rPr lang="fr-FR" dirty="0" smtClean="0">
                <a:solidFill>
                  <a:srgbClr val="00740E"/>
                </a:solidFill>
              </a:rPr>
              <a:t>/e </a:t>
            </a:r>
            <a:r>
              <a:rPr lang="fr-FR" dirty="0">
                <a:solidFill>
                  <a:srgbClr val="00740E"/>
                </a:solidFill>
              </a:rPr>
              <a:t>&lt;</a:t>
            </a:r>
            <a:r>
              <a:rPr lang="fr-FR" dirty="0" smtClean="0">
                <a:solidFill>
                  <a:srgbClr val="00740E"/>
                </a:solidFill>
              </a:rPr>
              <a:t>0,7                                                                           Soit e&gt;</a:t>
            </a:r>
            <a:r>
              <a:rPr lang="el-GR" dirty="0" smtClean="0">
                <a:solidFill>
                  <a:srgbClr val="00740E"/>
                </a:solidFill>
              </a:rPr>
              <a:t>λ</a:t>
            </a:r>
            <a:r>
              <a:rPr lang="fr-FR" dirty="0" smtClean="0">
                <a:solidFill>
                  <a:srgbClr val="00740E"/>
                </a:solidFill>
              </a:rPr>
              <a:t>/0,7                                                                                                         L’épaisseur d’isolant doit être supérieur à 5cm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>
              <a:solidFill>
                <a:srgbClr val="00740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rgbClr val="00740E"/>
                </a:solidFill>
              </a:rPr>
              <a:t>J=U*(Te-Ti) = 0,7 *(15)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rgbClr val="00740E"/>
                </a:solidFill>
              </a:rPr>
              <a:t>J=10,5W/m²</a:t>
            </a:r>
          </a:p>
          <a:p>
            <a:endParaRPr lang="fr-FR" dirty="0">
              <a:solidFill>
                <a:srgbClr val="00740E"/>
              </a:solidFill>
            </a:endParaRPr>
          </a:p>
          <a:p>
            <a:r>
              <a:rPr lang="fr-FR" dirty="0" smtClean="0">
                <a:solidFill>
                  <a:srgbClr val="00740E"/>
                </a:solidFill>
              </a:rPr>
              <a:t> </a:t>
            </a:r>
            <a:endParaRPr lang="fr-FR" dirty="0">
              <a:solidFill>
                <a:srgbClr val="00740E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52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III- Les </a:t>
            </a:r>
            <a:r>
              <a:rPr lang="fr-FR" dirty="0"/>
              <a:t>grandeurs physiques utilisées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27584" y="4005064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Dans des habitats mal ventilés, ou dans des lieux particuliers comme les piscines, on peut être amené à mettre des </a:t>
            </a:r>
            <a:r>
              <a:rPr lang="fr-FR" b="1" dirty="0" smtClean="0"/>
              <a:t>pares-vapeurs.</a:t>
            </a:r>
            <a:endParaRPr lang="fr-FR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827584" y="214214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L’</a:t>
            </a:r>
            <a:r>
              <a:rPr lang="fr-FR" b="1" dirty="0"/>
              <a:t>hygrométrie</a:t>
            </a:r>
            <a:r>
              <a:rPr lang="fr-FR" dirty="0"/>
              <a:t> est le taux d’humidité de l’air </a:t>
            </a:r>
            <a:r>
              <a:rPr lang="fr-FR" dirty="0" smtClean="0"/>
              <a:t>ambiant, une hygrométrie trop forte peut nuire au confort thermique</a:t>
            </a:r>
            <a:endParaRPr lang="fr-FR" dirty="0"/>
          </a:p>
        </p:txBody>
      </p:sp>
      <p:pic>
        <p:nvPicPr>
          <p:cNvPr id="1026" name="Picture 2" descr="http://produits-btp.batiproduits.com/moniteur/files/ProduitPhoto/1422413596z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83" y="2852936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82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rganigramme : Document 31"/>
          <p:cNvSpPr/>
          <p:nvPr/>
        </p:nvSpPr>
        <p:spPr>
          <a:xfrm>
            <a:off x="4907854" y="6167582"/>
            <a:ext cx="252869" cy="326854"/>
          </a:xfrm>
          <a:prstGeom prst="flowChartDocument">
            <a:avLst/>
          </a:prstGeom>
          <a:pattFill prst="ltUpDiag">
            <a:fgClr>
              <a:schemeClr val="lt1"/>
            </a:fgClr>
            <a:bgClr>
              <a:srgbClr val="FF0000"/>
            </a:bgClr>
          </a:patt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Organigramme : Document 30"/>
          <p:cNvSpPr/>
          <p:nvPr/>
        </p:nvSpPr>
        <p:spPr>
          <a:xfrm>
            <a:off x="3899742" y="6152197"/>
            <a:ext cx="1008112" cy="31424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Organigramme : Document 33"/>
          <p:cNvSpPr/>
          <p:nvPr/>
        </p:nvSpPr>
        <p:spPr>
          <a:xfrm>
            <a:off x="6659871" y="6069247"/>
            <a:ext cx="1368152" cy="397195"/>
          </a:xfrm>
          <a:prstGeom prst="flowChartDocument">
            <a:avLst/>
          </a:prstGeom>
          <a:pattFill prst="ltDnDiag">
            <a:fgClr>
              <a:srgbClr val="FF0000"/>
            </a:fgClr>
            <a:bgClr>
              <a:schemeClr val="bg1">
                <a:lumMod val="6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IV- Matériaux</a:t>
            </a:r>
            <a:r>
              <a:rPr lang="fr-FR" dirty="0"/>
              <a:t>, produits et techniques d’utilisations.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1700808"/>
            <a:ext cx="3527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u="sng" dirty="0" smtClean="0">
                <a:solidFill>
                  <a:srgbClr val="D2533C"/>
                </a:solidFill>
              </a:rPr>
              <a:t>Technique d’isolation</a:t>
            </a:r>
            <a:endParaRPr lang="fr-FR" sz="2800" u="sng" dirty="0">
              <a:solidFill>
                <a:srgbClr val="D2533C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9552" y="2355393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Il y a trois techniques différentes pour réaliser l’isolation thermique d’un mur. Chacune d’entre elles dispose d’avantages et d’inconvénients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223627" y="3937702"/>
            <a:ext cx="1008112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23528" y="47971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ext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303144" y="4797152"/>
            <a:ext cx="68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int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899742" y="3903563"/>
            <a:ext cx="1008112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907854" y="3901250"/>
            <a:ext cx="252869" cy="2088232"/>
          </a:xfrm>
          <a:prstGeom prst="rect">
            <a:avLst/>
          </a:prstGeom>
          <a:pattFill prst="ltUpDiag">
            <a:fgClr>
              <a:schemeClr val="lt1"/>
            </a:fgClr>
            <a:bgClr>
              <a:srgbClr val="FF0000"/>
            </a:bgClr>
          </a:patt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395686" y="482397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ext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292080" y="4823975"/>
            <a:ext cx="68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int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6660232" y="3825044"/>
            <a:ext cx="1368152" cy="2088232"/>
          </a:xfrm>
          <a:prstGeom prst="rect">
            <a:avLst/>
          </a:prstGeom>
          <a:pattFill prst="ltDnDiag">
            <a:fgClr>
              <a:srgbClr val="FF0000"/>
            </a:fgClr>
            <a:bgClr>
              <a:schemeClr val="bg1">
                <a:lumMod val="6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8172400" y="4794839"/>
            <a:ext cx="68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int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155815" y="482397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ext</a:t>
            </a:r>
            <a:endParaRPr lang="fr-FR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2987824" y="3429000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5960425" y="3318170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428728" y="5143512"/>
            <a:ext cx="651277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mur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611559" y="3413368"/>
            <a:ext cx="223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Isolation extérieure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3541158" y="3388350"/>
            <a:ext cx="214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Isolation intérieure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6407843" y="3429000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Isolation répartie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223626" y="5643578"/>
            <a:ext cx="1692189" cy="5549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rganigramme : Document 27"/>
          <p:cNvSpPr/>
          <p:nvPr/>
        </p:nvSpPr>
        <p:spPr>
          <a:xfrm>
            <a:off x="1224469" y="6211098"/>
            <a:ext cx="1008112" cy="31424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rganigramme : Document 28"/>
          <p:cNvSpPr/>
          <p:nvPr/>
        </p:nvSpPr>
        <p:spPr>
          <a:xfrm>
            <a:off x="971600" y="6204794"/>
            <a:ext cx="252869" cy="326854"/>
          </a:xfrm>
          <a:prstGeom prst="flowChartDocument">
            <a:avLst/>
          </a:prstGeom>
          <a:pattFill prst="ltUpDiag">
            <a:fgClr>
              <a:schemeClr val="lt1"/>
            </a:fgClr>
            <a:bgClr>
              <a:srgbClr val="FF0000"/>
            </a:bgClr>
          </a:patt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899742" y="5643578"/>
            <a:ext cx="1944216" cy="5352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659871" y="5572140"/>
            <a:ext cx="1944216" cy="5715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71600" y="3935388"/>
            <a:ext cx="252869" cy="2373932"/>
          </a:xfrm>
          <a:prstGeom prst="rect">
            <a:avLst/>
          </a:prstGeom>
          <a:pattFill prst="ltUpDiag">
            <a:fgClr>
              <a:schemeClr val="lt1"/>
            </a:fgClr>
            <a:bgClr>
              <a:srgbClr val="FF0000"/>
            </a:bgClr>
          </a:patt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989597" y="5737879"/>
            <a:ext cx="216867" cy="707051"/>
          </a:xfrm>
          <a:prstGeom prst="rect">
            <a:avLst/>
          </a:prstGeom>
          <a:pattFill prst="ltUpDiag">
            <a:fgClr>
              <a:schemeClr val="lt1"/>
            </a:fgClr>
            <a:bgClr>
              <a:srgbClr val="FF0000"/>
            </a:bgClr>
          </a:patt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611557" y="4160726"/>
            <a:ext cx="972949" cy="369332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isolant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428728" y="5715016"/>
            <a:ext cx="1633550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plancher</a:t>
            </a:r>
            <a:endParaRPr lang="fr-FR" dirty="0"/>
          </a:p>
        </p:txBody>
      </p:sp>
      <p:sp>
        <p:nvSpPr>
          <p:cNvPr id="38" name="Espace réservé du numéro de diapositive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07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34" grpId="0" animBg="1"/>
      <p:bldP spid="8" grpId="0"/>
      <p:bldP spid="9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/>
      <p:bldP spid="19" grpId="0"/>
      <p:bldP spid="24" grpId="0" animBg="1"/>
      <p:bldP spid="25" grpId="0"/>
      <p:bldP spid="26" grpId="0"/>
      <p:bldP spid="27" grpId="0"/>
      <p:bldP spid="3" grpId="0" animBg="1"/>
      <p:bldP spid="28" grpId="0" animBg="1"/>
      <p:bldP spid="29" grpId="0" animBg="1"/>
      <p:bldP spid="30" grpId="0" animBg="1"/>
      <p:bldP spid="33" grpId="0" animBg="1"/>
      <p:bldP spid="10" grpId="0" animBg="1"/>
      <p:bldP spid="35" grpId="0" animBg="1"/>
      <p:bldP spid="23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09600" y="685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400" dirty="0" smtClean="0"/>
              <a:t>IV- Matériaux, produits et techniques d’utilisations.</a:t>
            </a:r>
            <a:endParaRPr lang="fr-FR" sz="3400" dirty="0"/>
          </a:p>
        </p:txBody>
      </p:sp>
      <p:sp>
        <p:nvSpPr>
          <p:cNvPr id="5" name="ZoneTexte 4"/>
          <p:cNvSpPr txBox="1"/>
          <p:nvPr/>
        </p:nvSpPr>
        <p:spPr>
          <a:xfrm>
            <a:off x="683568" y="1772816"/>
            <a:ext cx="48245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>
                <a:solidFill>
                  <a:srgbClr val="D2533C"/>
                </a:solidFill>
              </a:rPr>
              <a:t>Exemple d’isolation</a:t>
            </a:r>
            <a:endParaRPr lang="fr-FR" sz="2800" u="sng" dirty="0">
              <a:solidFill>
                <a:srgbClr val="D2533C"/>
              </a:solidFill>
            </a:endParaRPr>
          </a:p>
          <a:p>
            <a:endParaRPr lang="fr-FR" dirty="0"/>
          </a:p>
        </p:txBody>
      </p:sp>
      <p:pic>
        <p:nvPicPr>
          <p:cNvPr id="2050" name="Picture 2" descr="http://www.renovation-presti.com/Images/photos/isolation_murs_ex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22860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27584" y="2573035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L’isolant est ici placé entre le revêtement de façade et le mur porteur.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 smtClean="0"/>
              <a:t>Quelle </a:t>
            </a:r>
            <a:r>
              <a:rPr lang="fr-FR" b="1" dirty="0"/>
              <a:t>est </a:t>
            </a:r>
            <a:r>
              <a:rPr lang="fr-FR" b="1" dirty="0" smtClean="0"/>
              <a:t>la </a:t>
            </a:r>
            <a:r>
              <a:rPr lang="fr-FR" b="1" dirty="0"/>
              <a:t>technique d’isolation </a:t>
            </a:r>
            <a:r>
              <a:rPr lang="fr-FR" b="1" dirty="0" smtClean="0"/>
              <a:t>utilisée </a:t>
            </a:r>
            <a:r>
              <a:rPr lang="fr-FR" b="1" dirty="0"/>
              <a:t>ici?</a:t>
            </a:r>
          </a:p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3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IV- Matériaux</a:t>
            </a:r>
            <a:r>
              <a:rPr lang="fr-FR" dirty="0"/>
              <a:t>, produits et techniques d’utilisations.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1628800"/>
            <a:ext cx="3560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u="sng" dirty="0" smtClean="0">
                <a:solidFill>
                  <a:srgbClr val="D2533C"/>
                </a:solidFill>
              </a:rPr>
              <a:t>Certification ACERMI</a:t>
            </a:r>
            <a:endParaRPr lang="fr-FR" sz="2800" u="sng" dirty="0">
              <a:solidFill>
                <a:srgbClr val="D2533C"/>
              </a:solidFill>
            </a:endParaRPr>
          </a:p>
        </p:txBody>
      </p:sp>
      <p:pic>
        <p:nvPicPr>
          <p:cNvPr id="4098" name="Picture 2" descr="http://www.acermi.com/img/etiq_acer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7"/>
            <a:ext cx="358278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00656" y="2245026"/>
            <a:ext cx="7659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L’ACERMI (association pour la certification des matériaux isolants) est un organisme dont le rôle est de garantir la véracité des caractéristiques annoncées par le fabriquant et de les réévaluer périodiquement.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027558" y="3714999"/>
            <a:ext cx="50936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résistance thermique est vérifiée mais aussi:</a:t>
            </a:r>
          </a:p>
          <a:p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/>
              <a:t> I :</a:t>
            </a:r>
            <a:r>
              <a:rPr lang="fr-FR" dirty="0" smtClean="0"/>
              <a:t> Propriété mécanique en compression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/>
              <a:t>S: </a:t>
            </a:r>
            <a:r>
              <a:rPr lang="fr-FR" dirty="0" smtClean="0"/>
              <a:t>Comportement à la déformation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/>
              <a:t>O: </a:t>
            </a:r>
            <a:r>
              <a:rPr lang="fr-FR" dirty="0" smtClean="0"/>
              <a:t>Comportement à l’eau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/>
              <a:t>L: </a:t>
            </a:r>
            <a:r>
              <a:rPr lang="fr-FR" dirty="0" smtClean="0"/>
              <a:t>Comportement à la flexion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/>
              <a:t>E: </a:t>
            </a:r>
            <a:r>
              <a:rPr lang="fr-FR" dirty="0" smtClean="0"/>
              <a:t>Comportement aux transfert de vapeur d’eau.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4215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IV- Matériaux</a:t>
            </a:r>
            <a:r>
              <a:rPr lang="fr-FR" dirty="0"/>
              <a:t>, produits et techniques d’utilisations.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1628800"/>
            <a:ext cx="3124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u="sng" dirty="0" smtClean="0">
                <a:solidFill>
                  <a:srgbClr val="D2533C"/>
                </a:solidFill>
              </a:rPr>
              <a:t>Choisir son isolant</a:t>
            </a:r>
            <a:endParaRPr lang="fr-FR" sz="2800" u="sng" dirty="0">
              <a:solidFill>
                <a:srgbClr val="D2533C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2276872"/>
            <a:ext cx="77768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D’après ce qui a été dit précédemment, différents critères entrent en jeu dans le choix d’un isolant:</a:t>
            </a:r>
          </a:p>
          <a:p>
            <a:endParaRPr lang="fr-FR" dirty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fr-FR" dirty="0" smtClean="0"/>
              <a:t>Sa conductivité thermique caractérisant son pouvoir isolant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fr-FR" dirty="0" smtClean="0"/>
              <a:t>Sa longévité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fr-FR" dirty="0" smtClean="0"/>
              <a:t>Son prix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fr-FR" dirty="0" smtClean="0"/>
              <a:t>Ses contraintes de mise en place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fr-FR" dirty="0" smtClean="0"/>
              <a:t>Ses caractéristiques face au feu et à l’humidité</a:t>
            </a:r>
          </a:p>
          <a:p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8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IV- Matériaux</a:t>
            </a:r>
            <a:r>
              <a:rPr lang="fr-FR" dirty="0"/>
              <a:t>, produits et techniques d’utilisations.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1844824"/>
            <a:ext cx="2385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u="sng" dirty="0" smtClean="0">
                <a:solidFill>
                  <a:srgbClr val="D2533C"/>
                </a:solidFill>
              </a:rPr>
              <a:t>Type d’isolant</a:t>
            </a:r>
            <a:endParaRPr lang="fr-FR" sz="2800" u="sng" dirty="0">
              <a:solidFill>
                <a:srgbClr val="D2533C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2" y="2492896"/>
            <a:ext cx="861282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b="1" u="sng" dirty="0" smtClean="0"/>
              <a:t>Isolants Minéraux:</a:t>
            </a:r>
            <a:r>
              <a:rPr lang="fr-FR" dirty="0" smtClean="0"/>
              <a:t> Fabriqués à partir de matières naturelles inorganiques</a:t>
            </a:r>
          </a:p>
          <a:p>
            <a:r>
              <a:rPr lang="fr-FR" dirty="0" smtClean="0"/>
              <a:t>	</a:t>
            </a:r>
            <a:r>
              <a:rPr lang="fr-FR" sz="1600" i="1" dirty="0" smtClean="0"/>
              <a:t>Ex: </a:t>
            </a:r>
            <a:r>
              <a:rPr lang="fr-FR" sz="1600" i="1" dirty="0"/>
              <a:t>la laine de verre, la laine de roche, le verre </a:t>
            </a:r>
            <a:r>
              <a:rPr lang="fr-FR" sz="1600" i="1" dirty="0" smtClean="0"/>
              <a:t>cellulaire, l’argile </a:t>
            </a:r>
            <a:r>
              <a:rPr lang="fr-FR" sz="1600" i="1" dirty="0"/>
              <a:t>expansée</a:t>
            </a:r>
            <a:endParaRPr lang="fr-FR" sz="1600" i="1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b="1" u="sng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b="1" u="sng" dirty="0" smtClean="0"/>
              <a:t>Isolants Organiques:</a:t>
            </a:r>
            <a:r>
              <a:rPr lang="fr-FR" dirty="0" smtClean="0"/>
              <a:t> Fabriqués à partir de matières végétales ou animales</a:t>
            </a:r>
          </a:p>
          <a:p>
            <a:r>
              <a:rPr lang="fr-FR" dirty="0"/>
              <a:t>	</a:t>
            </a:r>
            <a:r>
              <a:rPr lang="fr-FR" sz="1600" i="1" dirty="0" smtClean="0"/>
              <a:t>Ex: Le liège, la fibre de bois, la chanvre, la laine de mouton</a:t>
            </a:r>
          </a:p>
          <a:p>
            <a:r>
              <a:rPr lang="fr-FR" sz="1600" i="1" dirty="0"/>
              <a:t>Parmi  les isolants organiques, les isolants </a:t>
            </a:r>
            <a:r>
              <a:rPr lang="fr-FR" sz="1600" i="1" dirty="0" err="1"/>
              <a:t>biosourcés</a:t>
            </a:r>
            <a:r>
              <a:rPr lang="fr-FR" sz="1600" i="1" dirty="0"/>
              <a:t> (fibre de bois, chanvre,,,) ont des propriétés écologiques exceptionnelles</a:t>
            </a:r>
            <a:r>
              <a:rPr lang="fr-FR" sz="1600" i="1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endParaRPr lang="fr-FR" b="1" u="sng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b="1" u="sng" dirty="0" smtClean="0"/>
              <a:t>Isolants Synthétiques:</a:t>
            </a:r>
            <a:r>
              <a:rPr lang="fr-FR" dirty="0" smtClean="0"/>
              <a:t> Utilisent des matériaux non présents dans la nature (plastique, polystyrène etc...)</a:t>
            </a:r>
          </a:p>
          <a:p>
            <a:r>
              <a:rPr lang="fr-FR" dirty="0"/>
              <a:t>	</a:t>
            </a:r>
            <a:r>
              <a:rPr lang="fr-FR" sz="1600" i="1" dirty="0" smtClean="0"/>
              <a:t>Ex: Polystyrène expansé, polyuréthane, </a:t>
            </a:r>
            <a:r>
              <a:rPr lang="fr-FR" sz="1600" i="1" dirty="0"/>
              <a:t>La mousse phénolique</a:t>
            </a:r>
            <a:endParaRPr lang="fr-FR" sz="1600" i="1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b="1" u="sng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b="1" u="sng" dirty="0" smtClean="0"/>
              <a:t>Isolants minces: </a:t>
            </a:r>
            <a:r>
              <a:rPr lang="fr-FR" dirty="0" smtClean="0"/>
              <a:t> Epais de quelques millimètres à quelques centimètres, ils sont constitués </a:t>
            </a:r>
            <a:r>
              <a:rPr lang="fr-FR" dirty="0"/>
              <a:t>d’une ou </a:t>
            </a:r>
            <a:r>
              <a:rPr lang="fr-FR" dirty="0" smtClean="0"/>
              <a:t>plusieurs couches </a:t>
            </a:r>
            <a:r>
              <a:rPr lang="fr-FR" dirty="0"/>
              <a:t>d’aluminium assemblées </a:t>
            </a:r>
            <a:r>
              <a:rPr lang="fr-FR" dirty="0" smtClean="0"/>
              <a:t>entre elles </a:t>
            </a:r>
            <a:r>
              <a:rPr lang="fr-FR" dirty="0"/>
              <a:t>et de couches intermédiaires de </a:t>
            </a:r>
            <a:r>
              <a:rPr lang="fr-FR" dirty="0" smtClean="0"/>
              <a:t>différentes natures </a:t>
            </a:r>
            <a:r>
              <a:rPr lang="fr-FR" dirty="0"/>
              <a:t>: feutre, ouate, </a:t>
            </a:r>
            <a:r>
              <a:rPr lang="fr-FR" dirty="0" smtClean="0"/>
              <a:t>mousse, etc</a:t>
            </a:r>
            <a:r>
              <a:rPr lang="fr-FR" dirty="0"/>
              <a:t>. </a:t>
            </a:r>
            <a:endParaRPr lang="fr-FR" b="1" u="sng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/>
          <a:lstStyle/>
          <a:p>
            <a:pPr algn="ctr"/>
            <a:r>
              <a:rPr lang="fr-FR" dirty="0" smtClean="0"/>
              <a:t>Plan du cours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0" y="1412776"/>
            <a:ext cx="9144000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fr-FR" sz="3200" b="1" dirty="0" smtClean="0">
                <a:solidFill>
                  <a:srgbClr val="D2533C"/>
                </a:solidFill>
              </a:rPr>
              <a:t>Introduction</a:t>
            </a:r>
          </a:p>
          <a:p>
            <a:pPr marL="571500" indent="-571500" algn="ctr">
              <a:spcBef>
                <a:spcPts val="1800"/>
              </a:spcBef>
              <a:buFont typeface="+mj-lt"/>
              <a:buAutoNum type="romanUcPeriod"/>
            </a:pPr>
            <a:r>
              <a:rPr lang="fr-FR" sz="3200" b="1" dirty="0" smtClean="0">
                <a:solidFill>
                  <a:srgbClr val="D2533C"/>
                </a:solidFill>
              </a:rPr>
              <a:t>Un peu d’histoire</a:t>
            </a:r>
          </a:p>
          <a:p>
            <a:pPr marL="571500" indent="-571500" algn="ctr">
              <a:spcBef>
                <a:spcPts val="1800"/>
              </a:spcBef>
              <a:buFont typeface="+mj-lt"/>
              <a:buAutoNum type="romanUcPeriod"/>
            </a:pPr>
            <a:r>
              <a:rPr lang="fr-FR" sz="3200" b="1" dirty="0" smtClean="0">
                <a:solidFill>
                  <a:srgbClr val="D2533C"/>
                </a:solidFill>
              </a:rPr>
              <a:t>Principe de l’isolation thermique des bâtiments</a:t>
            </a:r>
          </a:p>
          <a:p>
            <a:pPr marL="571500" indent="-571500" algn="ctr">
              <a:spcBef>
                <a:spcPts val="1800"/>
              </a:spcBef>
              <a:buFont typeface="+mj-lt"/>
              <a:buAutoNum type="romanUcPeriod"/>
            </a:pPr>
            <a:r>
              <a:rPr lang="fr-FR" sz="3200" b="1" dirty="0" smtClean="0">
                <a:solidFill>
                  <a:srgbClr val="D2533C"/>
                </a:solidFill>
              </a:rPr>
              <a:t>Les grandeurs physiques utilisées</a:t>
            </a:r>
          </a:p>
          <a:p>
            <a:pPr marL="571500" indent="-571500" algn="ctr">
              <a:spcBef>
                <a:spcPts val="1800"/>
              </a:spcBef>
              <a:buFont typeface="+mj-lt"/>
              <a:buAutoNum type="romanUcPeriod"/>
            </a:pPr>
            <a:r>
              <a:rPr lang="fr-FR" sz="3200" b="1" dirty="0" smtClean="0">
                <a:solidFill>
                  <a:srgbClr val="D2533C"/>
                </a:solidFill>
              </a:rPr>
              <a:t>Matériaux, produits et techniques d’utilisations</a:t>
            </a:r>
          </a:p>
          <a:p>
            <a:pPr marL="571500" indent="-571500" algn="ctr">
              <a:spcBef>
                <a:spcPts val="1800"/>
              </a:spcBef>
              <a:buFont typeface="+mj-lt"/>
              <a:buAutoNum type="romanUcPeriod"/>
            </a:pPr>
            <a:r>
              <a:rPr lang="fr-FR" sz="3200" b="1" dirty="0" smtClean="0">
                <a:solidFill>
                  <a:srgbClr val="D2533C"/>
                </a:solidFill>
              </a:rPr>
              <a:t>Application: Maison air et lumière</a:t>
            </a:r>
          </a:p>
          <a:p>
            <a:pPr marL="400050" indent="-400050">
              <a:buFont typeface="+mj-lt"/>
              <a:buAutoNum type="romanUcPeriod"/>
            </a:pPr>
            <a:endParaRPr lang="fr-FR" dirty="0" smtClean="0"/>
          </a:p>
          <a:p>
            <a:pPr marL="400050" indent="-400050">
              <a:buFont typeface="+mj-lt"/>
              <a:buAutoNum type="romanUcPeriod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915796"/>
              </p:ext>
            </p:extLst>
          </p:nvPr>
        </p:nvGraphicFramePr>
        <p:xfrm>
          <a:off x="107505" y="1124744"/>
          <a:ext cx="8856985" cy="5496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5"/>
                <a:gridCol w="1584176"/>
                <a:gridCol w="1152128"/>
                <a:gridCol w="1584178"/>
                <a:gridCol w="1476164"/>
                <a:gridCol w="1476164"/>
              </a:tblGrid>
              <a:tr h="68407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Conductivité thermique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Forme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longévité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Divers</a:t>
                      </a:r>
                      <a:endParaRPr lang="fr-FR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fr-FR" dirty="0" smtClean="0"/>
                        <a:t>Laine de verre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~0,035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PanneauxRouleaux</a:t>
                      </a:r>
                      <a:endParaRPr lang="fr-FR" sz="1600" dirty="0" smtClean="0"/>
                    </a:p>
                    <a:p>
                      <a:r>
                        <a:rPr lang="fr-FR" sz="1600" dirty="0" smtClean="0"/>
                        <a:t>Vrac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3 à 8€/m²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Polluant</a:t>
                      </a:r>
                      <a:endParaRPr lang="fr-FR" sz="1600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fr-FR" dirty="0" smtClean="0"/>
                        <a:t>Laine de roche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~0,036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Panneaux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++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5 à 10€/m²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Polluant</a:t>
                      </a:r>
                    </a:p>
                    <a:p>
                      <a:r>
                        <a:rPr lang="fr-FR" sz="1400" dirty="0" smtClean="0"/>
                        <a:t>Plus résistant</a:t>
                      </a:r>
                      <a:r>
                        <a:rPr lang="fr-FR" sz="1400" baseline="0" dirty="0" smtClean="0"/>
                        <a:t> à l’eau</a:t>
                      </a:r>
                      <a:endParaRPr lang="fr-FR" sz="1400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fr-FR" dirty="0" smtClean="0"/>
                        <a:t>Liège expansé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~0,040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Plaque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++++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10 à 30€/m²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Insensible à l’eau</a:t>
                      </a:r>
                      <a:endParaRPr lang="fr-FR" sz="1600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fr-FR" dirty="0" smtClean="0"/>
                        <a:t>Laine de mouton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~</a:t>
                      </a:r>
                      <a:r>
                        <a:rPr lang="fr-FR" sz="1600" baseline="0" dirty="0" smtClean="0"/>
                        <a:t>0,038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Vrac, Rouleaux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+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15 à 20€/m²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Faible inertie, absorbe l’eau</a:t>
                      </a:r>
                      <a:endParaRPr lang="fr-FR" sz="1600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fr-FR" dirty="0" smtClean="0"/>
                        <a:t>Polystyrène expansé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~0,035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Plaque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++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10€/m²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Fragile au feu, mauvaise isolation phonique</a:t>
                      </a:r>
                      <a:endParaRPr lang="fr-FR" sz="1600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Polyuréthane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~</a:t>
                      </a:r>
                      <a:r>
                        <a:rPr lang="fr-FR" sz="1600" baseline="0" dirty="0" smtClean="0"/>
                        <a:t>0,026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Panneaux</a:t>
                      </a:r>
                    </a:p>
                    <a:p>
                      <a:r>
                        <a:rPr lang="fr-FR" sz="1600" dirty="0" smtClean="0"/>
                        <a:t>Mousse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+++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20€/m²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Polluant, insensible à l’eau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259632" y="435858"/>
            <a:ext cx="6444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u="sng" dirty="0" smtClean="0">
                <a:solidFill>
                  <a:srgbClr val="D2533C"/>
                </a:solidFill>
              </a:rPr>
              <a:t>Quelques exemples d’isolants courants</a:t>
            </a:r>
            <a:endParaRPr lang="fr-FR" sz="2800" u="sng" dirty="0">
              <a:solidFill>
                <a:srgbClr val="D2533C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35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719967"/>
            <a:ext cx="7544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u="sng" dirty="0" smtClean="0">
                <a:solidFill>
                  <a:srgbClr val="D2533C"/>
                </a:solidFill>
              </a:rPr>
              <a:t>Quelques exemples d’isolants courants (suite)</a:t>
            </a:r>
            <a:endParaRPr lang="fr-FR" sz="2800" u="sng" dirty="0">
              <a:solidFill>
                <a:srgbClr val="D2533C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27027"/>
              </p:ext>
            </p:extLst>
          </p:nvPr>
        </p:nvGraphicFramePr>
        <p:xfrm>
          <a:off x="107504" y="1412776"/>
          <a:ext cx="8784978" cy="3559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944216"/>
                <a:gridCol w="1440160"/>
                <a:gridCol w="1248140"/>
                <a:gridCol w="1464163"/>
                <a:gridCol w="1464163"/>
              </a:tblGrid>
              <a:tr h="68407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Conductivité thermique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Forme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longévité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Divers</a:t>
                      </a:r>
                      <a:endParaRPr lang="fr-FR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fr-FR" dirty="0" smtClean="0"/>
                        <a:t>Isolant mince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Fort</a:t>
                      </a:r>
                      <a:r>
                        <a:rPr lang="fr-FR" sz="1600" baseline="0" dirty="0" smtClean="0"/>
                        <a:t> mais pouvoir réflecteur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Rouleaux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+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5 à 10€/m²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Polluant</a:t>
                      </a:r>
                    </a:p>
                    <a:p>
                      <a:r>
                        <a:rPr lang="fr-FR" sz="1600" dirty="0" smtClean="0"/>
                        <a:t>Facile à poser</a:t>
                      </a:r>
                      <a:endParaRPr lang="fr-FR" sz="1600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fr-FR" dirty="0" smtClean="0"/>
                        <a:t>Peinture isolante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0,55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bombe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++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15€/m²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Épaisseur</a:t>
                      </a:r>
                      <a:r>
                        <a:rPr lang="fr-FR" sz="1400" baseline="0" dirty="0" smtClean="0"/>
                        <a:t> infime</a:t>
                      </a:r>
                      <a:endParaRPr lang="fr-FR" sz="1400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fr-FR" dirty="0" smtClean="0"/>
                        <a:t>Brique </a:t>
                      </a:r>
                      <a:r>
                        <a:rPr lang="fr-FR" dirty="0" err="1" smtClean="0"/>
                        <a:t>Monomur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0,15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Brique constructive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++++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50€/m²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Mise en place simple</a:t>
                      </a:r>
                      <a:endParaRPr lang="fr-FR" sz="1600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fr-FR" dirty="0" smtClean="0"/>
                        <a:t>Béton cellulaire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0,11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Mur complet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++++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20 à 45€/m²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Mise en place simple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9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95536" y="548680"/>
            <a:ext cx="82296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V- Application: Maison air et lumière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619672" y="3068960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http://www.dailymotion.com/video/xpftzy_presentation-de-la-maison-air-et-lumiere_lifestyle?search_algo=2#.UMCtA3faGSo</a:t>
            </a:r>
          </a:p>
        </p:txBody>
      </p:sp>
    </p:spTree>
    <p:extLst>
      <p:ext uri="{BB962C8B-B14F-4D97-AF65-F5344CB8AC3E}">
        <p14:creationId xmlns:p14="http://schemas.microsoft.com/office/powerpoint/2010/main" val="11411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69" y="1889354"/>
            <a:ext cx="7841605" cy="496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395536" y="548680"/>
            <a:ext cx="82296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V- Application: Maison air et lumière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94709" y="1268760"/>
            <a:ext cx="4680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maison de 2020 ?</a:t>
            </a:r>
          </a:p>
          <a:p>
            <a:endParaRPr lang="fr-FR" dirty="0"/>
          </a:p>
          <a:p>
            <a:r>
              <a:rPr lang="fr-FR" dirty="0"/>
              <a:t>Bâtiment à </a:t>
            </a:r>
            <a:r>
              <a:rPr lang="fr-FR" b="1" dirty="0"/>
              <a:t>énergie positive </a:t>
            </a:r>
            <a:r>
              <a:rPr lang="fr-FR" dirty="0"/>
              <a:t>! La maison produit plus d'énergie qu'elle n'en consomme.</a:t>
            </a:r>
          </a:p>
          <a:p>
            <a:endParaRPr lang="fr-FR" dirty="0"/>
          </a:p>
          <a:p>
            <a:r>
              <a:rPr lang="fr-FR" dirty="0"/>
              <a:t>Lors de la conception tous les aspects énergétiques et du confort ont été pris en compte.</a:t>
            </a:r>
          </a:p>
          <a:p>
            <a:endParaRPr lang="fr-FR" dirty="0"/>
          </a:p>
          <a:p>
            <a:r>
              <a:rPr lang="fr-FR" dirty="0"/>
              <a:t>L'isolation a une place </a:t>
            </a:r>
            <a:r>
              <a:rPr lang="fr-FR" dirty="0" smtClean="0"/>
              <a:t>prépondérante </a:t>
            </a:r>
            <a:r>
              <a:rPr lang="fr-FR" dirty="0"/>
              <a:t>dans la diminution de l'énergie consommé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23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95536" y="548680"/>
            <a:ext cx="82296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V- Application: Maison air et lumière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11808" y="3284984"/>
            <a:ext cx="74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Selon vous quels critères sont prépondérants dans le choix des produits et de la technique d’isolation de la maison air et lumière ?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508518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Quelle technique d’isolation choisiriez-vous ? Pourquoi ?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1576181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Relevez tous les moyens mis en place pour diminuer la consommation de l’habitat.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015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51520" y="692696"/>
            <a:ext cx="8213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Critiquez le choix fait par l’équipe de la maison air et lumière. </a:t>
            </a:r>
          </a:p>
          <a:p>
            <a:r>
              <a:rPr lang="fr-FR" dirty="0"/>
              <a:t>Proposez une solution de rechange de même résistance thermique (matériau et conductivité thermique λ / épaisseur) en la justifiant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i="1" dirty="0"/>
              <a:t>Solution utilisée : 2 panneaux de </a:t>
            </a:r>
            <a:r>
              <a:rPr lang="fr-FR" i="1" dirty="0" err="1"/>
              <a:t>isomob</a:t>
            </a:r>
            <a:r>
              <a:rPr lang="fr-FR" i="1" dirty="0"/>
              <a:t> 35 de 145mm d’épaisseur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580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Introduction: notion de confort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988840"/>
            <a:ext cx="7787208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Les paramètres suivants entrent en jeu dans la notion de confort:</a:t>
            </a:r>
          </a:p>
          <a:p>
            <a:pPr marL="0" indent="0">
              <a:buNone/>
            </a:pPr>
            <a:endParaRPr lang="fr-FR" sz="20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79512" y="2835589"/>
            <a:ext cx="403244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/>
              <a:t>la température ambiante (de l’air)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/>
              <a:t>la température des parois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/>
              <a:t>l'humidité de l'air ambiant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/>
              <a:t>les écarts de température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/>
              <a:t>les courants d’air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/>
              <a:t>le bruit environnant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fr-FR" dirty="0"/>
          </a:p>
        </p:txBody>
      </p:sp>
      <p:pic>
        <p:nvPicPr>
          <p:cNvPr id="5" name="Picture 2" descr="http://labo-energetic.eu/fr/labo/images/thermo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4169" r="3958" b="4656"/>
          <a:stretch/>
        </p:blipFill>
        <p:spPr bwMode="auto">
          <a:xfrm>
            <a:off x="4860032" y="2552919"/>
            <a:ext cx="318516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44008" y="2813967"/>
            <a:ext cx="648072" cy="305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47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I- Un peu d’histoire...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72816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 smtClean="0"/>
              <a:t>L’idée d’économiser l’énergie est assez récente, on commence réellement à  la prendre en compte après les chocs pétroliers de 1973 et 1990 à cause de:</a:t>
            </a:r>
          </a:p>
          <a:p>
            <a:pPr marL="0" indent="0">
              <a:buNone/>
            </a:pPr>
            <a:r>
              <a:rPr lang="fr-FR" sz="1800" dirty="0" smtClean="0"/>
              <a:t>- La crainte d’un épuisement des ressources</a:t>
            </a:r>
          </a:p>
          <a:p>
            <a:pPr marL="0" indent="0">
              <a:buNone/>
            </a:pPr>
            <a:r>
              <a:rPr lang="fr-FR" sz="1800" dirty="0" smtClean="0"/>
              <a:t>- Le réchauffement climatique</a:t>
            </a:r>
          </a:p>
          <a:p>
            <a:pPr marL="0" indent="0">
              <a:buNone/>
            </a:pPr>
            <a:r>
              <a:rPr lang="fr-FR" sz="1800" dirty="0" smtClean="0"/>
              <a:t>- La montée du coup de l’énergie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87624" y="4085564"/>
            <a:ext cx="651723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b="1" dirty="0" smtClean="0"/>
              <a:t>40% de l’énergie en France est utilisée par le bâtiment</a:t>
            </a:r>
            <a:endParaRPr lang="fr-FR" b="1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56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fr-FR" dirty="0" smtClean="0"/>
              <a:t>I- Un peu d’histoire...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80603" y="1435163"/>
            <a:ext cx="3155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 smtClean="0">
                <a:solidFill>
                  <a:srgbClr val="D2533C"/>
                </a:solidFill>
                <a:latin typeface="+mj-lt"/>
              </a:rPr>
              <a:t>Réglementation</a:t>
            </a:r>
            <a:endParaRPr lang="fr-FR" sz="3200" u="sng" dirty="0">
              <a:solidFill>
                <a:srgbClr val="D2533C"/>
              </a:solidFill>
              <a:latin typeface="+mj-lt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716016" y="2398241"/>
            <a:ext cx="3684997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La RT </a:t>
            </a:r>
            <a:r>
              <a:rPr lang="fr-FR" b="1" dirty="0" smtClean="0"/>
              <a:t>2012</a:t>
            </a:r>
          </a:p>
          <a:p>
            <a:pPr algn="ctr"/>
            <a:r>
              <a:rPr lang="fr-FR" b="1" dirty="0" smtClean="0"/>
              <a:t>« Grenelle environnement »</a:t>
            </a:r>
          </a:p>
          <a:p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Chaque construction neuve ne devra pas consommer plus de    50 kWh/m²/an d’énergie   en   moyenne 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24" y="4706565"/>
            <a:ext cx="2170106" cy="208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80603" y="2409854"/>
            <a:ext cx="3684997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La RT </a:t>
            </a:r>
            <a:r>
              <a:rPr lang="fr-FR" b="1" dirty="0" smtClean="0"/>
              <a:t>2005</a:t>
            </a:r>
          </a:p>
          <a:p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Performance construction neuve +15% en 2005 jusqu'à + 40% en 2020</a:t>
            </a:r>
          </a:p>
          <a:p>
            <a:r>
              <a:rPr lang="fr-FR" dirty="0" smtClean="0"/>
              <a:t> </a:t>
            </a: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646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II- Isolation thermique des bâtiments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80603" y="143516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 smtClean="0">
                <a:solidFill>
                  <a:srgbClr val="D2533C"/>
                </a:solidFill>
                <a:latin typeface="+mj-lt"/>
              </a:rPr>
              <a:t>Pourquoi?</a:t>
            </a:r>
            <a:endParaRPr lang="fr-FR" sz="3200" u="sng" dirty="0">
              <a:solidFill>
                <a:srgbClr val="D2533C"/>
              </a:solidFill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0828" y="3344251"/>
            <a:ext cx="7043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/>
              <a:t>Préserver </a:t>
            </a:r>
            <a:r>
              <a:rPr lang="fr-FR" sz="2400" dirty="0"/>
              <a:t>l’environnement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93119" y="4082915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400" dirty="0"/>
              <a:t>Améliorer le confort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93119" y="4856992"/>
            <a:ext cx="685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400" dirty="0"/>
              <a:t>Etre conforme à la règlementation</a:t>
            </a:r>
          </a:p>
          <a:p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293119" y="2236255"/>
            <a:ext cx="79078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400" dirty="0"/>
              <a:t>Réduire la consommation d’énergie de chauffage / de climatisation</a:t>
            </a:r>
          </a:p>
          <a:p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03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II- Isolation </a:t>
            </a:r>
            <a:r>
              <a:rPr lang="fr-FR" dirty="0"/>
              <a:t>thermique des bâtiments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1412776"/>
            <a:ext cx="5266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u="sng" dirty="0" smtClean="0">
                <a:solidFill>
                  <a:srgbClr val="D2533C"/>
                </a:solidFill>
                <a:latin typeface="+mj-lt"/>
              </a:rPr>
              <a:t>Principe de l’isolation thermique</a:t>
            </a:r>
            <a:endParaRPr lang="fr-FR" sz="2800" u="sng" dirty="0">
              <a:solidFill>
                <a:srgbClr val="D2533C"/>
              </a:solidFill>
              <a:latin typeface="+mj-lt"/>
            </a:endParaRPr>
          </a:p>
        </p:txBody>
      </p:sp>
      <p:pic>
        <p:nvPicPr>
          <p:cNvPr id="1026" name="Picture 2" descr="http://www.armadiag.fr/public/200705291501-deperdition_thermiqu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4"/>
          <a:stretch/>
        </p:blipFill>
        <p:spPr bwMode="auto">
          <a:xfrm>
            <a:off x="5292080" y="2420888"/>
            <a:ext cx="3429761" cy="306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084168" y="5373216"/>
            <a:ext cx="2421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/>
              <a:t>Part des déperditions (en %) à travers les différente parois d’une maison non isolée</a:t>
            </a:r>
            <a:endParaRPr lang="fr-FR" sz="12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478549" y="3976468"/>
            <a:ext cx="48245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400" dirty="0"/>
              <a:t>Ce n'est pas le seul moyen d'influer sur le confort et les économies d'énergie (équipements, réflexions constructives...)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78548" y="2236222"/>
            <a:ext cx="4309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400" dirty="0"/>
              <a:t>L’isolation thermique a pour objectif de diminuer les pertes de chaleur dans l’enceinte de l’habitat.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43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1628800"/>
            <a:ext cx="48245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>
                <a:solidFill>
                  <a:srgbClr val="D2533C"/>
                </a:solidFill>
              </a:rPr>
              <a:t>Fonctionnement d’un isolant</a:t>
            </a:r>
            <a:endParaRPr lang="fr-FR" sz="2800" u="sng" dirty="0">
              <a:solidFill>
                <a:srgbClr val="D2533C"/>
              </a:solidFill>
            </a:endParaRPr>
          </a:p>
          <a:p>
            <a:endParaRPr lang="fr-FR" dirty="0"/>
          </a:p>
        </p:txBody>
      </p:sp>
      <p:pic>
        <p:nvPicPr>
          <p:cNvPr id="2050" name="Picture 2" descr="http://www.thermibloc.fr/media/isolationthermique__031645800_0846_0902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1628800"/>
            <a:ext cx="3677999" cy="270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ediene-habitat.fr/images/pont-thermiqu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" y="4293096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707904" y="4969867"/>
            <a:ext cx="5334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faut  prendre en compte </a:t>
            </a:r>
            <a:r>
              <a:rPr lang="fr-FR" b="1" dirty="0" smtClean="0"/>
              <a:t>les ponts thermiques</a:t>
            </a:r>
            <a:r>
              <a:rPr lang="fr-FR" dirty="0" smtClean="0"/>
              <a:t>, les endroits où l’isolant n’est plus continu et qui provoquent des pertes des chaleurs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59532" y="2453041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L’isolant a pour vocation de freiner la </a:t>
            </a:r>
            <a:r>
              <a:rPr lang="fr-FR" dirty="0" smtClean="0"/>
              <a:t>déperdition ou </a:t>
            </a:r>
            <a:r>
              <a:rPr lang="fr-FR" dirty="0"/>
              <a:t>le gain de chaleur </a:t>
            </a:r>
            <a:r>
              <a:rPr lang="fr-FR" dirty="0" smtClean="0"/>
              <a:t>due </a:t>
            </a:r>
            <a:r>
              <a:rPr lang="fr-FR" dirty="0"/>
              <a:t>à la différence de </a:t>
            </a:r>
            <a:r>
              <a:rPr lang="fr-FR" dirty="0" smtClean="0"/>
              <a:t>température </a:t>
            </a:r>
            <a:r>
              <a:rPr lang="fr-FR" dirty="0"/>
              <a:t>entre l’extérieur et l’intérieur de </a:t>
            </a:r>
            <a:r>
              <a:rPr lang="fr-FR" dirty="0" smtClean="0"/>
              <a:t>l’habitat</a:t>
            </a:r>
            <a:r>
              <a:rPr lang="fr-FR" dirty="0"/>
              <a:t>.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59532" y="54868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II- Isolation thermique des bâtiments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626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III- Les grandeurs physiques utilisées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96752"/>
          </a:xfrm>
        </p:spPr>
        <p:txBody>
          <a:bodyPr/>
          <a:lstStyle/>
          <a:p>
            <a:r>
              <a:rPr lang="fr-FR" sz="1800" b="1" dirty="0" smtClean="0"/>
              <a:t>Température</a:t>
            </a:r>
            <a:r>
              <a:rPr lang="fr-FR" sz="1800" dirty="0" smtClean="0"/>
              <a:t>: </a:t>
            </a:r>
            <a:r>
              <a:rPr lang="fr-FR" sz="1800" dirty="0"/>
              <a:t>Grandeur physique liée à la notion immédiate de chaud et froid</a:t>
            </a:r>
            <a:r>
              <a:rPr lang="fr-FR" sz="1800" dirty="0" smtClean="0"/>
              <a:t>.</a:t>
            </a:r>
          </a:p>
          <a:p>
            <a:r>
              <a:rPr lang="fr-FR" sz="1800" b="1" dirty="0" smtClean="0"/>
              <a:t>Chaleur: </a:t>
            </a:r>
            <a:r>
              <a:rPr lang="fr-FR" sz="1800" dirty="0" smtClean="0"/>
              <a:t>Expression d’un transfert thermique entre deux corps.</a:t>
            </a:r>
            <a:endParaRPr lang="fr-FR" dirty="0"/>
          </a:p>
          <a:p>
            <a:r>
              <a:rPr lang="fr-FR" sz="1800" dirty="0" smtClean="0"/>
              <a:t>La chaleur peut se transmettre de 3 manières:</a:t>
            </a:r>
          </a:p>
          <a:p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  <a:p>
            <a:endParaRPr lang="fr-FR" sz="1800" dirty="0" smtClean="0"/>
          </a:p>
          <a:p>
            <a:endParaRPr lang="fr-FR" sz="1800" dirty="0" smtClean="0"/>
          </a:p>
          <a:p>
            <a:endParaRPr lang="fr-FR" sz="1800" dirty="0" smtClean="0"/>
          </a:p>
          <a:p>
            <a:endParaRPr lang="fr-FR" sz="1800" dirty="0" smtClean="0"/>
          </a:p>
          <a:p>
            <a:pPr marL="1737360" lvl="8" indent="0">
              <a:buNone/>
            </a:pPr>
            <a:endParaRPr lang="fr-FR" sz="1800" dirty="0"/>
          </a:p>
        </p:txBody>
      </p:sp>
      <p:pic>
        <p:nvPicPr>
          <p:cNvPr id="2050" name="Picture 2" descr="http://www-energie2.arch.ucl.ac.be/transfert%20de%20chaleur/0-F2b_cl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6160"/>
            <a:ext cx="23812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hysics.arizona.edu/~thews/reu/convection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294" y="4706131"/>
            <a:ext cx="2378331" cy="191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294917" y="3131864"/>
            <a:ext cx="208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Rayonnement:</a:t>
            </a:r>
            <a:endParaRPr lang="fr-FR" dirty="0"/>
          </a:p>
        </p:txBody>
      </p:sp>
      <p:pic>
        <p:nvPicPr>
          <p:cNvPr id="2054" name="Picture 6" descr="http://www.photovoltaique.info/local/cache-vignettes/L532xH422/rayonnement-0829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35" y="2434146"/>
            <a:ext cx="3057765" cy="242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3659337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Contact entre deux milieux de températures différentes</a:t>
            </a:r>
            <a:endParaRPr lang="fr-FR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437544" y="3504147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Effet du soleil sur les parois</a:t>
            </a:r>
            <a:endParaRPr lang="fr-FR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126221" y="5589240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Transfert de chaleur par déplacement de fluide</a:t>
            </a:r>
            <a:endParaRPr lang="fr-FR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381224" y="3276771"/>
            <a:ext cx="180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Conduction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121285" y="5219908"/>
            <a:ext cx="170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Convection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6BAF-4402-4B6C-9F18-13B37D77D04F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21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iguïté">
  <a:themeElements>
    <a:clrScheme name="Contiguïté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1456</TotalTime>
  <Words>1321</Words>
  <Application>Microsoft Office PowerPoint</Application>
  <PresentationFormat>Affichage à l'écran (4:3)</PresentationFormat>
  <Paragraphs>283</Paragraphs>
  <Slides>25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27" baseType="lpstr">
      <vt:lpstr>Clarté</vt:lpstr>
      <vt:lpstr>Contiguïté</vt:lpstr>
      <vt:lpstr>Isolation thermique et économies d’énergie</vt:lpstr>
      <vt:lpstr>Plan du cours</vt:lpstr>
      <vt:lpstr>Introduction: notion de confort</vt:lpstr>
      <vt:lpstr>I- Un peu d’histoire...</vt:lpstr>
      <vt:lpstr>I- Un peu d’histoire...</vt:lpstr>
      <vt:lpstr>II- Isolation thermique des bâtiments</vt:lpstr>
      <vt:lpstr>II- Isolation thermique des bâtiments</vt:lpstr>
      <vt:lpstr>Présentation PowerPoint</vt:lpstr>
      <vt:lpstr>III- Les grandeurs physiques utilisées</vt:lpstr>
      <vt:lpstr>III- Les grandeurs physiques utilisées</vt:lpstr>
      <vt:lpstr>Présentation PowerPoint</vt:lpstr>
      <vt:lpstr>Présentation PowerPoint</vt:lpstr>
      <vt:lpstr>Présentation PowerPoint</vt:lpstr>
      <vt:lpstr>III- Les grandeurs physiques utilisées</vt:lpstr>
      <vt:lpstr>IV- Matériaux, produits et techniques d’utilisations.</vt:lpstr>
      <vt:lpstr>Présentation PowerPoint</vt:lpstr>
      <vt:lpstr>IV- Matériaux, produits et techniques d’utilisations.</vt:lpstr>
      <vt:lpstr>IV- Matériaux, produits et techniques d’utilisations.</vt:lpstr>
      <vt:lpstr>IV- Matériaux, produits et techniques d’utilisations.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Isolation thermique et économies d’énergie</dc:title>
  <dc:creator>Thomas</dc:creator>
  <cp:lastModifiedBy>Thomas</cp:lastModifiedBy>
  <cp:revision>82</cp:revision>
  <cp:lastPrinted>2012-11-20T15:48:22Z</cp:lastPrinted>
  <dcterms:created xsi:type="dcterms:W3CDTF">2012-10-14T16:30:31Z</dcterms:created>
  <dcterms:modified xsi:type="dcterms:W3CDTF">2012-12-18T21:43:51Z</dcterms:modified>
</cp:coreProperties>
</file>