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6" r:id="rId3"/>
    <p:sldId id="268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6" r:id="rId13"/>
    <p:sldId id="290" r:id="rId14"/>
    <p:sldId id="267" r:id="rId15"/>
    <p:sldId id="269" r:id="rId16"/>
    <p:sldId id="270" r:id="rId17"/>
    <p:sldId id="283" r:id="rId18"/>
    <p:sldId id="284" r:id="rId19"/>
    <p:sldId id="282" r:id="rId20"/>
    <p:sldId id="271" r:id="rId21"/>
    <p:sldId id="272" r:id="rId22"/>
    <p:sldId id="273" r:id="rId23"/>
    <p:sldId id="285" r:id="rId24"/>
    <p:sldId id="275" r:id="rId25"/>
    <p:sldId id="278" r:id="rId26"/>
    <p:sldId id="289" r:id="rId27"/>
    <p:sldId id="274" r:id="rId28"/>
    <p:sldId id="276" r:id="rId29"/>
    <p:sldId id="286" r:id="rId30"/>
    <p:sldId id="277" r:id="rId31"/>
    <p:sldId id="287" r:id="rId32"/>
    <p:sldId id="279" r:id="rId33"/>
    <p:sldId id="280" r:id="rId34"/>
    <p:sldId id="288" r:id="rId35"/>
    <p:sldId id="291" r:id="rId36"/>
    <p:sldId id="292" r:id="rId37"/>
    <p:sldId id="281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A50021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ourbous\PhD\Resultats\Chromatin%20dynamics%20during%20transition\tailles%20noyaux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ourbous\PhD\Resultats\Chromatin%20dynamics%20during%20transition\tailles%20noyaux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urbous\Documents\PhD\Resultats\Chromatin%20dynamics%20during%20transition\RT-PCR\RT%20PCR%20cotyledons\2012-09-16bi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urbous\Documents\PhD\Resultats\Chromatin%20dynamics%20during%20transition\RT-PCR\RT%20PCR%20cotyledons\2012-09-16bi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urbous\Documents\PhD\Resultats\Chromatin%20dynamics%20during%20transition\ChIP\2012-09-15-2bis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urbous\Documents\PhD\Resultats\Chromatin%20dynamics%20during%20transition\ChIP\2012-09-15-1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0745804577431459"/>
          <c:y val="6.9191911846465476E-2"/>
          <c:w val="0.73623172173183549"/>
          <c:h val="0.879407242818665"/>
        </c:manualLayout>
      </c:layout>
      <c:barChart>
        <c:barDir val="col"/>
        <c:grouping val="clustered"/>
        <c:ser>
          <c:idx val="0"/>
          <c:order val="0"/>
          <c:tx>
            <c:strRef>
              <c:f>Sheet1!$A$32</c:f>
              <c:strCache>
                <c:ptCount val="1"/>
                <c:pt idx="0">
                  <c:v>obscurité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Sheet1!$D$32</c:f>
                <c:numCache>
                  <c:formatCode>General</c:formatCode>
                  <c:ptCount val="1"/>
                  <c:pt idx="0">
                    <c:v>1.1278513670629706</c:v>
                  </c:pt>
                </c:numCache>
              </c:numRef>
            </c:plus>
            <c:minus>
              <c:numRef>
                <c:f>Sheet1!$D$32</c:f>
                <c:numCache>
                  <c:formatCode>General</c:formatCode>
                  <c:ptCount val="1"/>
                  <c:pt idx="0">
                    <c:v>1.1278513670629706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Sheet1!$B$32</c:f>
              <c:numCache>
                <c:formatCode>0.00</c:formatCode>
                <c:ptCount val="1"/>
                <c:pt idx="0">
                  <c:v>11.581089285714286</c:v>
                </c:pt>
              </c:numCache>
            </c:numRef>
          </c:val>
        </c:ser>
        <c:ser>
          <c:idx val="1"/>
          <c:order val="1"/>
          <c:tx>
            <c:strRef>
              <c:f>Sheet1!$A$33</c:f>
              <c:strCache>
                <c:ptCount val="1"/>
                <c:pt idx="0">
                  <c:v>3h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Sheet1!$D$33</c:f>
                <c:numCache>
                  <c:formatCode>General</c:formatCode>
                  <c:ptCount val="1"/>
                  <c:pt idx="0">
                    <c:v>2.1828711656091087</c:v>
                  </c:pt>
                </c:numCache>
              </c:numRef>
            </c:plus>
            <c:minus>
              <c:numRef>
                <c:f>Sheet1!$D$33</c:f>
                <c:numCache>
                  <c:formatCode>General</c:formatCode>
                  <c:ptCount val="1"/>
                  <c:pt idx="0">
                    <c:v>2.1828711656091087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Sheet1!$B$33</c:f>
              <c:numCache>
                <c:formatCode>0.00</c:formatCode>
                <c:ptCount val="1"/>
                <c:pt idx="0">
                  <c:v>16.423538461538463</c:v>
                </c:pt>
              </c:numCache>
            </c:numRef>
          </c:val>
        </c:ser>
        <c:ser>
          <c:idx val="2"/>
          <c:order val="2"/>
          <c:tx>
            <c:strRef>
              <c:f>Sheet1!$A$34</c:f>
              <c:strCache>
                <c:ptCount val="1"/>
                <c:pt idx="0">
                  <c:v>24h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Sheet1!$D$34</c:f>
                <c:numCache>
                  <c:formatCode>General</c:formatCode>
                  <c:ptCount val="1"/>
                  <c:pt idx="0">
                    <c:v>1.8263726499327761</c:v>
                  </c:pt>
                </c:numCache>
              </c:numRef>
            </c:plus>
            <c:minus>
              <c:numRef>
                <c:f>Sheet1!$D$34</c:f>
                <c:numCache>
                  <c:formatCode>General</c:formatCode>
                  <c:ptCount val="1"/>
                  <c:pt idx="0">
                    <c:v>1.8263726499327761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Sheet1!$B$34</c:f>
              <c:numCache>
                <c:formatCode>0.00</c:formatCode>
                <c:ptCount val="1"/>
                <c:pt idx="0">
                  <c:v>27.768675000000012</c:v>
                </c:pt>
              </c:numCache>
            </c:numRef>
          </c:val>
        </c:ser>
        <c:ser>
          <c:idx val="3"/>
          <c:order val="3"/>
          <c:tx>
            <c:strRef>
              <c:f>Sheet1!$A$35</c:f>
              <c:strCache>
                <c:ptCount val="1"/>
                <c:pt idx="0">
                  <c:v>lumière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Sheet1!$D$35</c:f>
                <c:numCache>
                  <c:formatCode>General</c:formatCode>
                  <c:ptCount val="1"/>
                  <c:pt idx="0">
                    <c:v>4.3950283255994806</c:v>
                  </c:pt>
                </c:numCache>
              </c:numRef>
            </c:plus>
            <c:minus>
              <c:numRef>
                <c:f>Sheet1!$D$35</c:f>
                <c:numCache>
                  <c:formatCode>General</c:formatCode>
                  <c:ptCount val="1"/>
                  <c:pt idx="0">
                    <c:v>4.3950283255994806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Sheet1!$B$35</c:f>
              <c:numCache>
                <c:formatCode>0.0</c:formatCode>
                <c:ptCount val="1"/>
                <c:pt idx="0">
                  <c:v>48.667403225806446</c:v>
                </c:pt>
              </c:numCache>
            </c:numRef>
          </c:val>
        </c:ser>
        <c:gapWidth val="143"/>
        <c:overlap val="-40"/>
        <c:axId val="152252416"/>
        <c:axId val="153224320"/>
      </c:barChart>
      <c:catAx>
        <c:axId val="152252416"/>
        <c:scaling>
          <c:orientation val="minMax"/>
        </c:scaling>
        <c:delete val="1"/>
        <c:axPos val="b"/>
        <c:tickLblPos val="none"/>
        <c:crossAx val="153224320"/>
        <c:crosses val="autoZero"/>
        <c:auto val="1"/>
        <c:lblAlgn val="ctr"/>
        <c:lblOffset val="100"/>
      </c:catAx>
      <c:valAx>
        <c:axId val="153224320"/>
        <c:scaling>
          <c:orientation val="minMax"/>
        </c:scaling>
        <c:axPos val="l"/>
        <c:numFmt formatCode="0" sourceLinked="0"/>
        <c:tickLblPos val="nextTo"/>
        <c:txPr>
          <a:bodyPr/>
          <a:lstStyle/>
          <a:p>
            <a:pPr>
              <a:defRPr sz="1200" b="1">
                <a:latin typeface="+mn-lt"/>
              </a:defRPr>
            </a:pPr>
            <a:endParaRPr lang="fr-FR"/>
          </a:p>
        </c:txPr>
        <c:crossAx val="152252416"/>
        <c:crosses val="autoZero"/>
        <c:crossBetween val="between"/>
        <c:majorUnit val="20"/>
      </c:valAx>
    </c:plotArea>
    <c:plotVisOnly val="1"/>
  </c:chart>
  <c:txPr>
    <a:bodyPr/>
    <a:lstStyle/>
    <a:p>
      <a:pPr>
        <a:defRPr sz="800"/>
      </a:pPr>
      <a:endParaRPr lang="fr-F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0745804577431473"/>
          <c:y val="6.9191911846465531E-2"/>
          <c:w val="0.73623172173183549"/>
          <c:h val="0.879407242818665"/>
        </c:manualLayout>
      </c:layout>
      <c:barChart>
        <c:barDir val="col"/>
        <c:grouping val="clustered"/>
        <c:ser>
          <c:idx val="0"/>
          <c:order val="0"/>
          <c:tx>
            <c:strRef>
              <c:f>Sheet1!$A$32</c:f>
              <c:strCache>
                <c:ptCount val="1"/>
                <c:pt idx="0">
                  <c:v>obscurité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Sheet1!$D$32</c:f>
                <c:numCache>
                  <c:formatCode>General</c:formatCode>
                  <c:ptCount val="1"/>
                  <c:pt idx="0">
                    <c:v>1.12785136706297</c:v>
                  </c:pt>
                </c:numCache>
              </c:numRef>
            </c:plus>
            <c:minus>
              <c:numRef>
                <c:f>Sheet1!$D$32</c:f>
                <c:numCache>
                  <c:formatCode>General</c:formatCode>
                  <c:ptCount val="1"/>
                  <c:pt idx="0">
                    <c:v>1.12785136706297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Sheet1!$B$32</c:f>
              <c:numCache>
                <c:formatCode>0.00</c:formatCode>
                <c:ptCount val="1"/>
                <c:pt idx="0">
                  <c:v>11.581089285714286</c:v>
                </c:pt>
              </c:numCache>
            </c:numRef>
          </c:val>
        </c:ser>
        <c:ser>
          <c:idx val="1"/>
          <c:order val="1"/>
          <c:tx>
            <c:strRef>
              <c:f>Sheet1!$A$33</c:f>
              <c:strCache>
                <c:ptCount val="1"/>
                <c:pt idx="0">
                  <c:v>3h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Sheet1!$D$33</c:f>
                <c:numCache>
                  <c:formatCode>General</c:formatCode>
                  <c:ptCount val="1"/>
                  <c:pt idx="0">
                    <c:v>2.1828711656091087</c:v>
                  </c:pt>
                </c:numCache>
              </c:numRef>
            </c:plus>
            <c:minus>
              <c:numRef>
                <c:f>Sheet1!$D$33</c:f>
                <c:numCache>
                  <c:formatCode>General</c:formatCode>
                  <c:ptCount val="1"/>
                  <c:pt idx="0">
                    <c:v>2.1828711656091087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Sheet1!$B$33</c:f>
              <c:numCache>
                <c:formatCode>0.00</c:formatCode>
                <c:ptCount val="1"/>
                <c:pt idx="0">
                  <c:v>16.423538461538463</c:v>
                </c:pt>
              </c:numCache>
            </c:numRef>
          </c:val>
        </c:ser>
        <c:ser>
          <c:idx val="2"/>
          <c:order val="2"/>
          <c:tx>
            <c:strRef>
              <c:f>Sheet1!$A$34</c:f>
              <c:strCache>
                <c:ptCount val="1"/>
                <c:pt idx="0">
                  <c:v>24h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Sheet1!$D$34</c:f>
                <c:numCache>
                  <c:formatCode>General</c:formatCode>
                  <c:ptCount val="1"/>
                  <c:pt idx="0">
                    <c:v>1.8263726499327761</c:v>
                  </c:pt>
                </c:numCache>
              </c:numRef>
            </c:plus>
            <c:minus>
              <c:numRef>
                <c:f>Sheet1!$D$34</c:f>
                <c:numCache>
                  <c:formatCode>General</c:formatCode>
                  <c:ptCount val="1"/>
                  <c:pt idx="0">
                    <c:v>1.8263726499327761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Sheet1!$B$34</c:f>
              <c:numCache>
                <c:formatCode>0.00</c:formatCode>
                <c:ptCount val="1"/>
                <c:pt idx="0">
                  <c:v>27.768675000000012</c:v>
                </c:pt>
              </c:numCache>
            </c:numRef>
          </c:val>
        </c:ser>
        <c:ser>
          <c:idx val="3"/>
          <c:order val="3"/>
          <c:tx>
            <c:strRef>
              <c:f>Sheet1!$A$35</c:f>
              <c:strCache>
                <c:ptCount val="1"/>
                <c:pt idx="0">
                  <c:v>lumière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Sheet1!$D$35</c:f>
                <c:numCache>
                  <c:formatCode>General</c:formatCode>
                  <c:ptCount val="1"/>
                  <c:pt idx="0">
                    <c:v>4.3950283255994806</c:v>
                  </c:pt>
                </c:numCache>
              </c:numRef>
            </c:plus>
            <c:minus>
              <c:numRef>
                <c:f>Sheet1!$D$35</c:f>
                <c:numCache>
                  <c:formatCode>General</c:formatCode>
                  <c:ptCount val="1"/>
                  <c:pt idx="0">
                    <c:v>4.3950283255994806</c:v>
                  </c:pt>
                </c:numCache>
              </c:numRef>
            </c:minus>
          </c:errBars>
          <c:cat>
            <c:strRef>
              <c:f>Sheet1!$B$31</c:f>
              <c:strCache>
                <c:ptCount val="1"/>
                <c:pt idx="0">
                  <c:v>moyenne</c:v>
                </c:pt>
              </c:strCache>
            </c:strRef>
          </c:cat>
          <c:val>
            <c:numRef>
              <c:f>Sheet1!$B$35</c:f>
              <c:numCache>
                <c:formatCode>0.0</c:formatCode>
                <c:ptCount val="1"/>
                <c:pt idx="0">
                  <c:v>48.667403225806446</c:v>
                </c:pt>
              </c:numCache>
            </c:numRef>
          </c:val>
        </c:ser>
        <c:gapWidth val="143"/>
        <c:overlap val="-40"/>
        <c:axId val="119482240"/>
        <c:axId val="119483776"/>
      </c:barChart>
      <c:catAx>
        <c:axId val="119482240"/>
        <c:scaling>
          <c:orientation val="minMax"/>
        </c:scaling>
        <c:delete val="1"/>
        <c:axPos val="b"/>
        <c:tickLblPos val="none"/>
        <c:crossAx val="119483776"/>
        <c:crosses val="autoZero"/>
        <c:auto val="1"/>
        <c:lblAlgn val="ctr"/>
        <c:lblOffset val="100"/>
      </c:catAx>
      <c:valAx>
        <c:axId val="119483776"/>
        <c:scaling>
          <c:orientation val="minMax"/>
        </c:scaling>
        <c:axPos val="l"/>
        <c:numFmt formatCode="0" sourceLinked="0"/>
        <c:tickLblPos val="nextTo"/>
        <c:txPr>
          <a:bodyPr/>
          <a:lstStyle/>
          <a:p>
            <a:pPr>
              <a:defRPr sz="1200" b="1">
                <a:latin typeface="+mn-lt"/>
              </a:defRPr>
            </a:pPr>
            <a:endParaRPr lang="fr-FR"/>
          </a:p>
        </c:txPr>
        <c:crossAx val="119482240"/>
        <c:crosses val="autoZero"/>
        <c:crossBetween val="between"/>
        <c:majorUnit val="20"/>
      </c:valAx>
    </c:plotArea>
    <c:plotVisOnly val="1"/>
  </c:chart>
  <c:txPr>
    <a:bodyPr/>
    <a:lstStyle/>
    <a:p>
      <a:pPr>
        <a:defRPr sz="800"/>
      </a:pPr>
      <a:endParaRPr lang="fr-F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GUS!$B$12</c:f>
              <c:strCache>
                <c:ptCount val="1"/>
                <c:pt idx="0">
                  <c:v>GP1 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GUS!$B$17:$E$17</c:f>
                <c:numCache>
                  <c:formatCode>General</c:formatCode>
                  <c:ptCount val="4"/>
                  <c:pt idx="0">
                    <c:v>2.9244220923762342E-2</c:v>
                  </c:pt>
                  <c:pt idx="1">
                    <c:v>2.1436975441592648E-2</c:v>
                  </c:pt>
                  <c:pt idx="2">
                    <c:v>0.13937249133863311</c:v>
                  </c:pt>
                  <c:pt idx="3">
                    <c:v>0.17150506295618129</c:v>
                  </c:pt>
                </c:numCache>
              </c:numRef>
            </c:plus>
            <c:minus>
              <c:numRef>
                <c:f>GUS!$B$17:$E$17</c:f>
                <c:numCache>
                  <c:formatCode>General</c:formatCode>
                  <c:ptCount val="4"/>
                  <c:pt idx="0">
                    <c:v>2.9244220923762342E-2</c:v>
                  </c:pt>
                  <c:pt idx="1">
                    <c:v>2.1436975441592648E-2</c:v>
                  </c:pt>
                  <c:pt idx="2">
                    <c:v>0.13937249133863311</c:v>
                  </c:pt>
                  <c:pt idx="3">
                    <c:v>0.17150506295618129</c:v>
                  </c:pt>
                </c:numCache>
              </c:numRef>
            </c:minus>
          </c:errBars>
          <c:cat>
            <c:strRef>
              <c:f>GUS!$A$13</c:f>
              <c:strCache>
                <c:ptCount val="1"/>
                <c:pt idx="0">
                  <c:v>GUS Yu</c:v>
                </c:pt>
              </c:strCache>
            </c:strRef>
          </c:cat>
          <c:val>
            <c:numRef>
              <c:f>GUS!$B$13</c:f>
              <c:numCache>
                <c:formatCode>0.00</c:formatCode>
                <c:ptCount val="1"/>
                <c:pt idx="0">
                  <c:v>1.29838859023038</c:v>
                </c:pt>
              </c:numCache>
            </c:numRef>
          </c:val>
        </c:ser>
        <c:ser>
          <c:idx val="1"/>
          <c:order val="1"/>
          <c:tx>
            <c:strRef>
              <c:f>GUS!$C$12</c:f>
              <c:strCache>
                <c:ptCount val="1"/>
                <c:pt idx="0">
                  <c:v>GP1 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GUS!$C$18</c:f>
                <c:numCache>
                  <c:formatCode>General</c:formatCode>
                  <c:ptCount val="1"/>
                  <c:pt idx="0">
                    <c:v>0.32570611431905178</c:v>
                  </c:pt>
                </c:numCache>
              </c:numRef>
            </c:plus>
            <c:minus>
              <c:numRef>
                <c:f>GUS!$C$18</c:f>
                <c:numCache>
                  <c:formatCode>General</c:formatCode>
                  <c:ptCount val="1"/>
                  <c:pt idx="0">
                    <c:v>0.32570611431905178</c:v>
                  </c:pt>
                </c:numCache>
              </c:numRef>
            </c:minus>
          </c:errBars>
          <c:cat>
            <c:strRef>
              <c:f>GUS!$A$13</c:f>
              <c:strCache>
                <c:ptCount val="1"/>
                <c:pt idx="0">
                  <c:v>GUS Yu</c:v>
                </c:pt>
              </c:strCache>
            </c:strRef>
          </c:cat>
          <c:val>
            <c:numRef>
              <c:f>GUS!$C$13</c:f>
              <c:numCache>
                <c:formatCode>0.00</c:formatCode>
                <c:ptCount val="1"/>
                <c:pt idx="0">
                  <c:v>3.0927513458954987</c:v>
                </c:pt>
              </c:numCache>
            </c:numRef>
          </c:val>
        </c:ser>
        <c:axId val="124620160"/>
        <c:axId val="124630144"/>
      </c:barChart>
      <c:catAx>
        <c:axId val="124620160"/>
        <c:scaling>
          <c:orientation val="minMax"/>
        </c:scaling>
        <c:delete val="1"/>
        <c:axPos val="b"/>
        <c:numFmt formatCode="General" sourceLinked="1"/>
        <c:tickLblPos val="none"/>
        <c:crossAx val="124630144"/>
        <c:crosses val="autoZero"/>
        <c:auto val="1"/>
        <c:lblAlgn val="ctr"/>
        <c:lblOffset val="100"/>
      </c:catAx>
      <c:valAx>
        <c:axId val="124630144"/>
        <c:scaling>
          <c:orientation val="minMax"/>
        </c:scaling>
        <c:axPos val="l"/>
        <c:numFmt formatCode="0.0" sourceLinked="0"/>
        <c:tickLblPos val="nextTo"/>
        <c:crossAx val="124620160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0.10150218722659669"/>
          <c:y val="5.1400554097404488E-2"/>
          <c:w val="0.89849781277340435"/>
          <c:h val="0.83238407699037664"/>
        </c:manualLayout>
      </c:layout>
      <c:barChart>
        <c:barDir val="col"/>
        <c:grouping val="clustered"/>
        <c:ser>
          <c:idx val="0"/>
          <c:order val="0"/>
          <c:tx>
            <c:strRef>
              <c:f>TE!$G$44</c:f>
              <c:strCache>
                <c:ptCount val="1"/>
                <c:pt idx="0">
                  <c:v>wt D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TE!$G$57:$G$62</c:f>
                <c:numCache>
                  <c:formatCode>General</c:formatCode>
                  <c:ptCount val="6"/>
                  <c:pt idx="0">
                    <c:v>0.22899373715926186</c:v>
                  </c:pt>
                  <c:pt idx="1">
                    <c:v>2.468932180206228E-3</c:v>
                  </c:pt>
                  <c:pt idx="2">
                    <c:v>0.64586537885658746</c:v>
                  </c:pt>
                  <c:pt idx="3">
                    <c:v>0.52817643924745561</c:v>
                  </c:pt>
                  <c:pt idx="4">
                    <c:v>0.17504596010817194</c:v>
                  </c:pt>
                  <c:pt idx="5">
                    <c:v>8.9389422519825207E-2</c:v>
                  </c:pt>
                </c:numCache>
              </c:numRef>
            </c:plus>
            <c:minus>
              <c:numRef>
                <c:f>TE!$G$57:$G$62</c:f>
                <c:numCache>
                  <c:formatCode>General</c:formatCode>
                  <c:ptCount val="6"/>
                  <c:pt idx="0">
                    <c:v>0.22899373715926186</c:v>
                  </c:pt>
                  <c:pt idx="1">
                    <c:v>2.468932180206228E-3</c:v>
                  </c:pt>
                  <c:pt idx="2">
                    <c:v>0.64586537885658746</c:v>
                  </c:pt>
                  <c:pt idx="3">
                    <c:v>0.52817643924745561</c:v>
                  </c:pt>
                  <c:pt idx="4">
                    <c:v>0.17504596010817194</c:v>
                  </c:pt>
                  <c:pt idx="5">
                    <c:v>8.9389422519825207E-2</c:v>
                  </c:pt>
                </c:numCache>
              </c:numRef>
            </c:minus>
          </c:errBars>
          <c:cat>
            <c:strRef>
              <c:f>TE!$F$45:$F$49</c:f>
              <c:strCache>
                <c:ptCount val="5"/>
                <c:pt idx="0">
                  <c:v>180all</c:v>
                </c:pt>
                <c:pt idx="1">
                  <c:v>Vandal3</c:v>
                </c:pt>
                <c:pt idx="2">
                  <c:v>Ta3</c:v>
                </c:pt>
                <c:pt idx="3">
                  <c:v>GP1</c:v>
                </c:pt>
                <c:pt idx="4">
                  <c:v>EVD</c:v>
                </c:pt>
              </c:strCache>
            </c:strRef>
          </c:cat>
          <c:val>
            <c:numRef>
              <c:f>TE!$G$45:$G$49</c:f>
              <c:numCache>
                <c:formatCode>0.00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TE!$H$44</c:f>
              <c:strCache>
                <c:ptCount val="1"/>
                <c:pt idx="0">
                  <c:v>wt 24h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TE!$H$57:$H$65</c:f>
                <c:numCache>
                  <c:formatCode>General</c:formatCode>
                  <c:ptCount val="9"/>
                  <c:pt idx="0">
                    <c:v>2.5211122430835596E-3</c:v>
                  </c:pt>
                  <c:pt idx="1">
                    <c:v>7.7269118981586758E-5</c:v>
                  </c:pt>
                  <c:pt idx="2">
                    <c:v>0</c:v>
                  </c:pt>
                  <c:pt idx="3">
                    <c:v>6.0444638106469634E-2</c:v>
                  </c:pt>
                  <c:pt idx="4">
                    <c:v>2.5918165534581535E-2</c:v>
                  </c:pt>
                  <c:pt idx="5">
                    <c:v>0.16097388125230724</c:v>
                  </c:pt>
                  <c:pt idx="6">
                    <c:v>7.0136553343589023E-3</c:v>
                  </c:pt>
                  <c:pt idx="7">
                    <c:v>0.16569439594106333</c:v>
                  </c:pt>
                  <c:pt idx="8">
                    <c:v>3.5137867760446987E-5</c:v>
                  </c:pt>
                </c:numCache>
              </c:numRef>
            </c:plus>
            <c:minus>
              <c:numRef>
                <c:f>TE!$H$57:$H$62</c:f>
                <c:numCache>
                  <c:formatCode>General</c:formatCode>
                  <c:ptCount val="6"/>
                  <c:pt idx="0">
                    <c:v>2.5211122430835596E-3</c:v>
                  </c:pt>
                  <c:pt idx="1">
                    <c:v>7.7269118981586758E-5</c:v>
                  </c:pt>
                  <c:pt idx="2">
                    <c:v>0</c:v>
                  </c:pt>
                  <c:pt idx="3">
                    <c:v>6.0444638106469634E-2</c:v>
                  </c:pt>
                  <c:pt idx="4">
                    <c:v>2.5918165534581535E-2</c:v>
                  </c:pt>
                  <c:pt idx="5">
                    <c:v>0.16097388125230724</c:v>
                  </c:pt>
                </c:numCache>
              </c:numRef>
            </c:minus>
          </c:errBars>
          <c:cat>
            <c:strRef>
              <c:f>TE!$F$45:$F$49</c:f>
              <c:strCache>
                <c:ptCount val="5"/>
                <c:pt idx="0">
                  <c:v>180all</c:v>
                </c:pt>
                <c:pt idx="1">
                  <c:v>Vandal3</c:v>
                </c:pt>
                <c:pt idx="2">
                  <c:v>Ta3</c:v>
                </c:pt>
                <c:pt idx="3">
                  <c:v>GP1</c:v>
                </c:pt>
                <c:pt idx="4">
                  <c:v>EVD</c:v>
                </c:pt>
              </c:strCache>
            </c:strRef>
          </c:cat>
          <c:val>
            <c:numRef>
              <c:f>TE!$H$45:$H$49</c:f>
              <c:numCache>
                <c:formatCode>0.00</c:formatCode>
                <c:ptCount val="5"/>
                <c:pt idx="0">
                  <c:v>1.5512317338477565E-2</c:v>
                </c:pt>
                <c:pt idx="1">
                  <c:v>4.9548805636311383E-3</c:v>
                </c:pt>
                <c:pt idx="2">
                  <c:v>0</c:v>
                </c:pt>
                <c:pt idx="3">
                  <c:v>0.11894569847705966</c:v>
                </c:pt>
                <c:pt idx="4">
                  <c:v>9.9880271956653104E-3</c:v>
                </c:pt>
              </c:numCache>
            </c:numRef>
          </c:val>
        </c:ser>
        <c:ser>
          <c:idx val="2"/>
          <c:order val="2"/>
          <c:tx>
            <c:strRef>
              <c:f>TE!$I$44</c:f>
              <c:strCache>
                <c:ptCount val="1"/>
                <c:pt idx="0">
                  <c:v>wt 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TE!$I$57:$I$62</c:f>
                <c:numCache>
                  <c:formatCode>General</c:formatCode>
                  <c:ptCount val="6"/>
                  <c:pt idx="0">
                    <c:v>7.4171499058195932E-4</c:v>
                  </c:pt>
                  <c:pt idx="1">
                    <c:v>6.2609861445853598E-3</c:v>
                  </c:pt>
                  <c:pt idx="2">
                    <c:v>0</c:v>
                  </c:pt>
                  <c:pt idx="3">
                    <c:v>2.810849173707047E-2</c:v>
                  </c:pt>
                  <c:pt idx="4">
                    <c:v>1.0000000000000005E-2</c:v>
                  </c:pt>
                  <c:pt idx="5">
                    <c:v>0.22374729642921953</c:v>
                  </c:pt>
                </c:numCache>
              </c:numRef>
            </c:plus>
            <c:minus>
              <c:numRef>
                <c:f>TE!$I$57:$I$62</c:f>
                <c:numCache>
                  <c:formatCode>General</c:formatCode>
                  <c:ptCount val="6"/>
                  <c:pt idx="0">
                    <c:v>7.4171499058195932E-4</c:v>
                  </c:pt>
                  <c:pt idx="1">
                    <c:v>6.2609861445853598E-3</c:v>
                  </c:pt>
                  <c:pt idx="2">
                    <c:v>0</c:v>
                  </c:pt>
                  <c:pt idx="3">
                    <c:v>2.810849173707047E-2</c:v>
                  </c:pt>
                  <c:pt idx="4">
                    <c:v>1.0000000000000005E-2</c:v>
                  </c:pt>
                  <c:pt idx="5">
                    <c:v>0.22374729642921953</c:v>
                  </c:pt>
                </c:numCache>
              </c:numRef>
            </c:minus>
          </c:errBars>
          <c:cat>
            <c:strRef>
              <c:f>TE!$F$45:$F$49</c:f>
              <c:strCache>
                <c:ptCount val="5"/>
                <c:pt idx="0">
                  <c:v>180all</c:v>
                </c:pt>
                <c:pt idx="1">
                  <c:v>Vandal3</c:v>
                </c:pt>
                <c:pt idx="2">
                  <c:v>Ta3</c:v>
                </c:pt>
                <c:pt idx="3">
                  <c:v>GP1</c:v>
                </c:pt>
                <c:pt idx="4">
                  <c:v>EVD</c:v>
                </c:pt>
              </c:strCache>
            </c:strRef>
          </c:cat>
          <c:val>
            <c:numRef>
              <c:f>TE!$I$45:$I$49</c:f>
              <c:numCache>
                <c:formatCode>0.00</c:formatCode>
                <c:ptCount val="5"/>
                <c:pt idx="0">
                  <c:v>1.4525004012243749E-2</c:v>
                </c:pt>
                <c:pt idx="1">
                  <c:v>1.2197020275282525E-2</c:v>
                </c:pt>
                <c:pt idx="2">
                  <c:v>0</c:v>
                </c:pt>
                <c:pt idx="3">
                  <c:v>9.1534775849712369E-2</c:v>
                </c:pt>
                <c:pt idx="4">
                  <c:v>0</c:v>
                </c:pt>
              </c:numCache>
            </c:numRef>
          </c:val>
        </c:ser>
        <c:axId val="124674048"/>
        <c:axId val="124675584"/>
      </c:barChart>
      <c:catAx>
        <c:axId val="124674048"/>
        <c:scaling>
          <c:orientation val="minMax"/>
        </c:scaling>
        <c:axPos val="b"/>
        <c:numFmt formatCode="General" sourceLinked="1"/>
        <c:tickLblPos val="nextTo"/>
        <c:crossAx val="124675584"/>
        <c:crosses val="autoZero"/>
        <c:auto val="1"/>
        <c:lblAlgn val="ctr"/>
        <c:lblOffset val="100"/>
      </c:catAx>
      <c:valAx>
        <c:axId val="124675584"/>
        <c:scaling>
          <c:orientation val="minMax"/>
          <c:min val="0"/>
        </c:scaling>
        <c:axPos val="l"/>
        <c:numFmt formatCode="0.0" sourceLinked="0"/>
        <c:tickLblPos val="nextTo"/>
        <c:crossAx val="124674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2790901137357"/>
          <c:y val="3.1831437736949603E-2"/>
          <c:w val="0.1253875765529309"/>
          <c:h val="0.25115157480314965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6.8353084084589871E-2"/>
          <c:y val="5.1330534099373132E-2"/>
          <c:w val="0.9184302301550139"/>
          <c:h val="0.71097423971820362"/>
        </c:manualLayout>
      </c:layout>
      <c:barChart>
        <c:barDir val="col"/>
        <c:grouping val="clustered"/>
        <c:ser>
          <c:idx val="0"/>
          <c:order val="0"/>
          <c:tx>
            <c:strRef>
              <c:f>Feuille1!$B$37</c:f>
              <c:strCache>
                <c:ptCount val="1"/>
                <c:pt idx="0">
                  <c:v>wt D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Feuille1!$B$98:$B$104</c:f>
                <c:numCache>
                  <c:formatCode>General</c:formatCode>
                  <c:ptCount val="7"/>
                  <c:pt idx="0">
                    <c:v>4.1127195739642616E-2</c:v>
                  </c:pt>
                  <c:pt idx="1">
                    <c:v>0.92880685283075171</c:v>
                  </c:pt>
                  <c:pt idx="2">
                    <c:v>2.8016025563380373</c:v>
                  </c:pt>
                  <c:pt idx="3">
                    <c:v>0.38061189581953114</c:v>
                  </c:pt>
                  <c:pt idx="4">
                    <c:v>4.6916412635200182E-2</c:v>
                  </c:pt>
                  <c:pt idx="5">
                    <c:v>0.38590030743807302</c:v>
                  </c:pt>
                  <c:pt idx="6">
                    <c:v>0.86113825351867712</c:v>
                  </c:pt>
                </c:numCache>
              </c:numRef>
            </c:plus>
            <c:minus>
              <c:numRef>
                <c:f>Feuille1!$B$98:$B$104</c:f>
                <c:numCache>
                  <c:formatCode>General</c:formatCode>
                  <c:ptCount val="7"/>
                  <c:pt idx="0">
                    <c:v>4.1127195739642616E-2</c:v>
                  </c:pt>
                  <c:pt idx="1">
                    <c:v>0.92880685283075171</c:v>
                  </c:pt>
                  <c:pt idx="2">
                    <c:v>2.8016025563380373</c:v>
                  </c:pt>
                  <c:pt idx="3">
                    <c:v>0.38061189581953114</c:v>
                  </c:pt>
                  <c:pt idx="4">
                    <c:v>4.6916412635200182E-2</c:v>
                  </c:pt>
                  <c:pt idx="5">
                    <c:v>0.38590030743807302</c:v>
                  </c:pt>
                  <c:pt idx="6">
                    <c:v>0.86113825351867712</c:v>
                  </c:pt>
                </c:numCache>
              </c:numRef>
            </c:minus>
          </c:errBars>
          <c:cat>
            <c:strRef>
              <c:f>Feuille1!$A$81:$A$87</c:f>
              <c:strCache>
                <c:ptCount val="7"/>
                <c:pt idx="0">
                  <c:v>180all</c:v>
                </c:pt>
                <c:pt idx="1">
                  <c:v>106B</c:v>
                </c:pt>
                <c:pt idx="2">
                  <c:v>5S</c:v>
                </c:pt>
                <c:pt idx="3">
                  <c:v>45S +1</c:v>
                </c:pt>
                <c:pt idx="4">
                  <c:v>45S 5'ETS</c:v>
                </c:pt>
                <c:pt idx="5">
                  <c:v>45S 25S</c:v>
                </c:pt>
                <c:pt idx="6">
                  <c:v>45S 3'ETS</c:v>
                </c:pt>
              </c:strCache>
            </c:strRef>
          </c:cat>
          <c:val>
            <c:numRef>
              <c:f>Feuille1!$B$81:$B$87</c:f>
              <c:numCache>
                <c:formatCode>0.00</c:formatCode>
                <c:ptCount val="7"/>
                <c:pt idx="0">
                  <c:v>11.866847779809584</c:v>
                </c:pt>
                <c:pt idx="1">
                  <c:v>26.81042994886522</c:v>
                </c:pt>
                <c:pt idx="2">
                  <c:v>18.514269737860875</c:v>
                </c:pt>
                <c:pt idx="3">
                  <c:v>12.20633247988947</c:v>
                </c:pt>
                <c:pt idx="4">
                  <c:v>13.537269368940528</c:v>
                </c:pt>
                <c:pt idx="5">
                  <c:v>18.560556773941919</c:v>
                </c:pt>
                <c:pt idx="6">
                  <c:v>12.443489027148328</c:v>
                </c:pt>
              </c:numCache>
            </c:numRef>
          </c:val>
        </c:ser>
        <c:ser>
          <c:idx val="1"/>
          <c:order val="1"/>
          <c:tx>
            <c:strRef>
              <c:f>Feuille1!$C$37</c:f>
              <c:strCache>
                <c:ptCount val="1"/>
                <c:pt idx="0">
                  <c:v>wt 24h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Feuille1!$C$98:$C$104</c:f>
                <c:numCache>
                  <c:formatCode>General</c:formatCode>
                  <c:ptCount val="7"/>
                  <c:pt idx="0">
                    <c:v>0.12804607981086621</c:v>
                  </c:pt>
                  <c:pt idx="1">
                    <c:v>0.70366756905185257</c:v>
                  </c:pt>
                  <c:pt idx="2">
                    <c:v>1.8285404971919996</c:v>
                  </c:pt>
                  <c:pt idx="3">
                    <c:v>0.21242815301664589</c:v>
                  </c:pt>
                  <c:pt idx="4">
                    <c:v>0.27781740316357417</c:v>
                  </c:pt>
                  <c:pt idx="5">
                    <c:v>0.32999799119030815</c:v>
                  </c:pt>
                  <c:pt idx="6">
                    <c:v>0.16288045630432321</c:v>
                  </c:pt>
                </c:numCache>
              </c:numRef>
            </c:plus>
            <c:minus>
              <c:numRef>
                <c:f>Feuille1!$C$98:$C$104</c:f>
                <c:numCache>
                  <c:formatCode>General</c:formatCode>
                  <c:ptCount val="7"/>
                  <c:pt idx="0">
                    <c:v>0.12804607981086621</c:v>
                  </c:pt>
                  <c:pt idx="1">
                    <c:v>0.70366756905185257</c:v>
                  </c:pt>
                  <c:pt idx="2">
                    <c:v>1.8285404971919996</c:v>
                  </c:pt>
                  <c:pt idx="3">
                    <c:v>0.21242815301664589</c:v>
                  </c:pt>
                  <c:pt idx="4">
                    <c:v>0.27781740316357417</c:v>
                  </c:pt>
                  <c:pt idx="5">
                    <c:v>0.32999799119030815</c:v>
                  </c:pt>
                  <c:pt idx="6">
                    <c:v>0.16288045630432321</c:v>
                  </c:pt>
                </c:numCache>
              </c:numRef>
            </c:minus>
          </c:errBars>
          <c:cat>
            <c:strRef>
              <c:f>Feuille1!$A$81:$A$87</c:f>
              <c:strCache>
                <c:ptCount val="7"/>
                <c:pt idx="0">
                  <c:v>180all</c:v>
                </c:pt>
                <c:pt idx="1">
                  <c:v>106B</c:v>
                </c:pt>
                <c:pt idx="2">
                  <c:v>5S</c:v>
                </c:pt>
                <c:pt idx="3">
                  <c:v>45S +1</c:v>
                </c:pt>
                <c:pt idx="4">
                  <c:v>45S 5'ETS</c:v>
                </c:pt>
                <c:pt idx="5">
                  <c:v>45S 25S</c:v>
                </c:pt>
                <c:pt idx="6">
                  <c:v>45S 3'ETS</c:v>
                </c:pt>
              </c:strCache>
            </c:strRef>
          </c:cat>
          <c:val>
            <c:numRef>
              <c:f>Feuille1!$C$81:$C$87</c:f>
              <c:numCache>
                <c:formatCode>0.00</c:formatCode>
                <c:ptCount val="7"/>
                <c:pt idx="0">
                  <c:v>6.1586023338215474</c:v>
                </c:pt>
                <c:pt idx="1">
                  <c:v>11.957083453673</c:v>
                </c:pt>
                <c:pt idx="2">
                  <c:v>10.066523110792552</c:v>
                </c:pt>
                <c:pt idx="3">
                  <c:v>5.1107619216979066</c:v>
                </c:pt>
                <c:pt idx="4">
                  <c:v>5.3488905391470016</c:v>
                </c:pt>
                <c:pt idx="5">
                  <c:v>5.2967099511202784</c:v>
                </c:pt>
                <c:pt idx="6">
                  <c:v>4.7016180495188378</c:v>
                </c:pt>
              </c:numCache>
            </c:numRef>
          </c:val>
        </c:ser>
        <c:ser>
          <c:idx val="2"/>
          <c:order val="2"/>
          <c:tx>
            <c:strRef>
              <c:f>Feuille1!$D$37</c:f>
              <c:strCache>
                <c:ptCount val="1"/>
                <c:pt idx="0">
                  <c:v>wt L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Feuille1!$D$98:$D$104</c:f>
                <c:numCache>
                  <c:formatCode>General</c:formatCode>
                  <c:ptCount val="7"/>
                  <c:pt idx="0">
                    <c:v>0.1871013608672028</c:v>
                  </c:pt>
                  <c:pt idx="1">
                    <c:v>0.17861657508529091</c:v>
                  </c:pt>
                  <c:pt idx="2">
                    <c:v>0.94970573394494762</c:v>
                  </c:pt>
                  <c:pt idx="3">
                    <c:v>0.20165458747716408</c:v>
                  </c:pt>
                  <c:pt idx="4">
                    <c:v>0.58975558029371344</c:v>
                  </c:pt>
                  <c:pt idx="5">
                    <c:v>0.10258417896498173</c:v>
                  </c:pt>
                  <c:pt idx="6">
                    <c:v>0.23488892402628969</c:v>
                  </c:pt>
                </c:numCache>
              </c:numRef>
            </c:plus>
            <c:minus>
              <c:numRef>
                <c:f>Feuille1!$D$98:$D$104</c:f>
                <c:numCache>
                  <c:formatCode>General</c:formatCode>
                  <c:ptCount val="7"/>
                  <c:pt idx="0">
                    <c:v>0.1871013608672028</c:v>
                  </c:pt>
                  <c:pt idx="1">
                    <c:v>0.17861657508529091</c:v>
                  </c:pt>
                  <c:pt idx="2">
                    <c:v>0.94970573394494762</c:v>
                  </c:pt>
                  <c:pt idx="3">
                    <c:v>0.20165458747716408</c:v>
                  </c:pt>
                  <c:pt idx="4">
                    <c:v>0.58975558029371344</c:v>
                  </c:pt>
                  <c:pt idx="5">
                    <c:v>0.10258417896498173</c:v>
                  </c:pt>
                  <c:pt idx="6">
                    <c:v>0.23488892402628969</c:v>
                  </c:pt>
                </c:numCache>
              </c:numRef>
            </c:minus>
          </c:errBars>
          <c:cat>
            <c:strRef>
              <c:f>Feuille1!$A$81:$A$87</c:f>
              <c:strCache>
                <c:ptCount val="7"/>
                <c:pt idx="0">
                  <c:v>180all</c:v>
                </c:pt>
                <c:pt idx="1">
                  <c:v>106B</c:v>
                </c:pt>
                <c:pt idx="2">
                  <c:v>5S</c:v>
                </c:pt>
                <c:pt idx="3">
                  <c:v>45S +1</c:v>
                </c:pt>
                <c:pt idx="4">
                  <c:v>45S 5'ETS</c:v>
                </c:pt>
                <c:pt idx="5">
                  <c:v>45S 25S</c:v>
                </c:pt>
                <c:pt idx="6">
                  <c:v>45S 3'ETS</c:v>
                </c:pt>
              </c:strCache>
            </c:strRef>
          </c:cat>
          <c:val>
            <c:numRef>
              <c:f>Feuille1!$D$81:$D$87</c:f>
              <c:numCache>
                <c:formatCode>0.00</c:formatCode>
                <c:ptCount val="7"/>
                <c:pt idx="0">
                  <c:v>10.798288936873201</c:v>
                </c:pt>
                <c:pt idx="1">
                  <c:v>12.885287728069441</c:v>
                </c:pt>
                <c:pt idx="2">
                  <c:v>10.988500881065066</c:v>
                </c:pt>
                <c:pt idx="3">
                  <c:v>9.6989335003219317</c:v>
                </c:pt>
                <c:pt idx="4">
                  <c:v>10.02143199571228</c:v>
                </c:pt>
                <c:pt idx="5">
                  <c:v>9.8668679448697727</c:v>
                </c:pt>
                <c:pt idx="6">
                  <c:v>7.5329550494868496</c:v>
                </c:pt>
              </c:numCache>
            </c:numRef>
          </c:val>
        </c:ser>
        <c:axId val="124736640"/>
        <c:axId val="124738176"/>
      </c:barChart>
      <c:catAx>
        <c:axId val="124736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24738176"/>
        <c:crosses val="autoZero"/>
        <c:auto val="1"/>
        <c:lblAlgn val="ctr"/>
        <c:lblOffset val="100"/>
      </c:catAx>
      <c:valAx>
        <c:axId val="124738176"/>
        <c:scaling>
          <c:orientation val="minMax"/>
        </c:scaling>
        <c:axPos val="l"/>
        <c:numFmt formatCode="0" sourceLinked="0"/>
        <c:tickLblPos val="nextTo"/>
        <c:crossAx val="124736640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2.9328721149353178E-2"/>
          <c:y val="5.1330534099373132E-2"/>
          <c:w val="0.95745461033689572"/>
          <c:h val="0.8309282619949323"/>
        </c:manualLayout>
      </c:layout>
      <c:barChart>
        <c:barDir val="col"/>
        <c:grouping val="clustered"/>
        <c:ser>
          <c:idx val="0"/>
          <c:order val="0"/>
          <c:tx>
            <c:strRef>
              <c:f>Feuille1!$B$43</c:f>
              <c:strCache>
                <c:ptCount val="1"/>
                <c:pt idx="0">
                  <c:v>wt D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Feuille1!$B$102:$B$114</c:f>
                <c:numCache>
                  <c:formatCode>General</c:formatCode>
                  <c:ptCount val="13"/>
                  <c:pt idx="0">
                    <c:v>3.2626087577862242</c:v>
                  </c:pt>
                  <c:pt idx="1">
                    <c:v>0.79193313043683577</c:v>
                  </c:pt>
                  <c:pt idx="2">
                    <c:v>1.2689411668052941</c:v>
                  </c:pt>
                  <c:pt idx="3">
                    <c:v>1.0921427237457646</c:v>
                  </c:pt>
                  <c:pt idx="4">
                    <c:v>1.2587335360938863</c:v>
                  </c:pt>
                  <c:pt idx="5">
                    <c:v>0.60979344958656256</c:v>
                  </c:pt>
                  <c:pt idx="6">
                    <c:v>0</c:v>
                  </c:pt>
                  <c:pt idx="7">
                    <c:v>0.80544573409486842</c:v>
                  </c:pt>
                  <c:pt idx="8">
                    <c:v>0.44481576839562703</c:v>
                  </c:pt>
                  <c:pt idx="9">
                    <c:v>0.58977391656036504</c:v>
                  </c:pt>
                  <c:pt idx="10">
                    <c:v>1.6171466578506526</c:v>
                  </c:pt>
                  <c:pt idx="11">
                    <c:v>2.5351354333863929</c:v>
                  </c:pt>
                  <c:pt idx="12">
                    <c:v>4.3706846735895208</c:v>
                  </c:pt>
                </c:numCache>
              </c:numRef>
            </c:plus>
            <c:minus>
              <c:numRef>
                <c:f>Feuille1!$B$102:$B$114</c:f>
                <c:numCache>
                  <c:formatCode>General</c:formatCode>
                  <c:ptCount val="13"/>
                  <c:pt idx="0">
                    <c:v>3.2626087577862242</c:v>
                  </c:pt>
                  <c:pt idx="1">
                    <c:v>0.79193313043683577</c:v>
                  </c:pt>
                  <c:pt idx="2">
                    <c:v>1.2689411668052941</c:v>
                  </c:pt>
                  <c:pt idx="3">
                    <c:v>1.0921427237457646</c:v>
                  </c:pt>
                  <c:pt idx="4">
                    <c:v>1.2587335360938863</c:v>
                  </c:pt>
                  <c:pt idx="5">
                    <c:v>0.60979344958656256</c:v>
                  </c:pt>
                  <c:pt idx="6">
                    <c:v>0</c:v>
                  </c:pt>
                  <c:pt idx="7">
                    <c:v>0.80544573409486842</c:v>
                  </c:pt>
                  <c:pt idx="8">
                    <c:v>0.44481576839562703</c:v>
                  </c:pt>
                  <c:pt idx="9">
                    <c:v>0.58977391656036504</c:v>
                  </c:pt>
                  <c:pt idx="10">
                    <c:v>1.6171466578506526</c:v>
                  </c:pt>
                  <c:pt idx="11">
                    <c:v>2.5351354333863929</c:v>
                  </c:pt>
                  <c:pt idx="12">
                    <c:v>4.3706846735895208</c:v>
                  </c:pt>
                </c:numCache>
              </c:numRef>
            </c:minus>
          </c:errBars>
          <c:cat>
            <c:strRef>
              <c:f>Feuille1!$A$87:$A$99</c:f>
              <c:strCache>
                <c:ptCount val="13"/>
                <c:pt idx="0">
                  <c:v>AT4G29130</c:v>
                </c:pt>
                <c:pt idx="1">
                  <c:v>AT2G36060</c:v>
                </c:pt>
                <c:pt idx="2">
                  <c:v>23100 pro</c:v>
                </c:pt>
                <c:pt idx="3">
                  <c:v>23100 1</c:v>
                </c:pt>
                <c:pt idx="4">
                  <c:v>23100 2</c:v>
                </c:pt>
                <c:pt idx="5">
                  <c:v>CAB2 pro</c:v>
                </c:pt>
                <c:pt idx="6">
                  <c:v>CAB2</c:v>
                </c:pt>
                <c:pt idx="7">
                  <c:v>POR-A pro</c:v>
                </c:pt>
                <c:pt idx="8">
                  <c:v>POR-A 1</c:v>
                </c:pt>
                <c:pt idx="9">
                  <c:v>POR-A 2</c:v>
                </c:pt>
                <c:pt idx="10">
                  <c:v>TSI</c:v>
                </c:pt>
                <c:pt idx="11">
                  <c:v>Onsen</c:v>
                </c:pt>
                <c:pt idx="12">
                  <c:v>Athila</c:v>
                </c:pt>
              </c:strCache>
            </c:strRef>
          </c:cat>
          <c:val>
            <c:numRef>
              <c:f>Feuille1!$B$87:$B$99</c:f>
              <c:numCache>
                <c:formatCode>0.00</c:formatCode>
                <c:ptCount val="13"/>
                <c:pt idx="0">
                  <c:v>24.285019139129012</c:v>
                </c:pt>
                <c:pt idx="1">
                  <c:v>22.859508037703087</c:v>
                </c:pt>
                <c:pt idx="2">
                  <c:v>14.120364000006141</c:v>
                </c:pt>
                <c:pt idx="3">
                  <c:v>24.256844271004972</c:v>
                </c:pt>
                <c:pt idx="4">
                  <c:v>22.722869447037688</c:v>
                </c:pt>
                <c:pt idx="5">
                  <c:v>19.556250530966562</c:v>
                </c:pt>
                <c:pt idx="6">
                  <c:v>30.145195692269006</c:v>
                </c:pt>
                <c:pt idx="7">
                  <c:v>9.7057594565765637</c:v>
                </c:pt>
                <c:pt idx="8">
                  <c:v>32.088730617652644</c:v>
                </c:pt>
                <c:pt idx="9">
                  <c:v>34.037962786212944</c:v>
                </c:pt>
                <c:pt idx="10">
                  <c:v>46.679669788391848</c:v>
                </c:pt>
                <c:pt idx="11">
                  <c:v>33.313745767009294</c:v>
                </c:pt>
                <c:pt idx="12">
                  <c:v>52.667501119831762</c:v>
                </c:pt>
              </c:numCache>
            </c:numRef>
          </c:val>
        </c:ser>
        <c:ser>
          <c:idx val="1"/>
          <c:order val="1"/>
          <c:tx>
            <c:strRef>
              <c:f>Feuille1!$C$43</c:f>
              <c:strCache>
                <c:ptCount val="1"/>
                <c:pt idx="0">
                  <c:v>wt 24h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Feuille1!$C$102:$C$114</c:f>
                <c:numCache>
                  <c:formatCode>General</c:formatCode>
                  <c:ptCount val="13"/>
                  <c:pt idx="0">
                    <c:v>0.24821410618562681</c:v>
                  </c:pt>
                  <c:pt idx="1">
                    <c:v>0.29112582505482953</c:v>
                  </c:pt>
                  <c:pt idx="2">
                    <c:v>0.75377658274389925</c:v>
                  </c:pt>
                  <c:pt idx="3">
                    <c:v>0</c:v>
                  </c:pt>
                  <c:pt idx="4">
                    <c:v>2.4628509639010736</c:v>
                  </c:pt>
                  <c:pt idx="5">
                    <c:v>0.37949820199220752</c:v>
                  </c:pt>
                  <c:pt idx="6">
                    <c:v>1.077426508779753</c:v>
                  </c:pt>
                  <c:pt idx="7">
                    <c:v>0.23810288597416859</c:v>
                  </c:pt>
                  <c:pt idx="8">
                    <c:v>2.2535647167067885</c:v>
                  </c:pt>
                  <c:pt idx="9">
                    <c:v>4.5551158318640406</c:v>
                  </c:pt>
                  <c:pt idx="10">
                    <c:v>5.6263777733856086</c:v>
                  </c:pt>
                  <c:pt idx="11">
                    <c:v>1.5909112466039579</c:v>
                  </c:pt>
                  <c:pt idx="12">
                    <c:v>0.64604865602279105</c:v>
                  </c:pt>
                </c:numCache>
              </c:numRef>
            </c:plus>
            <c:minus>
              <c:numRef>
                <c:f>Feuille1!$C$102:$C$114</c:f>
                <c:numCache>
                  <c:formatCode>General</c:formatCode>
                  <c:ptCount val="13"/>
                  <c:pt idx="0">
                    <c:v>0.24821410618562681</c:v>
                  </c:pt>
                  <c:pt idx="1">
                    <c:v>0.29112582505482953</c:v>
                  </c:pt>
                  <c:pt idx="2">
                    <c:v>0.75377658274389925</c:v>
                  </c:pt>
                  <c:pt idx="3">
                    <c:v>0</c:v>
                  </c:pt>
                  <c:pt idx="4">
                    <c:v>2.4628509639010736</c:v>
                  </c:pt>
                  <c:pt idx="5">
                    <c:v>0.37949820199220752</c:v>
                  </c:pt>
                  <c:pt idx="6">
                    <c:v>1.077426508779753</c:v>
                  </c:pt>
                  <c:pt idx="7">
                    <c:v>0.23810288597416859</c:v>
                  </c:pt>
                  <c:pt idx="8">
                    <c:v>2.2535647167067885</c:v>
                  </c:pt>
                  <c:pt idx="9">
                    <c:v>4.5551158318640406</c:v>
                  </c:pt>
                  <c:pt idx="10">
                    <c:v>5.6263777733856086</c:v>
                  </c:pt>
                  <c:pt idx="11">
                    <c:v>1.5909112466039579</c:v>
                  </c:pt>
                  <c:pt idx="12">
                    <c:v>0.64604865602279105</c:v>
                  </c:pt>
                </c:numCache>
              </c:numRef>
            </c:minus>
          </c:errBars>
          <c:cat>
            <c:strRef>
              <c:f>Feuille1!$A$87:$A$99</c:f>
              <c:strCache>
                <c:ptCount val="13"/>
                <c:pt idx="0">
                  <c:v>AT4G29130</c:v>
                </c:pt>
                <c:pt idx="1">
                  <c:v>AT2G36060</c:v>
                </c:pt>
                <c:pt idx="2">
                  <c:v>23100 pro</c:v>
                </c:pt>
                <c:pt idx="3">
                  <c:v>23100 1</c:v>
                </c:pt>
                <c:pt idx="4">
                  <c:v>23100 2</c:v>
                </c:pt>
                <c:pt idx="5">
                  <c:v>CAB2 pro</c:v>
                </c:pt>
                <c:pt idx="6">
                  <c:v>CAB2</c:v>
                </c:pt>
                <c:pt idx="7">
                  <c:v>POR-A pro</c:v>
                </c:pt>
                <c:pt idx="8">
                  <c:v>POR-A 1</c:v>
                </c:pt>
                <c:pt idx="9">
                  <c:v>POR-A 2</c:v>
                </c:pt>
                <c:pt idx="10">
                  <c:v>TSI</c:v>
                </c:pt>
                <c:pt idx="11">
                  <c:v>Onsen</c:v>
                </c:pt>
                <c:pt idx="12">
                  <c:v>Athila</c:v>
                </c:pt>
              </c:strCache>
            </c:strRef>
          </c:cat>
          <c:val>
            <c:numRef>
              <c:f>Feuille1!$C$87:$C$99</c:f>
              <c:numCache>
                <c:formatCode>0.00</c:formatCode>
                <c:ptCount val="13"/>
                <c:pt idx="0">
                  <c:v>23.87401090985697</c:v>
                </c:pt>
                <c:pt idx="1">
                  <c:v>21.001634473803314</c:v>
                </c:pt>
                <c:pt idx="2">
                  <c:v>14.512656104901495</c:v>
                </c:pt>
                <c:pt idx="3">
                  <c:v>27.517759044315074</c:v>
                </c:pt>
                <c:pt idx="4">
                  <c:v>28.496237328527776</c:v>
                </c:pt>
                <c:pt idx="5">
                  <c:v>15.64593088963767</c:v>
                </c:pt>
                <c:pt idx="6">
                  <c:v>22.223106968715577</c:v>
                </c:pt>
                <c:pt idx="7">
                  <c:v>22.901482050205729</c:v>
                </c:pt>
                <c:pt idx="8">
                  <c:v>43.388466148218463</c:v>
                </c:pt>
                <c:pt idx="9">
                  <c:v>37.736245088007443</c:v>
                </c:pt>
                <c:pt idx="10">
                  <c:v>49.409140315244663</c:v>
                </c:pt>
                <c:pt idx="11">
                  <c:v>57.394696537725984</c:v>
                </c:pt>
                <c:pt idx="12">
                  <c:v>46.605544951319551</c:v>
                </c:pt>
              </c:numCache>
            </c:numRef>
          </c:val>
        </c:ser>
        <c:ser>
          <c:idx val="2"/>
          <c:order val="2"/>
          <c:tx>
            <c:strRef>
              <c:f>Feuille1!$D$43</c:f>
              <c:strCache>
                <c:ptCount val="1"/>
                <c:pt idx="0">
                  <c:v>wt L 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Feuille1!$D$102:$D$114</c:f>
                <c:numCache>
                  <c:formatCode>General</c:formatCode>
                  <c:ptCount val="13"/>
                  <c:pt idx="0">
                    <c:v>0.44133868981307611</c:v>
                  </c:pt>
                  <c:pt idx="1">
                    <c:v>1.7139003312844272</c:v>
                  </c:pt>
                  <c:pt idx="2">
                    <c:v>2.3987787893735439</c:v>
                  </c:pt>
                  <c:pt idx="3">
                    <c:v>5.0976106187827295</c:v>
                  </c:pt>
                  <c:pt idx="4">
                    <c:v>1.2139194745542528</c:v>
                  </c:pt>
                  <c:pt idx="5">
                    <c:v>0.72068065372481116</c:v>
                  </c:pt>
                  <c:pt idx="6">
                    <c:v>0.32084716290930038</c:v>
                  </c:pt>
                  <c:pt idx="7">
                    <c:v>1.2087220384265049</c:v>
                  </c:pt>
                  <c:pt idx="8">
                    <c:v>0.36981615499468451</c:v>
                  </c:pt>
                  <c:pt idx="9">
                    <c:v>7.7390312117347104</c:v>
                  </c:pt>
                  <c:pt idx="10">
                    <c:v>2.4043233643410442</c:v>
                  </c:pt>
                  <c:pt idx="11">
                    <c:v>0.60497099065466764</c:v>
                  </c:pt>
                  <c:pt idx="12">
                    <c:v>0.68391643176498018</c:v>
                  </c:pt>
                </c:numCache>
              </c:numRef>
            </c:plus>
            <c:minus>
              <c:numRef>
                <c:f>Feuille1!$D$102:$D$114</c:f>
                <c:numCache>
                  <c:formatCode>General</c:formatCode>
                  <c:ptCount val="13"/>
                  <c:pt idx="0">
                    <c:v>0.44133868981307611</c:v>
                  </c:pt>
                  <c:pt idx="1">
                    <c:v>1.7139003312844272</c:v>
                  </c:pt>
                  <c:pt idx="2">
                    <c:v>2.3987787893735439</c:v>
                  </c:pt>
                  <c:pt idx="3">
                    <c:v>5.0976106187827295</c:v>
                  </c:pt>
                  <c:pt idx="4">
                    <c:v>1.2139194745542528</c:v>
                  </c:pt>
                  <c:pt idx="5">
                    <c:v>0.72068065372481116</c:v>
                  </c:pt>
                  <c:pt idx="6">
                    <c:v>0.32084716290930038</c:v>
                  </c:pt>
                  <c:pt idx="7">
                    <c:v>1.2087220384265049</c:v>
                  </c:pt>
                  <c:pt idx="8">
                    <c:v>0.36981615499468451</c:v>
                  </c:pt>
                  <c:pt idx="9">
                    <c:v>7.7390312117347104</c:v>
                  </c:pt>
                  <c:pt idx="10">
                    <c:v>2.4043233643410442</c:v>
                  </c:pt>
                  <c:pt idx="11">
                    <c:v>0.60497099065466764</c:v>
                  </c:pt>
                  <c:pt idx="12">
                    <c:v>0.68391643176498018</c:v>
                  </c:pt>
                </c:numCache>
              </c:numRef>
            </c:minus>
          </c:errBars>
          <c:cat>
            <c:strRef>
              <c:f>Feuille1!$A$87:$A$99</c:f>
              <c:strCache>
                <c:ptCount val="13"/>
                <c:pt idx="0">
                  <c:v>AT4G29130</c:v>
                </c:pt>
                <c:pt idx="1">
                  <c:v>AT2G36060</c:v>
                </c:pt>
                <c:pt idx="2">
                  <c:v>23100 pro</c:v>
                </c:pt>
                <c:pt idx="3">
                  <c:v>23100 1</c:v>
                </c:pt>
                <c:pt idx="4">
                  <c:v>23100 2</c:v>
                </c:pt>
                <c:pt idx="5">
                  <c:v>CAB2 pro</c:v>
                </c:pt>
                <c:pt idx="6">
                  <c:v>CAB2</c:v>
                </c:pt>
                <c:pt idx="7">
                  <c:v>POR-A pro</c:v>
                </c:pt>
                <c:pt idx="8">
                  <c:v>POR-A 1</c:v>
                </c:pt>
                <c:pt idx="9">
                  <c:v>POR-A 2</c:v>
                </c:pt>
                <c:pt idx="10">
                  <c:v>TSI</c:v>
                </c:pt>
                <c:pt idx="11">
                  <c:v>Onsen</c:v>
                </c:pt>
                <c:pt idx="12">
                  <c:v>Athila</c:v>
                </c:pt>
              </c:strCache>
            </c:strRef>
          </c:cat>
          <c:val>
            <c:numRef>
              <c:f>Feuille1!$D$87:$D$99</c:f>
              <c:numCache>
                <c:formatCode>0.00</c:formatCode>
                <c:ptCount val="13"/>
                <c:pt idx="0">
                  <c:v>21.226963676698094</c:v>
                </c:pt>
                <c:pt idx="1">
                  <c:v>19.071724655600537</c:v>
                </c:pt>
                <c:pt idx="2">
                  <c:v>16.595779036315971</c:v>
                </c:pt>
                <c:pt idx="3">
                  <c:v>29.140097436199028</c:v>
                </c:pt>
                <c:pt idx="4">
                  <c:v>31.857526554875459</c:v>
                </c:pt>
                <c:pt idx="5">
                  <c:v>13.875451597196328</c:v>
                </c:pt>
                <c:pt idx="6">
                  <c:v>15.431710906037749</c:v>
                </c:pt>
                <c:pt idx="7">
                  <c:v>16.637097150069931</c:v>
                </c:pt>
                <c:pt idx="8">
                  <c:v>35.570077199335344</c:v>
                </c:pt>
                <c:pt idx="9">
                  <c:v>39.683942381638147</c:v>
                </c:pt>
                <c:pt idx="10">
                  <c:v>43.403249655141494</c:v>
                </c:pt>
                <c:pt idx="11">
                  <c:v>43.642227928740759</c:v>
                </c:pt>
                <c:pt idx="12">
                  <c:v>39.471264156715634</c:v>
                </c:pt>
              </c:numCache>
            </c:numRef>
          </c:val>
        </c:ser>
        <c:axId val="124776832"/>
        <c:axId val="124778368"/>
      </c:barChart>
      <c:catAx>
        <c:axId val="124776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900" b="1"/>
            </a:pPr>
            <a:endParaRPr lang="fr-FR"/>
          </a:p>
        </c:txPr>
        <c:crossAx val="124778368"/>
        <c:crosses val="autoZero"/>
        <c:auto val="1"/>
        <c:lblAlgn val="ctr"/>
        <c:lblOffset val="100"/>
      </c:catAx>
      <c:valAx>
        <c:axId val="124778368"/>
        <c:scaling>
          <c:orientation val="minMax"/>
        </c:scaling>
        <c:axPos val="l"/>
        <c:numFmt formatCode="0" sourceLinked="0"/>
        <c:tickLblPos val="nextTo"/>
        <c:crossAx val="124776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4741126971013211E-2"/>
          <c:y val="9.1611039969484807E-3"/>
          <c:w val="0.14215753805132775"/>
          <c:h val="0.32620149124958087"/>
        </c:manualLayout>
      </c:layout>
      <c:txPr>
        <a:bodyPr/>
        <a:lstStyle/>
        <a:p>
          <a:pPr>
            <a:defRPr sz="1400" b="1"/>
          </a:pPr>
          <a:endParaRPr lang="fr-FR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7.1988407699037624E-2"/>
          <c:y val="5.1400554097404488E-2"/>
          <c:w val="0.91951290463691926"/>
          <c:h val="0.8326195683872849"/>
        </c:manualLayout>
      </c:layout>
      <c:barChart>
        <c:barDir val="col"/>
        <c:grouping val="clustered"/>
        <c:ser>
          <c:idx val="0"/>
          <c:order val="0"/>
          <c:tx>
            <c:strRef>
              <c:f>Sheet1!$A$30</c:f>
              <c:strCache>
                <c:ptCount val="1"/>
                <c:pt idx="0">
                  <c:v>dark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errBars>
            <c:errBarType val="both"/>
            <c:errValType val="cust"/>
            <c:plus>
              <c:numRef>
                <c:f>Sheet1!$B$33:$D$33</c:f>
                <c:numCache>
                  <c:formatCode>General</c:formatCode>
                  <c:ptCount val="3"/>
                  <c:pt idx="0">
                    <c:v>0.30000000000000027</c:v>
                  </c:pt>
                  <c:pt idx="1">
                    <c:v>0.70000000000000051</c:v>
                  </c:pt>
                  <c:pt idx="2">
                    <c:v>1.4</c:v>
                  </c:pt>
                </c:numCache>
              </c:numRef>
            </c:plus>
            <c:minus>
              <c:numRef>
                <c:f>Sheet1!$B$33:$D$33</c:f>
                <c:numCache>
                  <c:formatCode>General</c:formatCode>
                  <c:ptCount val="3"/>
                  <c:pt idx="0">
                    <c:v>0.30000000000000027</c:v>
                  </c:pt>
                  <c:pt idx="1">
                    <c:v>0.70000000000000051</c:v>
                  </c:pt>
                  <c:pt idx="2">
                    <c:v>1.4</c:v>
                  </c:pt>
                </c:numCache>
              </c:numRef>
            </c:minus>
          </c:errBars>
          <c:cat>
            <c:strRef>
              <c:f>Sheet1!$B$29:$D$29</c:f>
              <c:strCache>
                <c:ptCount val="3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</c:strCache>
            </c:strRef>
          </c:cat>
          <c:val>
            <c:numRef>
              <c:f>Sheet1!$B$30:$D$30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Sheet1!$A$31</c:f>
              <c:strCache>
                <c:ptCount val="1"/>
                <c:pt idx="0">
                  <c:v>light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Sheet1!$B$33:$D$33</c:f>
                <c:numCache>
                  <c:formatCode>General</c:formatCode>
                  <c:ptCount val="3"/>
                  <c:pt idx="0">
                    <c:v>0.30000000000000027</c:v>
                  </c:pt>
                  <c:pt idx="1">
                    <c:v>0.70000000000000051</c:v>
                  </c:pt>
                  <c:pt idx="2">
                    <c:v>1.4</c:v>
                  </c:pt>
                </c:numCache>
              </c:numRef>
            </c:plus>
            <c:minus>
              <c:numRef>
                <c:f>Sheet1!$B$33:$D$33</c:f>
                <c:numCache>
                  <c:formatCode>General</c:formatCode>
                  <c:ptCount val="3"/>
                  <c:pt idx="0">
                    <c:v>0.30000000000000027</c:v>
                  </c:pt>
                  <c:pt idx="1">
                    <c:v>0.70000000000000051</c:v>
                  </c:pt>
                  <c:pt idx="2">
                    <c:v>1.4</c:v>
                  </c:pt>
                </c:numCache>
              </c:numRef>
            </c:minus>
          </c:errBars>
          <c:cat>
            <c:strRef>
              <c:f>Sheet1!$B$29:$D$29</c:f>
              <c:strCache>
                <c:ptCount val="3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</c:strCache>
            </c:strRef>
          </c:cat>
          <c:val>
            <c:numRef>
              <c:f>Sheet1!$B$31:$D$31</c:f>
              <c:numCache>
                <c:formatCode>General</c:formatCode>
                <c:ptCount val="3"/>
                <c:pt idx="0">
                  <c:v>6</c:v>
                </c:pt>
                <c:pt idx="1">
                  <c:v>14</c:v>
                </c:pt>
                <c:pt idx="2">
                  <c:v>23</c:v>
                </c:pt>
              </c:numCache>
            </c:numRef>
          </c:val>
        </c:ser>
        <c:axId val="138476544"/>
        <c:axId val="139199232"/>
      </c:barChart>
      <c:catAx>
        <c:axId val="138476544"/>
        <c:scaling>
          <c:orientation val="minMax"/>
        </c:scaling>
        <c:axPos val="b"/>
        <c:tickLblPos val="nextTo"/>
        <c:crossAx val="139199232"/>
        <c:crosses val="autoZero"/>
        <c:auto val="1"/>
        <c:lblAlgn val="ctr"/>
        <c:lblOffset val="100"/>
      </c:catAx>
      <c:valAx>
        <c:axId val="139199232"/>
        <c:scaling>
          <c:orientation val="minMax"/>
        </c:scaling>
        <c:axPos val="l"/>
        <c:numFmt formatCode="General" sourceLinked="1"/>
        <c:tickLblPos val="nextTo"/>
        <c:crossAx val="138476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927925964271767"/>
          <c:y val="1.8134660250801987E-2"/>
          <c:w val="0.30015929669690933"/>
          <c:h val="0.16743438320210008"/>
        </c:manualLayout>
      </c:layout>
      <c:txPr>
        <a:bodyPr/>
        <a:lstStyle/>
        <a:p>
          <a:pPr>
            <a:defRPr sz="1600"/>
          </a:pPr>
          <a:endParaRPr lang="fr-FR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0943D-5D09-47EF-AE32-ACDAAE3E814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5BAD5-7BF0-4844-9D77-9B58D971C8F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5BAD5-7BF0-4844-9D77-9B58D971C8F1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0F07-E546-4F08-8C0C-CB52DE2ECEA9}" type="datetimeFigureOut">
              <a:rPr lang="fr-FR" smtClean="0"/>
              <a:pPr/>
              <a:t>27/09/2012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CBEE-B2EF-4CB2-AAC8-DBA288BBCA0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26.png"/><Relationship Id="rId4" Type="http://schemas.openxmlformats.org/officeDocument/2006/relationships/image" Target="../media/image49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tiff"/><Relationship Id="rId7" Type="http://schemas.openxmlformats.org/officeDocument/2006/relationships/image" Target="../media/image6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4.tiff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10" Type="http://schemas.openxmlformats.org/officeDocument/2006/relationships/image" Target="../media/image70.tiff"/><Relationship Id="rId4" Type="http://schemas.openxmlformats.org/officeDocument/2006/relationships/image" Target="../media/image78.jpeg"/><Relationship Id="rId9" Type="http://schemas.openxmlformats.org/officeDocument/2006/relationships/image" Target="../media/image69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0.tiff"/><Relationship Id="rId4" Type="http://schemas.openxmlformats.org/officeDocument/2006/relationships/image" Target="../media/image68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3.google.com/images?q=tbn:ANd9GcTTySVcdRJEADRIhsYm_parqOvD4mcoxTQRnNo7ASBOieKTopU3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8804" cy="980728"/>
          </a:xfrm>
          <a:prstGeom prst="rect">
            <a:avLst/>
          </a:prstGeom>
          <a:noFill/>
        </p:spPr>
      </p:pic>
      <p:pic>
        <p:nvPicPr>
          <p:cNvPr id="1030" name="Picture 6" descr="http://www.unic.cnrs-gif.fr/site_media/images/logos/cn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412" y="60361"/>
            <a:ext cx="812355" cy="81235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15616" y="2728081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</a:rPr>
              <a:t>Chromocenters establishment </a:t>
            </a:r>
          </a:p>
          <a:p>
            <a:pPr algn="ctr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</a:rPr>
              <a:t>in response to light </a:t>
            </a:r>
          </a:p>
          <a:p>
            <a:pPr algn="ctr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</a:rPr>
              <a:t>during early-developemental steps in Arabidopsis</a:t>
            </a:r>
            <a:endParaRPr lang="fr-FR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408040"/>
            <a:ext cx="22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September 28th 2012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2" cstate="print"/>
          <a:srcRect l="78074" t="52376" r="15851" b="37033"/>
          <a:stretch>
            <a:fillRect/>
          </a:stretch>
        </p:blipFill>
        <p:spPr bwMode="auto">
          <a:xfrm>
            <a:off x="4608004" y="5805264"/>
            <a:ext cx="972108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9" name="Straight Connector 108"/>
          <p:cNvCxnSpPr>
            <a:stCxn id="8" idx="2"/>
          </p:cNvCxnSpPr>
          <p:nvPr/>
        </p:nvCxnSpPr>
        <p:spPr>
          <a:xfrm>
            <a:off x="4572000" y="656692"/>
            <a:ext cx="0" cy="62013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550988" y="1196752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8471" y="1335251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2" cstate="print"/>
          <a:srcRect l="61424" t="45437" r="33003" b="35937"/>
          <a:stretch>
            <a:fillRect/>
          </a:stretch>
        </p:blipFill>
        <p:spPr bwMode="auto">
          <a:xfrm>
            <a:off x="0" y="5021796"/>
            <a:ext cx="89171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7" name="Straight Connector 116"/>
          <p:cNvCxnSpPr/>
          <p:nvPr/>
        </p:nvCxnSpPr>
        <p:spPr>
          <a:xfrm>
            <a:off x="8496436" y="6705364"/>
            <a:ext cx="2046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388424" y="63093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4µm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48006" y="1335251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87508" y="1198493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64995" y="1336992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64530" y="1336992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3" cstate="print"/>
          <a:srcRect l="30846" t="14980" r="19766" b="11785"/>
          <a:stretch>
            <a:fillRect/>
          </a:stretch>
        </p:blipFill>
        <p:spPr bwMode="auto">
          <a:xfrm>
            <a:off x="287525" y="2096853"/>
            <a:ext cx="834300" cy="114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25846" t="16644" r="18592" b="13450"/>
          <a:stretch>
            <a:fillRect/>
          </a:stretch>
        </p:blipFill>
        <p:spPr bwMode="auto">
          <a:xfrm>
            <a:off x="1511660" y="2132856"/>
            <a:ext cx="938588" cy="109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5" cstate="print"/>
          <a:srcRect l="30476" t="18309" r="18592" b="13450"/>
          <a:stretch>
            <a:fillRect/>
          </a:stretch>
        </p:blipFill>
        <p:spPr bwMode="auto">
          <a:xfrm>
            <a:off x="2807804" y="2204864"/>
            <a:ext cx="860371" cy="106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6" cstate="print"/>
          <a:srcRect l="9092" t="15364" r="12718" b="17417"/>
          <a:stretch>
            <a:fillRect/>
          </a:stretch>
        </p:blipFill>
        <p:spPr bwMode="auto">
          <a:xfrm>
            <a:off x="2807805" y="3717032"/>
            <a:ext cx="1121090" cy="9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8631" t="21153" r="24089" b="17390"/>
          <a:stretch>
            <a:fillRect/>
          </a:stretch>
        </p:blipFill>
        <p:spPr bwMode="auto">
          <a:xfrm>
            <a:off x="1439652" y="3753037"/>
            <a:ext cx="964659" cy="8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8" cstate="print"/>
          <a:srcRect l="10885" t="17312" r="18198" b="17390"/>
          <a:stretch>
            <a:fillRect/>
          </a:stretch>
        </p:blipFill>
        <p:spPr bwMode="auto">
          <a:xfrm>
            <a:off x="35496" y="3753036"/>
            <a:ext cx="1016802" cy="88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/>
          <a:srcRect l="8727" t="9480" r="14341" b="9258"/>
          <a:stretch>
            <a:fillRect/>
          </a:stretch>
        </p:blipFill>
        <p:spPr bwMode="auto">
          <a:xfrm>
            <a:off x="4608005" y="2276872"/>
            <a:ext cx="1433952" cy="156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 l="9791" r="17473"/>
          <a:stretch>
            <a:fillRect/>
          </a:stretch>
        </p:blipFill>
        <p:spPr bwMode="auto">
          <a:xfrm>
            <a:off x="6120172" y="2060848"/>
            <a:ext cx="1355737" cy="192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1" cstate="print"/>
          <a:srcRect l="6994" t="9480" r="10145" b="11967"/>
          <a:stretch>
            <a:fillRect/>
          </a:stretch>
        </p:blipFill>
        <p:spPr bwMode="auto">
          <a:xfrm>
            <a:off x="7600026" y="2240868"/>
            <a:ext cx="154448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12" cstate="print"/>
          <a:srcRect l="15040" t="16791" r="16209" b="5861"/>
          <a:stretch>
            <a:fillRect/>
          </a:stretch>
        </p:blipFill>
        <p:spPr bwMode="auto">
          <a:xfrm>
            <a:off x="7648822" y="3851642"/>
            <a:ext cx="1495178" cy="184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3" cstate="print"/>
          <a:srcRect l="10742" t="10770" r="9508" b="12276"/>
          <a:stretch>
            <a:fillRect/>
          </a:stretch>
        </p:blipFill>
        <p:spPr bwMode="auto">
          <a:xfrm>
            <a:off x="4608004" y="3717032"/>
            <a:ext cx="173439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14" cstate="print"/>
          <a:srcRect l="16114" t="11749" r="14354"/>
          <a:stretch>
            <a:fillRect/>
          </a:stretch>
        </p:blipFill>
        <p:spPr bwMode="auto">
          <a:xfrm>
            <a:off x="6192180" y="3753036"/>
            <a:ext cx="1512168" cy="210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2" cstate="print"/>
          <a:srcRect l="78074" t="52376" r="15851" b="37033"/>
          <a:stretch>
            <a:fillRect/>
          </a:stretch>
        </p:blipFill>
        <p:spPr bwMode="auto">
          <a:xfrm>
            <a:off x="4608004" y="5805264"/>
            <a:ext cx="972108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/>
          <a:srcRect l="42584" t="39004" b="28992"/>
          <a:stretch>
            <a:fillRect/>
          </a:stretch>
        </p:blipFill>
        <p:spPr bwMode="auto">
          <a:xfrm>
            <a:off x="1126116" y="1530265"/>
            <a:ext cx="1686675" cy="9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4" cstate="print"/>
          <a:srcRect l="35004" t="38005" r="16002"/>
          <a:stretch>
            <a:fillRect/>
          </a:stretch>
        </p:blipFill>
        <p:spPr bwMode="auto">
          <a:xfrm>
            <a:off x="2166683" y="1530265"/>
            <a:ext cx="1439260" cy="182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14"/>
          <p:cNvPicPr>
            <a:picLocks noChangeAspect="1" noChangeArrowheads="1"/>
          </p:cNvPicPr>
          <p:nvPr/>
        </p:nvPicPr>
        <p:blipFill>
          <a:blip r:embed="rId5" cstate="print"/>
          <a:srcRect l="42584" t="15755" b="41240"/>
          <a:stretch>
            <a:fillRect/>
          </a:stretch>
        </p:blipFill>
        <p:spPr bwMode="auto">
          <a:xfrm>
            <a:off x="1126116" y="2441024"/>
            <a:ext cx="1686675" cy="12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5"/>
          <p:cNvPicPr>
            <a:picLocks noChangeAspect="1" noChangeArrowheads="1"/>
          </p:cNvPicPr>
          <p:nvPr/>
        </p:nvPicPr>
        <p:blipFill>
          <a:blip r:embed="rId6" cstate="print"/>
          <a:srcRect l="29003" t="20002" r="17991"/>
          <a:stretch>
            <a:fillRect/>
          </a:stretch>
        </p:blipFill>
        <p:spPr bwMode="auto">
          <a:xfrm>
            <a:off x="2048840" y="2558867"/>
            <a:ext cx="1557103" cy="235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17"/>
          <p:cNvPicPr>
            <a:picLocks noChangeAspect="1" noChangeArrowheads="1"/>
          </p:cNvPicPr>
          <p:nvPr/>
        </p:nvPicPr>
        <p:blipFill>
          <a:blip r:embed="rId7" cstate="print"/>
          <a:srcRect l="46246" t="24756" b="29239"/>
          <a:stretch>
            <a:fillRect/>
          </a:stretch>
        </p:blipFill>
        <p:spPr bwMode="auto">
          <a:xfrm>
            <a:off x="1233620" y="3508758"/>
            <a:ext cx="1579083" cy="13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18"/>
          <p:cNvPicPr>
            <a:picLocks noChangeAspect="1" noChangeArrowheads="1"/>
          </p:cNvPicPr>
          <p:nvPr/>
        </p:nvPicPr>
        <p:blipFill>
          <a:blip r:embed="rId8" cstate="print"/>
          <a:srcRect l="43005" t="26524" r="15990" b="21002"/>
          <a:stretch>
            <a:fillRect/>
          </a:stretch>
        </p:blipFill>
        <p:spPr bwMode="auto">
          <a:xfrm>
            <a:off x="2401391" y="3626275"/>
            <a:ext cx="1204552" cy="154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20"/>
          <p:cNvPicPr>
            <a:picLocks noChangeAspect="1" noChangeArrowheads="1"/>
          </p:cNvPicPr>
          <p:nvPr/>
        </p:nvPicPr>
        <p:blipFill>
          <a:blip r:embed="rId9" cstate="print"/>
          <a:srcRect l="34583" t="29756" r="8004" b="36240"/>
          <a:stretch>
            <a:fillRect/>
          </a:stretch>
        </p:blipFill>
        <p:spPr bwMode="auto">
          <a:xfrm>
            <a:off x="1126116" y="4742689"/>
            <a:ext cx="1686586" cy="99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2"/>
          <p:cNvPicPr>
            <a:picLocks noChangeAspect="1" noChangeArrowheads="1"/>
          </p:cNvPicPr>
          <p:nvPr/>
        </p:nvPicPr>
        <p:blipFill>
          <a:blip r:embed="rId10" cstate="print"/>
          <a:srcRect l="31003" t="26003" r="23991" b="34993"/>
          <a:stretch>
            <a:fillRect/>
          </a:stretch>
        </p:blipFill>
        <p:spPr bwMode="auto">
          <a:xfrm>
            <a:off x="2283874" y="4654551"/>
            <a:ext cx="1322069" cy="114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24"/>
          <p:cNvPicPr>
            <a:picLocks noChangeAspect="1" noChangeArrowheads="1"/>
          </p:cNvPicPr>
          <p:nvPr/>
        </p:nvPicPr>
        <p:blipFill>
          <a:blip r:embed="rId11" cstate="print"/>
          <a:srcRect l="32004" t="38004" r="19991" b="24992"/>
          <a:stretch>
            <a:fillRect/>
          </a:stretch>
        </p:blipFill>
        <p:spPr bwMode="auto">
          <a:xfrm>
            <a:off x="2195736" y="5770965"/>
            <a:ext cx="1410207" cy="108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25"/>
          <p:cNvPicPr>
            <a:picLocks noChangeAspect="1" noChangeArrowheads="1"/>
          </p:cNvPicPr>
          <p:nvPr/>
        </p:nvPicPr>
        <p:blipFill>
          <a:blip r:embed="rId12" cstate="print"/>
          <a:srcRect l="42587" t="30003" b="24992"/>
          <a:stretch>
            <a:fillRect/>
          </a:stretch>
        </p:blipFill>
        <p:spPr bwMode="auto">
          <a:xfrm>
            <a:off x="1126116" y="5506551"/>
            <a:ext cx="1686587" cy="132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7"/>
          <p:cNvPicPr>
            <a:picLocks noChangeAspect="1" noChangeArrowheads="1"/>
          </p:cNvPicPr>
          <p:nvPr/>
        </p:nvPicPr>
        <p:blipFill>
          <a:blip r:embed="rId13" cstate="print">
            <a:lum bright="10000" contrast="10000"/>
          </a:blip>
          <a:srcRect l="29197" t="18282" r="19607" b="23648"/>
          <a:stretch>
            <a:fillRect/>
          </a:stretch>
        </p:blipFill>
        <p:spPr bwMode="auto">
          <a:xfrm flipH="1">
            <a:off x="5292080" y="1664804"/>
            <a:ext cx="16921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14" cstate="print">
            <a:lum bright="10000" contrast="10000"/>
          </a:blip>
          <a:srcRect l="29633" t="18282" r="19187" b="22572"/>
          <a:stretch>
            <a:fillRect/>
          </a:stretch>
        </p:blipFill>
        <p:spPr bwMode="auto">
          <a:xfrm flipH="1">
            <a:off x="6984776" y="1628800"/>
            <a:ext cx="1691680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9"/>
          <p:cNvPicPr>
            <a:picLocks noChangeAspect="1" noChangeArrowheads="1"/>
          </p:cNvPicPr>
          <p:nvPr/>
        </p:nvPicPr>
        <p:blipFill>
          <a:blip r:embed="rId15" cstate="print">
            <a:lum bright="10000" contrast="10000"/>
          </a:blip>
          <a:srcRect l="20483" t="19365" r="16339" b="18263"/>
          <a:stretch>
            <a:fillRect/>
          </a:stretch>
        </p:blipFill>
        <p:spPr bwMode="auto">
          <a:xfrm rot="5400000" flipH="1">
            <a:off x="4932040" y="378904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" name="Picture 10"/>
          <p:cNvPicPr>
            <a:picLocks noChangeAspect="1" noChangeArrowheads="1"/>
          </p:cNvPicPr>
          <p:nvPr/>
        </p:nvPicPr>
        <p:blipFill>
          <a:blip r:embed="rId16" cstate="print">
            <a:lum bright="10000" contrast="10000"/>
          </a:blip>
          <a:srcRect l="16546" t="19364" r="20276" b="18264"/>
          <a:stretch>
            <a:fillRect/>
          </a:stretch>
        </p:blipFill>
        <p:spPr bwMode="auto">
          <a:xfrm rot="5400000" flipH="1">
            <a:off x="7020272" y="378904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9" name="Straight Connector 108"/>
          <p:cNvCxnSpPr>
            <a:stCxn id="8" idx="2"/>
          </p:cNvCxnSpPr>
          <p:nvPr/>
        </p:nvCxnSpPr>
        <p:spPr>
          <a:xfrm>
            <a:off x="4572000" y="656692"/>
            <a:ext cx="0" cy="62013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187624" y="112474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5meC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90513" y="1124744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976156" y="112474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5meC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79045" y="1124744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2" cstate="print"/>
          <a:srcRect l="61424" t="45437" r="33003" b="35937"/>
          <a:stretch>
            <a:fillRect/>
          </a:stretch>
        </p:blipFill>
        <p:spPr bwMode="auto">
          <a:xfrm>
            <a:off x="0" y="5021796"/>
            <a:ext cx="89171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7" name="Straight Connector 116"/>
          <p:cNvCxnSpPr/>
          <p:nvPr/>
        </p:nvCxnSpPr>
        <p:spPr>
          <a:xfrm>
            <a:off x="8496436" y="6705364"/>
            <a:ext cx="50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388424" y="63093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4µm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7545" y="2636912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/>
              <a:t>FISH with pericentromeric probes and 5meC immunodetection confirm the decompacted state of chromatin in skotomorphogenic cotyledons.</a:t>
            </a:r>
          </a:p>
          <a:p>
            <a:pPr algn="just"/>
            <a:endParaRPr lang="fr-FR"/>
          </a:p>
          <a:p>
            <a:pPr algn="just"/>
            <a:r>
              <a:rPr lang="fr-FR" smtClean="0"/>
              <a:t>FISH with centromeric probes indicate that centromeres are well compacted.</a:t>
            </a:r>
          </a:p>
          <a:p>
            <a:pPr algn="just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51920" y="3319824"/>
            <a:ext cx="1188132" cy="10801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4572000" y="3859884"/>
            <a:ext cx="180020" cy="1800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reeform 5"/>
          <p:cNvSpPr/>
          <p:nvPr/>
        </p:nvSpPr>
        <p:spPr>
          <a:xfrm>
            <a:off x="4427984" y="3679864"/>
            <a:ext cx="468052" cy="441345"/>
          </a:xfrm>
          <a:custGeom>
            <a:avLst/>
            <a:gdLst>
              <a:gd name="connsiteX0" fmla="*/ 391886 w 589384"/>
              <a:gd name="connsiteY0" fmla="*/ 287694 h 528735"/>
              <a:gd name="connsiteX1" fmla="*/ 438539 w 589384"/>
              <a:gd name="connsiteY1" fmla="*/ 213050 h 528735"/>
              <a:gd name="connsiteX2" fmla="*/ 559837 w 589384"/>
              <a:gd name="connsiteY2" fmla="*/ 73090 h 528735"/>
              <a:gd name="connsiteX3" fmla="*/ 578498 w 589384"/>
              <a:gd name="connsiteY3" fmla="*/ 297025 h 528735"/>
              <a:gd name="connsiteX4" fmla="*/ 494522 w 589384"/>
              <a:gd name="connsiteY4" fmla="*/ 250372 h 528735"/>
              <a:gd name="connsiteX5" fmla="*/ 429208 w 589384"/>
              <a:gd name="connsiteY5" fmla="*/ 436984 h 528735"/>
              <a:gd name="connsiteX6" fmla="*/ 167951 w 589384"/>
              <a:gd name="connsiteY6" fmla="*/ 492968 h 528735"/>
              <a:gd name="connsiteX7" fmla="*/ 167951 w 589384"/>
              <a:gd name="connsiteY7" fmla="*/ 222380 h 528735"/>
              <a:gd name="connsiteX8" fmla="*/ 18661 w 589384"/>
              <a:gd name="connsiteY8" fmla="*/ 315686 h 528735"/>
              <a:gd name="connsiteX9" fmla="*/ 279918 w 589384"/>
              <a:gd name="connsiteY9" fmla="*/ 166396 h 528735"/>
              <a:gd name="connsiteX10" fmla="*/ 466530 w 589384"/>
              <a:gd name="connsiteY10" fmla="*/ 7776 h 528735"/>
              <a:gd name="connsiteX11" fmla="*/ 335902 w 589384"/>
              <a:gd name="connsiteY11" fmla="*/ 213050 h 52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9384" h="528735">
                <a:moveTo>
                  <a:pt x="391886" y="287694"/>
                </a:moveTo>
                <a:cubicBezTo>
                  <a:pt x="401216" y="268255"/>
                  <a:pt x="410547" y="248817"/>
                  <a:pt x="438539" y="213050"/>
                </a:cubicBezTo>
                <a:cubicBezTo>
                  <a:pt x="466531" y="177283"/>
                  <a:pt x="536511" y="59094"/>
                  <a:pt x="559837" y="73090"/>
                </a:cubicBezTo>
                <a:cubicBezTo>
                  <a:pt x="583163" y="87086"/>
                  <a:pt x="589384" y="267478"/>
                  <a:pt x="578498" y="297025"/>
                </a:cubicBezTo>
                <a:cubicBezTo>
                  <a:pt x="567612" y="326572"/>
                  <a:pt x="519404" y="227046"/>
                  <a:pt x="494522" y="250372"/>
                </a:cubicBezTo>
                <a:cubicBezTo>
                  <a:pt x="469640" y="273698"/>
                  <a:pt x="483636" y="396551"/>
                  <a:pt x="429208" y="436984"/>
                </a:cubicBezTo>
                <a:cubicBezTo>
                  <a:pt x="374780" y="477417"/>
                  <a:pt x="211494" y="528735"/>
                  <a:pt x="167951" y="492968"/>
                </a:cubicBezTo>
                <a:cubicBezTo>
                  <a:pt x="124408" y="457201"/>
                  <a:pt x="192833" y="251927"/>
                  <a:pt x="167951" y="222380"/>
                </a:cubicBezTo>
                <a:cubicBezTo>
                  <a:pt x="143069" y="192833"/>
                  <a:pt x="0" y="325017"/>
                  <a:pt x="18661" y="315686"/>
                </a:cubicBezTo>
                <a:cubicBezTo>
                  <a:pt x="37322" y="306355"/>
                  <a:pt x="205273" y="217714"/>
                  <a:pt x="279918" y="166396"/>
                </a:cubicBezTo>
                <a:cubicBezTo>
                  <a:pt x="354563" y="115078"/>
                  <a:pt x="457199" y="0"/>
                  <a:pt x="466530" y="7776"/>
                </a:cubicBezTo>
                <a:cubicBezTo>
                  <a:pt x="475861" y="15552"/>
                  <a:pt x="405881" y="114301"/>
                  <a:pt x="335902" y="213050"/>
                </a:cubicBezTo>
              </a:path>
            </a:pathLst>
          </a:cu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611560" y="3319824"/>
            <a:ext cx="2160240" cy="187220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/>
          <p:cNvSpPr/>
          <p:nvPr/>
        </p:nvSpPr>
        <p:spPr>
          <a:xfrm>
            <a:off x="1331640" y="3751872"/>
            <a:ext cx="396044" cy="39604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/>
          <p:cNvSpPr/>
          <p:nvPr/>
        </p:nvSpPr>
        <p:spPr>
          <a:xfrm>
            <a:off x="1403648" y="3859884"/>
            <a:ext cx="180020" cy="1800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/>
          <p:cNvSpPr/>
          <p:nvPr/>
        </p:nvSpPr>
        <p:spPr>
          <a:xfrm>
            <a:off x="3887924" y="4723980"/>
            <a:ext cx="1188132" cy="10801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reeform 11"/>
          <p:cNvSpPr/>
          <p:nvPr/>
        </p:nvSpPr>
        <p:spPr>
          <a:xfrm>
            <a:off x="4463988" y="5156028"/>
            <a:ext cx="468052" cy="441345"/>
          </a:xfrm>
          <a:custGeom>
            <a:avLst/>
            <a:gdLst>
              <a:gd name="connsiteX0" fmla="*/ 391886 w 589384"/>
              <a:gd name="connsiteY0" fmla="*/ 287694 h 528735"/>
              <a:gd name="connsiteX1" fmla="*/ 438539 w 589384"/>
              <a:gd name="connsiteY1" fmla="*/ 213050 h 528735"/>
              <a:gd name="connsiteX2" fmla="*/ 559837 w 589384"/>
              <a:gd name="connsiteY2" fmla="*/ 73090 h 528735"/>
              <a:gd name="connsiteX3" fmla="*/ 578498 w 589384"/>
              <a:gd name="connsiteY3" fmla="*/ 297025 h 528735"/>
              <a:gd name="connsiteX4" fmla="*/ 494522 w 589384"/>
              <a:gd name="connsiteY4" fmla="*/ 250372 h 528735"/>
              <a:gd name="connsiteX5" fmla="*/ 429208 w 589384"/>
              <a:gd name="connsiteY5" fmla="*/ 436984 h 528735"/>
              <a:gd name="connsiteX6" fmla="*/ 167951 w 589384"/>
              <a:gd name="connsiteY6" fmla="*/ 492968 h 528735"/>
              <a:gd name="connsiteX7" fmla="*/ 167951 w 589384"/>
              <a:gd name="connsiteY7" fmla="*/ 222380 h 528735"/>
              <a:gd name="connsiteX8" fmla="*/ 18661 w 589384"/>
              <a:gd name="connsiteY8" fmla="*/ 315686 h 528735"/>
              <a:gd name="connsiteX9" fmla="*/ 279918 w 589384"/>
              <a:gd name="connsiteY9" fmla="*/ 166396 h 528735"/>
              <a:gd name="connsiteX10" fmla="*/ 466530 w 589384"/>
              <a:gd name="connsiteY10" fmla="*/ 7776 h 528735"/>
              <a:gd name="connsiteX11" fmla="*/ 335902 w 589384"/>
              <a:gd name="connsiteY11" fmla="*/ 213050 h 52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9384" h="528735">
                <a:moveTo>
                  <a:pt x="391886" y="287694"/>
                </a:moveTo>
                <a:cubicBezTo>
                  <a:pt x="401216" y="268255"/>
                  <a:pt x="410547" y="248817"/>
                  <a:pt x="438539" y="213050"/>
                </a:cubicBezTo>
                <a:cubicBezTo>
                  <a:pt x="466531" y="177283"/>
                  <a:pt x="536511" y="59094"/>
                  <a:pt x="559837" y="73090"/>
                </a:cubicBezTo>
                <a:cubicBezTo>
                  <a:pt x="583163" y="87086"/>
                  <a:pt x="589384" y="267478"/>
                  <a:pt x="578498" y="297025"/>
                </a:cubicBezTo>
                <a:cubicBezTo>
                  <a:pt x="567612" y="326572"/>
                  <a:pt x="519404" y="227046"/>
                  <a:pt x="494522" y="250372"/>
                </a:cubicBezTo>
                <a:cubicBezTo>
                  <a:pt x="469640" y="273698"/>
                  <a:pt x="483636" y="396551"/>
                  <a:pt x="429208" y="436984"/>
                </a:cubicBezTo>
                <a:cubicBezTo>
                  <a:pt x="374780" y="477417"/>
                  <a:pt x="211494" y="528735"/>
                  <a:pt x="167951" y="492968"/>
                </a:cubicBezTo>
                <a:cubicBezTo>
                  <a:pt x="124408" y="457201"/>
                  <a:pt x="192833" y="251927"/>
                  <a:pt x="167951" y="222380"/>
                </a:cubicBezTo>
                <a:cubicBezTo>
                  <a:pt x="143069" y="192833"/>
                  <a:pt x="0" y="325017"/>
                  <a:pt x="18661" y="315686"/>
                </a:cubicBezTo>
                <a:cubicBezTo>
                  <a:pt x="37322" y="306355"/>
                  <a:pt x="205273" y="217714"/>
                  <a:pt x="279918" y="166396"/>
                </a:cubicBezTo>
                <a:cubicBezTo>
                  <a:pt x="354563" y="115078"/>
                  <a:pt x="457199" y="0"/>
                  <a:pt x="466530" y="7776"/>
                </a:cubicBezTo>
                <a:cubicBezTo>
                  <a:pt x="475861" y="15552"/>
                  <a:pt x="405881" y="114301"/>
                  <a:pt x="335902" y="213050"/>
                </a:cubicBezTo>
              </a:path>
            </a:pathLst>
          </a:custGeom>
          <a:ln>
            <a:solidFill>
              <a:srgbClr val="8E8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/>
          <p:cNvSpPr/>
          <p:nvPr/>
        </p:nvSpPr>
        <p:spPr>
          <a:xfrm>
            <a:off x="4644008" y="5300044"/>
            <a:ext cx="180020" cy="180020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508104" y="321181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hyp1: </a:t>
            </a:r>
          </a:p>
          <a:p>
            <a:r>
              <a:rPr lang="fr-FR"/>
              <a:t>E</a:t>
            </a:r>
            <a:r>
              <a:rPr lang="fr-FR" smtClean="0"/>
              <a:t>uchromatin more compacted </a:t>
            </a:r>
          </a:p>
          <a:p>
            <a:r>
              <a:rPr lang="fr-FR" smtClean="0"/>
              <a:t>Pericentric repeats decompacted</a:t>
            </a:r>
            <a:endParaRPr lang="fr-FR"/>
          </a:p>
          <a:p>
            <a:r>
              <a:rPr lang="fr-FR" smtClean="0"/>
              <a:t>=&gt; CC not visible</a:t>
            </a:r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5436096" y="4579964"/>
            <a:ext cx="3708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hyp2: </a:t>
            </a:r>
          </a:p>
          <a:p>
            <a:r>
              <a:rPr lang="fr-FR"/>
              <a:t>E</a:t>
            </a:r>
            <a:r>
              <a:rPr lang="fr-FR" smtClean="0"/>
              <a:t>uchromatin decompacted as in light</a:t>
            </a:r>
          </a:p>
          <a:p>
            <a:r>
              <a:rPr lang="fr-FR" smtClean="0"/>
              <a:t>Centromeric repeats less compacted</a:t>
            </a:r>
          </a:p>
          <a:p>
            <a:r>
              <a:rPr lang="fr-FR" smtClean="0"/>
              <a:t>Pericentric repeats decompacted</a:t>
            </a:r>
            <a:endParaRPr lang="fr-FR"/>
          </a:p>
          <a:p>
            <a:r>
              <a:rPr lang="fr-FR" smtClean="0"/>
              <a:t>=&gt; CC not visible</a:t>
            </a:r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1331640" y="2527736"/>
            <a:ext cx="64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Light</a:t>
            </a:r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4031940" y="256374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Dark</a:t>
            </a:r>
            <a:endParaRPr lang="fr-FR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17325" t="11246" r="53425" b="72194"/>
          <a:stretch>
            <a:fillRect/>
          </a:stretch>
        </p:blipFill>
        <p:spPr bwMode="auto">
          <a:xfrm>
            <a:off x="755576" y="800708"/>
            <a:ext cx="46805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3095836" y="1232756"/>
            <a:ext cx="0" cy="482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068960"/>
            <a:ext cx="132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centromeric</a:t>
            </a:r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0" y="5337212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pericentric</a:t>
            </a:r>
            <a:endParaRPr lang="fr-FR"/>
          </a:p>
        </p:txBody>
      </p:sp>
      <p:cxnSp>
        <p:nvCxnSpPr>
          <p:cNvPr id="23" name="Straight Arrow Connector 22"/>
          <p:cNvCxnSpPr>
            <a:stCxn id="20" idx="2"/>
            <a:endCxn id="10" idx="1"/>
          </p:cNvCxnSpPr>
          <p:nvPr/>
        </p:nvCxnSpPr>
        <p:spPr>
          <a:xfrm>
            <a:off x="661688" y="3438292"/>
            <a:ext cx="768323" cy="44795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  <a:endCxn id="9" idx="4"/>
          </p:cNvCxnSpPr>
          <p:nvPr/>
        </p:nvCxnSpPr>
        <p:spPr>
          <a:xfrm flipV="1">
            <a:off x="597824" y="4147916"/>
            <a:ext cx="931838" cy="118929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34116" y="6058456"/>
            <a:ext cx="119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pericentric</a:t>
            </a:r>
            <a:endParaRPr lang="fr-FR"/>
          </a:p>
        </p:txBody>
      </p:sp>
      <p:cxnSp>
        <p:nvCxnSpPr>
          <p:cNvPr id="28" name="Straight Arrow Connector 27"/>
          <p:cNvCxnSpPr>
            <a:stCxn id="27" idx="0"/>
            <a:endCxn id="12" idx="6"/>
          </p:cNvCxnSpPr>
          <p:nvPr/>
        </p:nvCxnSpPr>
        <p:spPr>
          <a:xfrm flipV="1">
            <a:off x="4031940" y="5567518"/>
            <a:ext cx="565424" cy="49093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83968" y="2996952"/>
            <a:ext cx="132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centromeric</a:t>
            </a:r>
            <a:endParaRPr lang="fr-FR"/>
          </a:p>
        </p:txBody>
      </p:sp>
      <p:cxnSp>
        <p:nvCxnSpPr>
          <p:cNvPr id="31" name="Straight Arrow Connector 30"/>
          <p:cNvCxnSpPr>
            <a:stCxn id="30" idx="2"/>
            <a:endCxn id="5" idx="7"/>
          </p:cNvCxnSpPr>
          <p:nvPr/>
        </p:nvCxnSpPr>
        <p:spPr>
          <a:xfrm flipH="1">
            <a:off x="4725657" y="3366284"/>
            <a:ext cx="219999" cy="51996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2. characterisation of chromatin dynamics during the photomorphogenic developmental transition</a:t>
            </a:r>
            <a:endParaRPr lang="fr-FR" sz="2000" b="1">
              <a:solidFill>
                <a:srgbClr val="002060"/>
              </a:solidFill>
            </a:endParaRPr>
          </a:p>
        </p:txBody>
      </p:sp>
      <p:pic>
        <p:nvPicPr>
          <p:cNvPr id="6" name="Picture 3" descr="C:\Users\bourbous\Documents\PhD\Resultats\Chromatin dynamics during transition\boxplots\cc_wt_naples.jpeg"/>
          <p:cNvPicPr>
            <a:picLocks noChangeAspect="1" noChangeArrowheads="1"/>
          </p:cNvPicPr>
          <p:nvPr/>
        </p:nvPicPr>
        <p:blipFill>
          <a:blip r:embed="rId2" cstate="print"/>
          <a:srcRect l="13264" t="16548" r="7526" b="17086"/>
          <a:stretch>
            <a:fillRect/>
          </a:stretch>
        </p:blipFill>
        <p:spPr bwMode="auto">
          <a:xfrm>
            <a:off x="5580112" y="2780928"/>
            <a:ext cx="2150096" cy="1798810"/>
          </a:xfrm>
          <a:prstGeom prst="rect">
            <a:avLst/>
          </a:prstGeom>
          <a:noFill/>
        </p:spPr>
      </p:pic>
      <p:pic>
        <p:nvPicPr>
          <p:cNvPr id="7" name="Picture 5" descr="C:\Users\bourbous\Documents\PhD\Resultats\Chromatin dynamics during transition\boxplots\rhf_wt_naples.jpeg"/>
          <p:cNvPicPr>
            <a:picLocks noChangeAspect="1" noChangeArrowheads="1"/>
          </p:cNvPicPr>
          <p:nvPr/>
        </p:nvPicPr>
        <p:blipFill>
          <a:blip r:embed="rId3" cstate="print"/>
          <a:srcRect l="13651" t="22518" r="7173" b="16699"/>
          <a:stretch>
            <a:fillRect/>
          </a:stretch>
        </p:blipFill>
        <p:spPr bwMode="auto">
          <a:xfrm>
            <a:off x="5580112" y="4761148"/>
            <a:ext cx="2088232" cy="1600718"/>
          </a:xfrm>
          <a:prstGeom prst="rect">
            <a:avLst/>
          </a:prstGeom>
          <a:noFill/>
        </p:spPr>
      </p:pic>
      <p:graphicFrame>
        <p:nvGraphicFramePr>
          <p:cNvPr id="9" name="Chart 8"/>
          <p:cNvGraphicFramePr/>
          <p:nvPr/>
        </p:nvGraphicFramePr>
        <p:xfrm>
          <a:off x="4860032" y="728700"/>
          <a:ext cx="316835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4432249" y="1579055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Area (µm²)</a:t>
            </a:r>
            <a:endParaRPr lang="fr-FR" sz="1600" b="1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663048" y="3643274"/>
            <a:ext cx="402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smtClean="0"/>
              <a:t>CC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63343" y="5427856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RHF (%)</a:t>
            </a:r>
            <a:endParaRPr lang="fr-FR" sz="1600" b="1"/>
          </a:p>
        </p:txBody>
      </p:sp>
      <p:sp>
        <p:nvSpPr>
          <p:cNvPr id="13" name="Rectangle 12"/>
          <p:cNvSpPr/>
          <p:nvPr/>
        </p:nvSpPr>
        <p:spPr bwMode="auto">
          <a:xfrm>
            <a:off x="1223524" y="2709428"/>
            <a:ext cx="2016328" cy="1125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426186" y="2777414"/>
            <a:ext cx="177825" cy="1008989"/>
            <a:chOff x="724" y="2240"/>
            <a:chExt cx="140" cy="787"/>
          </a:xfrm>
        </p:grpSpPr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752" y="2240"/>
              <a:ext cx="64" cy="688"/>
            </a:xfrm>
            <a:custGeom>
              <a:avLst/>
              <a:gdLst>
                <a:gd name="T0" fmla="*/ 1 w 120"/>
                <a:gd name="T1" fmla="*/ 160 h 688"/>
                <a:gd name="T2" fmla="*/ 1 w 120"/>
                <a:gd name="T3" fmla="*/ 64 h 688"/>
                <a:gd name="T4" fmla="*/ 1 w 120"/>
                <a:gd name="T5" fmla="*/ 64 h 688"/>
                <a:gd name="T6" fmla="*/ 1 w 120"/>
                <a:gd name="T7" fmla="*/ 448 h 688"/>
                <a:gd name="T8" fmla="*/ 1 w 120"/>
                <a:gd name="T9" fmla="*/ 688 h 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88"/>
                <a:gd name="T17" fmla="*/ 120 w 120"/>
                <a:gd name="T18" fmla="*/ 688 h 6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88">
                  <a:moveTo>
                    <a:pt x="16" y="160"/>
                  </a:moveTo>
                  <a:cubicBezTo>
                    <a:pt x="8" y="120"/>
                    <a:pt x="0" y="80"/>
                    <a:pt x="16" y="64"/>
                  </a:cubicBezTo>
                  <a:cubicBezTo>
                    <a:pt x="32" y="48"/>
                    <a:pt x="104" y="0"/>
                    <a:pt x="112" y="64"/>
                  </a:cubicBezTo>
                  <a:cubicBezTo>
                    <a:pt x="120" y="128"/>
                    <a:pt x="72" y="344"/>
                    <a:pt x="64" y="448"/>
                  </a:cubicBezTo>
                  <a:cubicBezTo>
                    <a:pt x="56" y="552"/>
                    <a:pt x="64" y="648"/>
                    <a:pt x="64" y="6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724" y="2333"/>
              <a:ext cx="44" cy="88"/>
            </a:xfrm>
            <a:custGeom>
              <a:avLst/>
              <a:gdLst>
                <a:gd name="T0" fmla="*/ 36 w 44"/>
                <a:gd name="T1" fmla="*/ 0 h 88"/>
                <a:gd name="T2" fmla="*/ 17 w 44"/>
                <a:gd name="T3" fmla="*/ 16 h 88"/>
                <a:gd name="T4" fmla="*/ 4 w 44"/>
                <a:gd name="T5" fmla="*/ 46 h 88"/>
                <a:gd name="T6" fmla="*/ 7 w 44"/>
                <a:gd name="T7" fmla="*/ 75 h 88"/>
                <a:gd name="T8" fmla="*/ 39 w 44"/>
                <a:gd name="T9" fmla="*/ 48 h 88"/>
                <a:gd name="T10" fmla="*/ 36 w 44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88"/>
                <a:gd name="T20" fmla="*/ 44 w 44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88">
                  <a:moveTo>
                    <a:pt x="36" y="0"/>
                  </a:moveTo>
                  <a:cubicBezTo>
                    <a:pt x="26" y="3"/>
                    <a:pt x="24" y="9"/>
                    <a:pt x="17" y="16"/>
                  </a:cubicBezTo>
                  <a:cubicBezTo>
                    <a:pt x="14" y="26"/>
                    <a:pt x="8" y="35"/>
                    <a:pt x="4" y="46"/>
                  </a:cubicBezTo>
                  <a:cubicBezTo>
                    <a:pt x="5" y="55"/>
                    <a:pt x="0" y="67"/>
                    <a:pt x="7" y="75"/>
                  </a:cubicBezTo>
                  <a:cubicBezTo>
                    <a:pt x="18" y="88"/>
                    <a:pt x="37" y="53"/>
                    <a:pt x="39" y="48"/>
                  </a:cubicBezTo>
                  <a:cubicBezTo>
                    <a:pt x="44" y="29"/>
                    <a:pt x="39" y="28"/>
                    <a:pt x="36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744" y="2331"/>
              <a:ext cx="35" cy="88"/>
            </a:xfrm>
            <a:custGeom>
              <a:avLst/>
              <a:gdLst>
                <a:gd name="T0" fmla="*/ 11 w 35"/>
                <a:gd name="T1" fmla="*/ 0 h 88"/>
                <a:gd name="T2" fmla="*/ 0 w 35"/>
                <a:gd name="T3" fmla="*/ 40 h 88"/>
                <a:gd name="T4" fmla="*/ 13 w 35"/>
                <a:gd name="T5" fmla="*/ 88 h 88"/>
                <a:gd name="T6" fmla="*/ 32 w 35"/>
                <a:gd name="T7" fmla="*/ 45 h 88"/>
                <a:gd name="T8" fmla="*/ 11 w 35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8"/>
                <a:gd name="T17" fmla="*/ 35 w 35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8">
                  <a:moveTo>
                    <a:pt x="11" y="0"/>
                  </a:moveTo>
                  <a:cubicBezTo>
                    <a:pt x="6" y="13"/>
                    <a:pt x="2" y="26"/>
                    <a:pt x="0" y="40"/>
                  </a:cubicBezTo>
                  <a:cubicBezTo>
                    <a:pt x="2" y="57"/>
                    <a:pt x="1" y="74"/>
                    <a:pt x="13" y="88"/>
                  </a:cubicBezTo>
                  <a:cubicBezTo>
                    <a:pt x="35" y="81"/>
                    <a:pt x="29" y="70"/>
                    <a:pt x="32" y="45"/>
                  </a:cubicBezTo>
                  <a:cubicBezTo>
                    <a:pt x="30" y="31"/>
                    <a:pt x="32" y="0"/>
                    <a:pt x="11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788" y="2928"/>
              <a:ext cx="76" cy="48"/>
            </a:xfrm>
            <a:custGeom>
              <a:avLst/>
              <a:gdLst>
                <a:gd name="T0" fmla="*/ 0 w 35"/>
                <a:gd name="T1" fmla="*/ 116 h 39"/>
                <a:gd name="T2" fmla="*/ 37505 w 35"/>
                <a:gd name="T3" fmla="*/ 315 h 39"/>
                <a:gd name="T4" fmla="*/ 0 w 35"/>
                <a:gd name="T5" fmla="*/ 116 h 39"/>
                <a:gd name="T6" fmla="*/ 0 60000 65536"/>
                <a:gd name="T7" fmla="*/ 0 60000 65536"/>
                <a:gd name="T8" fmla="*/ 0 60000 65536"/>
                <a:gd name="T9" fmla="*/ 0 w 35"/>
                <a:gd name="T10" fmla="*/ 0 h 39"/>
                <a:gd name="T11" fmla="*/ 35 w 35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9">
                  <a:moveTo>
                    <a:pt x="0" y="15"/>
                  </a:moveTo>
                  <a:cubicBezTo>
                    <a:pt x="3" y="29"/>
                    <a:pt x="4" y="31"/>
                    <a:pt x="16" y="39"/>
                  </a:cubicBezTo>
                  <a:cubicBezTo>
                    <a:pt x="35" y="31"/>
                    <a:pt x="14" y="0"/>
                    <a:pt x="0" y="15"/>
                  </a:cubicBezTo>
                  <a:close/>
                </a:path>
              </a:pathLst>
            </a:custGeom>
            <a:solidFill>
              <a:srgbClr val="C14D20"/>
            </a:solidFill>
            <a:ln w="9525">
              <a:solidFill>
                <a:srgbClr val="C14D2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Freeform 29"/>
            <p:cNvSpPr>
              <a:spLocks/>
            </p:cNvSpPr>
            <p:nvPr/>
          </p:nvSpPr>
          <p:spPr bwMode="auto">
            <a:xfrm>
              <a:off x="773" y="2931"/>
              <a:ext cx="38" cy="96"/>
            </a:xfrm>
            <a:custGeom>
              <a:avLst/>
              <a:gdLst>
                <a:gd name="T0" fmla="*/ 14 w 38"/>
                <a:gd name="T1" fmla="*/ 0 h 96"/>
                <a:gd name="T2" fmla="*/ 0 w 38"/>
                <a:gd name="T3" fmla="*/ 45 h 96"/>
                <a:gd name="T4" fmla="*/ 27 w 38"/>
                <a:gd name="T5" fmla="*/ 61 h 96"/>
                <a:gd name="T6" fmla="*/ 8 w 38"/>
                <a:gd name="T7" fmla="*/ 90 h 96"/>
                <a:gd name="T8" fmla="*/ 3 w 38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6"/>
                <a:gd name="T17" fmla="*/ 38 w 3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6">
                  <a:moveTo>
                    <a:pt x="14" y="0"/>
                  </a:moveTo>
                  <a:cubicBezTo>
                    <a:pt x="11" y="19"/>
                    <a:pt x="6" y="27"/>
                    <a:pt x="0" y="45"/>
                  </a:cubicBezTo>
                  <a:cubicBezTo>
                    <a:pt x="4" y="57"/>
                    <a:pt x="15" y="56"/>
                    <a:pt x="27" y="61"/>
                  </a:cubicBezTo>
                  <a:cubicBezTo>
                    <a:pt x="38" y="80"/>
                    <a:pt x="25" y="86"/>
                    <a:pt x="8" y="90"/>
                  </a:cubicBezTo>
                  <a:cubicBezTo>
                    <a:pt x="6" y="92"/>
                    <a:pt x="3" y="96"/>
                    <a:pt x="3" y="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Freeform 31"/>
          <p:cNvSpPr>
            <a:spLocks/>
          </p:cNvSpPr>
          <p:nvPr/>
        </p:nvSpPr>
        <p:spPr bwMode="auto">
          <a:xfrm>
            <a:off x="2888013" y="3247662"/>
            <a:ext cx="60147" cy="68495"/>
          </a:xfrm>
          <a:custGeom>
            <a:avLst/>
            <a:gdLst>
              <a:gd name="T0" fmla="*/ 0 w 35"/>
              <a:gd name="T1" fmla="*/ 0 h 53"/>
              <a:gd name="T2" fmla="*/ 2147483647 w 35"/>
              <a:gd name="T3" fmla="*/ 2147483647 h 53"/>
              <a:gd name="T4" fmla="*/ 2147483647 w 35"/>
              <a:gd name="T5" fmla="*/ 2147483647 h 53"/>
              <a:gd name="T6" fmla="*/ 0 w 35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35"/>
              <a:gd name="T13" fmla="*/ 0 h 53"/>
              <a:gd name="T14" fmla="*/ 35 w 35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" h="53">
                <a:moveTo>
                  <a:pt x="0" y="0"/>
                </a:moveTo>
                <a:cubicBezTo>
                  <a:pt x="11" y="18"/>
                  <a:pt x="12" y="33"/>
                  <a:pt x="21" y="53"/>
                </a:cubicBezTo>
                <a:cubicBezTo>
                  <a:pt x="26" y="37"/>
                  <a:pt x="35" y="18"/>
                  <a:pt x="35" y="2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Freeform 32"/>
          <p:cNvSpPr>
            <a:spLocks/>
          </p:cNvSpPr>
          <p:nvPr/>
        </p:nvSpPr>
        <p:spPr bwMode="auto">
          <a:xfrm>
            <a:off x="2706266" y="3194973"/>
            <a:ext cx="219666" cy="113281"/>
          </a:xfrm>
          <a:custGeom>
            <a:avLst/>
            <a:gdLst>
              <a:gd name="T0" fmla="*/ 2147483647 w 171"/>
              <a:gd name="T1" fmla="*/ 2147483647 h 88"/>
              <a:gd name="T2" fmla="*/ 2147483647 w 171"/>
              <a:gd name="T3" fmla="*/ 2147483647 h 88"/>
              <a:gd name="T4" fmla="*/ 2147483647 w 171"/>
              <a:gd name="T5" fmla="*/ 2147483647 h 88"/>
              <a:gd name="T6" fmla="*/ 2147483647 w 171"/>
              <a:gd name="T7" fmla="*/ 2147483647 h 88"/>
              <a:gd name="T8" fmla="*/ 2147483647 w 171"/>
              <a:gd name="T9" fmla="*/ 2147483647 h 88"/>
              <a:gd name="T10" fmla="*/ 2147483647 w 171"/>
              <a:gd name="T11" fmla="*/ 2147483647 h 88"/>
              <a:gd name="T12" fmla="*/ 2147483647 w 171"/>
              <a:gd name="T13" fmla="*/ 2147483647 h 88"/>
              <a:gd name="T14" fmla="*/ 2147483647 w 171"/>
              <a:gd name="T15" fmla="*/ 2147483647 h 88"/>
              <a:gd name="T16" fmla="*/ 2147483647 w 171"/>
              <a:gd name="T17" fmla="*/ 2147483647 h 88"/>
              <a:gd name="T18" fmla="*/ 2147483647 w 171"/>
              <a:gd name="T19" fmla="*/ 2147483647 h 88"/>
              <a:gd name="T20" fmla="*/ 2147483647 w 171"/>
              <a:gd name="T21" fmla="*/ 2147483647 h 88"/>
              <a:gd name="T22" fmla="*/ 2147483647 w 171"/>
              <a:gd name="T23" fmla="*/ 2147483647 h 88"/>
              <a:gd name="T24" fmla="*/ 2147483647 w 171"/>
              <a:gd name="T25" fmla="*/ 2147483647 h 88"/>
              <a:gd name="T26" fmla="*/ 2147483647 w 171"/>
              <a:gd name="T27" fmla="*/ 2147483647 h 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"/>
              <a:gd name="T43" fmla="*/ 0 h 88"/>
              <a:gd name="T44" fmla="*/ 171 w 171"/>
              <a:gd name="T45" fmla="*/ 88 h 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" h="88">
                <a:moveTo>
                  <a:pt x="134" y="15"/>
                </a:moveTo>
                <a:cubicBezTo>
                  <a:pt x="123" y="12"/>
                  <a:pt x="115" y="6"/>
                  <a:pt x="105" y="2"/>
                </a:cubicBezTo>
                <a:cubicBezTo>
                  <a:pt x="72" y="3"/>
                  <a:pt x="57" y="0"/>
                  <a:pt x="33" y="10"/>
                </a:cubicBezTo>
                <a:cubicBezTo>
                  <a:pt x="25" y="16"/>
                  <a:pt x="23" y="20"/>
                  <a:pt x="14" y="23"/>
                </a:cubicBezTo>
                <a:cubicBezTo>
                  <a:pt x="8" y="31"/>
                  <a:pt x="3" y="35"/>
                  <a:pt x="1" y="45"/>
                </a:cubicBezTo>
                <a:cubicBezTo>
                  <a:pt x="2" y="58"/>
                  <a:pt x="0" y="67"/>
                  <a:pt x="14" y="71"/>
                </a:cubicBezTo>
                <a:cubicBezTo>
                  <a:pt x="31" y="84"/>
                  <a:pt x="39" y="78"/>
                  <a:pt x="65" y="77"/>
                </a:cubicBezTo>
                <a:cubicBezTo>
                  <a:pt x="83" y="70"/>
                  <a:pt x="75" y="72"/>
                  <a:pt x="89" y="69"/>
                </a:cubicBezTo>
                <a:cubicBezTo>
                  <a:pt x="96" y="63"/>
                  <a:pt x="103" y="58"/>
                  <a:pt x="113" y="55"/>
                </a:cubicBezTo>
                <a:cubicBezTo>
                  <a:pt x="122" y="56"/>
                  <a:pt x="134" y="54"/>
                  <a:pt x="142" y="61"/>
                </a:cubicBezTo>
                <a:cubicBezTo>
                  <a:pt x="156" y="73"/>
                  <a:pt x="136" y="66"/>
                  <a:pt x="155" y="71"/>
                </a:cubicBezTo>
                <a:cubicBezTo>
                  <a:pt x="162" y="78"/>
                  <a:pt x="167" y="88"/>
                  <a:pt x="171" y="74"/>
                </a:cubicBezTo>
                <a:cubicBezTo>
                  <a:pt x="169" y="61"/>
                  <a:pt x="167" y="43"/>
                  <a:pt x="158" y="34"/>
                </a:cubicBezTo>
                <a:cubicBezTo>
                  <a:pt x="152" y="28"/>
                  <a:pt x="134" y="22"/>
                  <a:pt x="134" y="15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 flipH="1">
            <a:off x="2928547" y="3194973"/>
            <a:ext cx="218358" cy="113281"/>
          </a:xfrm>
          <a:custGeom>
            <a:avLst/>
            <a:gdLst>
              <a:gd name="T0" fmla="*/ 2147483647 w 171"/>
              <a:gd name="T1" fmla="*/ 2147483647 h 88"/>
              <a:gd name="T2" fmla="*/ 2147483647 w 171"/>
              <a:gd name="T3" fmla="*/ 2147483647 h 88"/>
              <a:gd name="T4" fmla="*/ 2147483647 w 171"/>
              <a:gd name="T5" fmla="*/ 2147483647 h 88"/>
              <a:gd name="T6" fmla="*/ 2147483647 w 171"/>
              <a:gd name="T7" fmla="*/ 2147483647 h 88"/>
              <a:gd name="T8" fmla="*/ 2147483647 w 171"/>
              <a:gd name="T9" fmla="*/ 2147483647 h 88"/>
              <a:gd name="T10" fmla="*/ 2147483647 w 171"/>
              <a:gd name="T11" fmla="*/ 2147483647 h 88"/>
              <a:gd name="T12" fmla="*/ 2147483647 w 171"/>
              <a:gd name="T13" fmla="*/ 2147483647 h 88"/>
              <a:gd name="T14" fmla="*/ 2147483647 w 171"/>
              <a:gd name="T15" fmla="*/ 2147483647 h 88"/>
              <a:gd name="T16" fmla="*/ 2147483647 w 171"/>
              <a:gd name="T17" fmla="*/ 2147483647 h 88"/>
              <a:gd name="T18" fmla="*/ 2147483647 w 171"/>
              <a:gd name="T19" fmla="*/ 2147483647 h 88"/>
              <a:gd name="T20" fmla="*/ 2147483647 w 171"/>
              <a:gd name="T21" fmla="*/ 2147483647 h 88"/>
              <a:gd name="T22" fmla="*/ 2147483647 w 171"/>
              <a:gd name="T23" fmla="*/ 2147483647 h 88"/>
              <a:gd name="T24" fmla="*/ 2147483647 w 171"/>
              <a:gd name="T25" fmla="*/ 2147483647 h 88"/>
              <a:gd name="T26" fmla="*/ 2147483647 w 171"/>
              <a:gd name="T27" fmla="*/ 2147483647 h 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"/>
              <a:gd name="T43" fmla="*/ 0 h 88"/>
              <a:gd name="T44" fmla="*/ 171 w 171"/>
              <a:gd name="T45" fmla="*/ 88 h 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" h="88">
                <a:moveTo>
                  <a:pt x="134" y="15"/>
                </a:moveTo>
                <a:cubicBezTo>
                  <a:pt x="123" y="12"/>
                  <a:pt x="115" y="6"/>
                  <a:pt x="105" y="2"/>
                </a:cubicBezTo>
                <a:cubicBezTo>
                  <a:pt x="72" y="3"/>
                  <a:pt x="57" y="0"/>
                  <a:pt x="33" y="10"/>
                </a:cubicBezTo>
                <a:cubicBezTo>
                  <a:pt x="25" y="16"/>
                  <a:pt x="23" y="20"/>
                  <a:pt x="14" y="23"/>
                </a:cubicBezTo>
                <a:cubicBezTo>
                  <a:pt x="8" y="31"/>
                  <a:pt x="3" y="35"/>
                  <a:pt x="1" y="45"/>
                </a:cubicBezTo>
                <a:cubicBezTo>
                  <a:pt x="2" y="58"/>
                  <a:pt x="0" y="67"/>
                  <a:pt x="14" y="71"/>
                </a:cubicBezTo>
                <a:cubicBezTo>
                  <a:pt x="31" y="84"/>
                  <a:pt x="39" y="78"/>
                  <a:pt x="65" y="77"/>
                </a:cubicBezTo>
                <a:cubicBezTo>
                  <a:pt x="83" y="70"/>
                  <a:pt x="75" y="72"/>
                  <a:pt x="89" y="69"/>
                </a:cubicBezTo>
                <a:cubicBezTo>
                  <a:pt x="96" y="63"/>
                  <a:pt x="103" y="58"/>
                  <a:pt x="113" y="55"/>
                </a:cubicBezTo>
                <a:cubicBezTo>
                  <a:pt x="122" y="56"/>
                  <a:pt x="134" y="54"/>
                  <a:pt x="142" y="61"/>
                </a:cubicBezTo>
                <a:cubicBezTo>
                  <a:pt x="156" y="73"/>
                  <a:pt x="136" y="66"/>
                  <a:pt x="155" y="71"/>
                </a:cubicBezTo>
                <a:cubicBezTo>
                  <a:pt x="162" y="78"/>
                  <a:pt x="167" y="88"/>
                  <a:pt x="171" y="74"/>
                </a:cubicBezTo>
                <a:cubicBezTo>
                  <a:pt x="169" y="61"/>
                  <a:pt x="167" y="43"/>
                  <a:pt x="158" y="34"/>
                </a:cubicBezTo>
                <a:cubicBezTo>
                  <a:pt x="152" y="28"/>
                  <a:pt x="134" y="22"/>
                  <a:pt x="134" y="15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2920702" y="3355674"/>
            <a:ext cx="43148" cy="308229"/>
          </a:xfrm>
          <a:custGeom>
            <a:avLst/>
            <a:gdLst>
              <a:gd name="T0" fmla="*/ 2147483647 w 34"/>
              <a:gd name="T1" fmla="*/ 0 h 240"/>
              <a:gd name="T2" fmla="*/ 2147483647 w 34"/>
              <a:gd name="T3" fmla="*/ 2147483647 h 240"/>
              <a:gd name="T4" fmla="*/ 2147483647 w 34"/>
              <a:gd name="T5" fmla="*/ 2147483647 h 240"/>
              <a:gd name="T6" fmla="*/ 2147483647 w 34"/>
              <a:gd name="T7" fmla="*/ 2147483647 h 240"/>
              <a:gd name="T8" fmla="*/ 2147483647 w 34"/>
              <a:gd name="T9" fmla="*/ 2147483647 h 240"/>
              <a:gd name="T10" fmla="*/ 2147483647 w 34"/>
              <a:gd name="T11" fmla="*/ 2147483647 h 240"/>
              <a:gd name="T12" fmla="*/ 2147483647 w 34"/>
              <a:gd name="T13" fmla="*/ 2147483647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0"/>
              <a:gd name="T23" fmla="*/ 34 w 3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0">
                <a:moveTo>
                  <a:pt x="10" y="0"/>
                </a:moveTo>
                <a:cubicBezTo>
                  <a:pt x="9" y="6"/>
                  <a:pt x="8" y="12"/>
                  <a:pt x="7" y="18"/>
                </a:cubicBezTo>
                <a:cubicBezTo>
                  <a:pt x="5" y="24"/>
                  <a:pt x="2" y="37"/>
                  <a:pt x="2" y="37"/>
                </a:cubicBezTo>
                <a:cubicBezTo>
                  <a:pt x="7" y="46"/>
                  <a:pt x="12" y="49"/>
                  <a:pt x="23" y="53"/>
                </a:cubicBezTo>
                <a:cubicBezTo>
                  <a:pt x="28" y="68"/>
                  <a:pt x="29" y="82"/>
                  <a:pt x="18" y="96"/>
                </a:cubicBezTo>
                <a:cubicBezTo>
                  <a:pt x="11" y="114"/>
                  <a:pt x="13" y="106"/>
                  <a:pt x="10" y="120"/>
                </a:cubicBezTo>
                <a:cubicBezTo>
                  <a:pt x="10" y="122"/>
                  <a:pt x="0" y="240"/>
                  <a:pt x="34" y="24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Freeform 36"/>
          <p:cNvSpPr>
            <a:spLocks/>
          </p:cNvSpPr>
          <p:nvPr/>
        </p:nvSpPr>
        <p:spPr bwMode="auto">
          <a:xfrm>
            <a:off x="2929854" y="3351722"/>
            <a:ext cx="81067" cy="61910"/>
          </a:xfrm>
          <a:custGeom>
            <a:avLst/>
            <a:gdLst>
              <a:gd name="T0" fmla="*/ 0 w 35"/>
              <a:gd name="T1" fmla="*/ 2147483647 h 39"/>
              <a:gd name="T2" fmla="*/ 2147483647 w 35"/>
              <a:gd name="T3" fmla="*/ 2147483647 h 39"/>
              <a:gd name="T4" fmla="*/ 0 w 35"/>
              <a:gd name="T5" fmla="*/ 2147483647 h 39"/>
              <a:gd name="T6" fmla="*/ 0 60000 65536"/>
              <a:gd name="T7" fmla="*/ 0 60000 65536"/>
              <a:gd name="T8" fmla="*/ 0 60000 65536"/>
              <a:gd name="T9" fmla="*/ 0 w 35"/>
              <a:gd name="T10" fmla="*/ 0 h 39"/>
              <a:gd name="T11" fmla="*/ 35 w 35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" h="39">
                <a:moveTo>
                  <a:pt x="0" y="15"/>
                </a:moveTo>
                <a:cubicBezTo>
                  <a:pt x="3" y="29"/>
                  <a:pt x="4" y="31"/>
                  <a:pt x="16" y="39"/>
                </a:cubicBezTo>
                <a:cubicBezTo>
                  <a:pt x="35" y="31"/>
                  <a:pt x="14" y="0"/>
                  <a:pt x="0" y="15"/>
                </a:cubicBezTo>
                <a:close/>
              </a:path>
            </a:pathLst>
          </a:custGeom>
          <a:solidFill>
            <a:srgbClr val="C14D20"/>
          </a:solidFill>
          <a:ln w="9525">
            <a:solidFill>
              <a:srgbClr val="C14D2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Freeform 57"/>
          <p:cNvSpPr>
            <a:spLocks/>
          </p:cNvSpPr>
          <p:nvPr/>
        </p:nvSpPr>
        <p:spPr bwMode="auto">
          <a:xfrm>
            <a:off x="2424274" y="2828996"/>
            <a:ext cx="67867" cy="852684"/>
          </a:xfrm>
          <a:custGeom>
            <a:avLst/>
            <a:gdLst>
              <a:gd name="T0" fmla="*/ 54 w 120"/>
              <a:gd name="T1" fmla="*/ 143 h 688"/>
              <a:gd name="T2" fmla="*/ 54 w 120"/>
              <a:gd name="T3" fmla="*/ 54 h 688"/>
              <a:gd name="T4" fmla="*/ 393 w 120"/>
              <a:gd name="T5" fmla="*/ 54 h 688"/>
              <a:gd name="T6" fmla="*/ 226 w 120"/>
              <a:gd name="T7" fmla="*/ 406 h 688"/>
              <a:gd name="T8" fmla="*/ 226 w 120"/>
              <a:gd name="T9" fmla="*/ 620 h 6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688"/>
              <a:gd name="T17" fmla="*/ 120 w 120"/>
              <a:gd name="T18" fmla="*/ 688 h 688"/>
              <a:gd name="connsiteX0" fmla="*/ 4348 w 9397"/>
              <a:gd name="connsiteY0" fmla="*/ 582 h 11346"/>
              <a:gd name="connsiteX1" fmla="*/ 730 w 9397"/>
              <a:gd name="connsiteY1" fmla="*/ 2276 h 11346"/>
              <a:gd name="connsiteX2" fmla="*/ 8730 w 9397"/>
              <a:gd name="connsiteY2" fmla="*/ 2276 h 11346"/>
              <a:gd name="connsiteX3" fmla="*/ 4730 w 9397"/>
              <a:gd name="connsiteY3" fmla="*/ 7858 h 11346"/>
              <a:gd name="connsiteX4" fmla="*/ 4730 w 9397"/>
              <a:gd name="connsiteY4" fmla="*/ 11346 h 11346"/>
              <a:gd name="connsiteX0" fmla="*/ 4425 w 8588"/>
              <a:gd name="connsiteY0" fmla="*/ 513 h 10000"/>
              <a:gd name="connsiteX1" fmla="*/ 575 w 8588"/>
              <a:gd name="connsiteY1" fmla="*/ 2006 h 10000"/>
              <a:gd name="connsiteX2" fmla="*/ 7878 w 8588"/>
              <a:gd name="connsiteY2" fmla="*/ 3095 h 10000"/>
              <a:gd name="connsiteX3" fmla="*/ 4832 w 8588"/>
              <a:gd name="connsiteY3" fmla="*/ 6926 h 10000"/>
              <a:gd name="connsiteX4" fmla="*/ 4832 w 8588"/>
              <a:gd name="connsiteY4" fmla="*/ 10000 h 10000"/>
              <a:gd name="connsiteX0" fmla="*/ 826 w 5515"/>
              <a:gd name="connsiteY0" fmla="*/ 513 h 10000"/>
              <a:gd name="connsiteX1" fmla="*/ 4846 w 5515"/>
              <a:gd name="connsiteY1" fmla="*/ 1769 h 10000"/>
              <a:gd name="connsiteX2" fmla="*/ 4846 w 5515"/>
              <a:gd name="connsiteY2" fmla="*/ 3095 h 10000"/>
              <a:gd name="connsiteX3" fmla="*/ 1299 w 5515"/>
              <a:gd name="connsiteY3" fmla="*/ 6926 h 10000"/>
              <a:gd name="connsiteX4" fmla="*/ 1299 w 5515"/>
              <a:gd name="connsiteY4" fmla="*/ 10000 h 10000"/>
              <a:gd name="connsiteX0" fmla="*/ 7503 w 8575"/>
              <a:gd name="connsiteY0" fmla="*/ 589 h 8378"/>
              <a:gd name="connsiteX1" fmla="*/ 7503 w 8575"/>
              <a:gd name="connsiteY1" fmla="*/ 147 h 8378"/>
              <a:gd name="connsiteX2" fmla="*/ 7503 w 8575"/>
              <a:gd name="connsiteY2" fmla="*/ 1473 h 8378"/>
              <a:gd name="connsiteX3" fmla="*/ 1071 w 8575"/>
              <a:gd name="connsiteY3" fmla="*/ 5304 h 8378"/>
              <a:gd name="connsiteX4" fmla="*/ 1071 w 8575"/>
              <a:gd name="connsiteY4" fmla="*/ 8378 h 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" h="8378">
                <a:moveTo>
                  <a:pt x="7503" y="589"/>
                </a:moveTo>
                <a:cubicBezTo>
                  <a:pt x="6005" y="76"/>
                  <a:pt x="7503" y="0"/>
                  <a:pt x="7503" y="147"/>
                </a:cubicBezTo>
                <a:cubicBezTo>
                  <a:pt x="7503" y="294"/>
                  <a:pt x="8575" y="614"/>
                  <a:pt x="7503" y="1473"/>
                </a:cubicBezTo>
                <a:cubicBezTo>
                  <a:pt x="6431" y="2332"/>
                  <a:pt x="2145" y="4153"/>
                  <a:pt x="1071" y="5304"/>
                </a:cubicBezTo>
                <a:cubicBezTo>
                  <a:pt x="0" y="6455"/>
                  <a:pt x="1071" y="7866"/>
                  <a:pt x="1071" y="837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Freeform 58"/>
          <p:cNvSpPr>
            <a:spLocks/>
          </p:cNvSpPr>
          <p:nvPr/>
        </p:nvSpPr>
        <p:spPr bwMode="auto">
          <a:xfrm rot="20870424" flipV="1">
            <a:off x="2424059" y="2729336"/>
            <a:ext cx="56224" cy="111964"/>
          </a:xfrm>
          <a:custGeom>
            <a:avLst/>
            <a:gdLst>
              <a:gd name="T0" fmla="*/ 26 w 44"/>
              <a:gd name="T1" fmla="*/ 0 h 88"/>
              <a:gd name="T2" fmla="*/ 17 w 44"/>
              <a:gd name="T3" fmla="*/ 14 h 88"/>
              <a:gd name="T4" fmla="*/ 4 w 44"/>
              <a:gd name="T5" fmla="*/ 35 h 88"/>
              <a:gd name="T6" fmla="*/ 7 w 44"/>
              <a:gd name="T7" fmla="*/ 54 h 88"/>
              <a:gd name="T8" fmla="*/ 29 w 44"/>
              <a:gd name="T9" fmla="*/ 36 h 88"/>
              <a:gd name="T10" fmla="*/ 26 w 44"/>
              <a:gd name="T11" fmla="*/ 0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88"/>
              <a:gd name="T20" fmla="*/ 44 w 44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88">
                <a:moveTo>
                  <a:pt x="36" y="0"/>
                </a:moveTo>
                <a:cubicBezTo>
                  <a:pt x="26" y="3"/>
                  <a:pt x="24" y="9"/>
                  <a:pt x="17" y="16"/>
                </a:cubicBezTo>
                <a:cubicBezTo>
                  <a:pt x="14" y="26"/>
                  <a:pt x="8" y="35"/>
                  <a:pt x="4" y="46"/>
                </a:cubicBezTo>
                <a:cubicBezTo>
                  <a:pt x="5" y="55"/>
                  <a:pt x="0" y="67"/>
                  <a:pt x="7" y="75"/>
                </a:cubicBezTo>
                <a:cubicBezTo>
                  <a:pt x="18" y="88"/>
                  <a:pt x="37" y="53"/>
                  <a:pt x="39" y="48"/>
                </a:cubicBezTo>
                <a:cubicBezTo>
                  <a:pt x="44" y="29"/>
                  <a:pt x="39" y="28"/>
                  <a:pt x="36" y="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Freeform 59"/>
          <p:cNvSpPr>
            <a:spLocks/>
          </p:cNvSpPr>
          <p:nvPr/>
        </p:nvSpPr>
        <p:spPr bwMode="auto">
          <a:xfrm rot="1865632" flipV="1">
            <a:off x="2484206" y="2731970"/>
            <a:ext cx="44456" cy="111964"/>
          </a:xfrm>
          <a:custGeom>
            <a:avLst/>
            <a:gdLst>
              <a:gd name="T0" fmla="*/ 11 w 35"/>
              <a:gd name="T1" fmla="*/ 0 h 88"/>
              <a:gd name="T2" fmla="*/ 0 w 35"/>
              <a:gd name="T3" fmla="*/ 30 h 88"/>
              <a:gd name="T4" fmla="*/ 13 w 35"/>
              <a:gd name="T5" fmla="*/ 63 h 88"/>
              <a:gd name="T6" fmla="*/ 22 w 35"/>
              <a:gd name="T7" fmla="*/ 34 h 88"/>
              <a:gd name="T8" fmla="*/ 11 w 35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88"/>
              <a:gd name="T17" fmla="*/ 35 w 35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88">
                <a:moveTo>
                  <a:pt x="11" y="0"/>
                </a:moveTo>
                <a:cubicBezTo>
                  <a:pt x="6" y="13"/>
                  <a:pt x="2" y="26"/>
                  <a:pt x="0" y="40"/>
                </a:cubicBezTo>
                <a:cubicBezTo>
                  <a:pt x="2" y="57"/>
                  <a:pt x="1" y="74"/>
                  <a:pt x="13" y="88"/>
                </a:cubicBezTo>
                <a:cubicBezTo>
                  <a:pt x="35" y="81"/>
                  <a:pt x="29" y="70"/>
                  <a:pt x="32" y="45"/>
                </a:cubicBezTo>
                <a:cubicBezTo>
                  <a:pt x="30" y="31"/>
                  <a:pt x="32" y="0"/>
                  <a:pt x="11" y="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Freeform 60"/>
          <p:cNvSpPr>
            <a:spLocks/>
          </p:cNvSpPr>
          <p:nvPr/>
        </p:nvSpPr>
        <p:spPr bwMode="auto">
          <a:xfrm>
            <a:off x="2427760" y="3659950"/>
            <a:ext cx="96758" cy="60592"/>
          </a:xfrm>
          <a:custGeom>
            <a:avLst/>
            <a:gdLst>
              <a:gd name="T0" fmla="*/ 0 w 35"/>
              <a:gd name="T1" fmla="*/ 77 h 39"/>
              <a:gd name="T2" fmla="*/ 28695 w 35"/>
              <a:gd name="T3" fmla="*/ 202 h 39"/>
              <a:gd name="T4" fmla="*/ 0 w 35"/>
              <a:gd name="T5" fmla="*/ 77 h 39"/>
              <a:gd name="T6" fmla="*/ 0 60000 65536"/>
              <a:gd name="T7" fmla="*/ 0 60000 65536"/>
              <a:gd name="T8" fmla="*/ 0 60000 65536"/>
              <a:gd name="T9" fmla="*/ 0 w 35"/>
              <a:gd name="T10" fmla="*/ 0 h 39"/>
              <a:gd name="T11" fmla="*/ 35 w 35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" h="39">
                <a:moveTo>
                  <a:pt x="0" y="15"/>
                </a:moveTo>
                <a:cubicBezTo>
                  <a:pt x="3" y="29"/>
                  <a:pt x="4" y="31"/>
                  <a:pt x="16" y="39"/>
                </a:cubicBezTo>
                <a:cubicBezTo>
                  <a:pt x="35" y="31"/>
                  <a:pt x="14" y="0"/>
                  <a:pt x="0" y="15"/>
                </a:cubicBezTo>
                <a:close/>
              </a:path>
            </a:pathLst>
          </a:custGeom>
          <a:solidFill>
            <a:srgbClr val="C14D20"/>
          </a:solidFill>
          <a:ln w="9525">
            <a:solidFill>
              <a:srgbClr val="C14D2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Freeform 61"/>
          <p:cNvSpPr>
            <a:spLocks/>
          </p:cNvSpPr>
          <p:nvPr/>
        </p:nvSpPr>
        <p:spPr bwMode="auto">
          <a:xfrm>
            <a:off x="2409454" y="3674440"/>
            <a:ext cx="48379" cy="122501"/>
          </a:xfrm>
          <a:custGeom>
            <a:avLst/>
            <a:gdLst>
              <a:gd name="T0" fmla="*/ 14 w 38"/>
              <a:gd name="T1" fmla="*/ 0 h 96"/>
              <a:gd name="T2" fmla="*/ 0 w 38"/>
              <a:gd name="T3" fmla="*/ 35 h 96"/>
              <a:gd name="T4" fmla="*/ 19 w 38"/>
              <a:gd name="T5" fmla="*/ 44 h 96"/>
              <a:gd name="T6" fmla="*/ 8 w 38"/>
              <a:gd name="T7" fmla="*/ 66 h 96"/>
              <a:gd name="T8" fmla="*/ 3 w 38"/>
              <a:gd name="T9" fmla="*/ 7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96"/>
              <a:gd name="T17" fmla="*/ 38 w 38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96">
                <a:moveTo>
                  <a:pt x="14" y="0"/>
                </a:moveTo>
                <a:cubicBezTo>
                  <a:pt x="11" y="19"/>
                  <a:pt x="6" y="27"/>
                  <a:pt x="0" y="45"/>
                </a:cubicBezTo>
                <a:cubicBezTo>
                  <a:pt x="4" y="57"/>
                  <a:pt x="15" y="56"/>
                  <a:pt x="27" y="61"/>
                </a:cubicBezTo>
                <a:cubicBezTo>
                  <a:pt x="38" y="80"/>
                  <a:pt x="25" y="86"/>
                  <a:pt x="8" y="90"/>
                </a:cubicBezTo>
                <a:cubicBezTo>
                  <a:pt x="6" y="92"/>
                  <a:pt x="3" y="96"/>
                  <a:pt x="3" y="9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865519" y="2777414"/>
            <a:ext cx="177825" cy="1008989"/>
            <a:chOff x="724" y="2240"/>
            <a:chExt cx="140" cy="787"/>
          </a:xfrm>
        </p:grpSpPr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52" y="2240"/>
              <a:ext cx="64" cy="688"/>
            </a:xfrm>
            <a:custGeom>
              <a:avLst/>
              <a:gdLst>
                <a:gd name="T0" fmla="*/ 1 w 120"/>
                <a:gd name="T1" fmla="*/ 160 h 688"/>
                <a:gd name="T2" fmla="*/ 1 w 120"/>
                <a:gd name="T3" fmla="*/ 64 h 688"/>
                <a:gd name="T4" fmla="*/ 1 w 120"/>
                <a:gd name="T5" fmla="*/ 64 h 688"/>
                <a:gd name="T6" fmla="*/ 1 w 120"/>
                <a:gd name="T7" fmla="*/ 448 h 688"/>
                <a:gd name="T8" fmla="*/ 1 w 120"/>
                <a:gd name="T9" fmla="*/ 688 h 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88"/>
                <a:gd name="T17" fmla="*/ 120 w 120"/>
                <a:gd name="T18" fmla="*/ 688 h 6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88">
                  <a:moveTo>
                    <a:pt x="16" y="160"/>
                  </a:moveTo>
                  <a:cubicBezTo>
                    <a:pt x="8" y="120"/>
                    <a:pt x="0" y="80"/>
                    <a:pt x="16" y="64"/>
                  </a:cubicBezTo>
                  <a:cubicBezTo>
                    <a:pt x="32" y="48"/>
                    <a:pt x="104" y="0"/>
                    <a:pt x="112" y="64"/>
                  </a:cubicBezTo>
                  <a:cubicBezTo>
                    <a:pt x="120" y="128"/>
                    <a:pt x="72" y="344"/>
                    <a:pt x="64" y="448"/>
                  </a:cubicBezTo>
                  <a:cubicBezTo>
                    <a:pt x="56" y="552"/>
                    <a:pt x="64" y="648"/>
                    <a:pt x="64" y="6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724" y="2333"/>
              <a:ext cx="44" cy="88"/>
            </a:xfrm>
            <a:custGeom>
              <a:avLst/>
              <a:gdLst>
                <a:gd name="T0" fmla="*/ 36 w 44"/>
                <a:gd name="T1" fmla="*/ 0 h 88"/>
                <a:gd name="T2" fmla="*/ 17 w 44"/>
                <a:gd name="T3" fmla="*/ 16 h 88"/>
                <a:gd name="T4" fmla="*/ 4 w 44"/>
                <a:gd name="T5" fmla="*/ 46 h 88"/>
                <a:gd name="T6" fmla="*/ 7 w 44"/>
                <a:gd name="T7" fmla="*/ 75 h 88"/>
                <a:gd name="T8" fmla="*/ 39 w 44"/>
                <a:gd name="T9" fmla="*/ 48 h 88"/>
                <a:gd name="T10" fmla="*/ 36 w 44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88"/>
                <a:gd name="T20" fmla="*/ 44 w 44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88">
                  <a:moveTo>
                    <a:pt x="36" y="0"/>
                  </a:moveTo>
                  <a:cubicBezTo>
                    <a:pt x="26" y="3"/>
                    <a:pt x="24" y="9"/>
                    <a:pt x="17" y="16"/>
                  </a:cubicBezTo>
                  <a:cubicBezTo>
                    <a:pt x="14" y="26"/>
                    <a:pt x="8" y="35"/>
                    <a:pt x="4" y="46"/>
                  </a:cubicBezTo>
                  <a:cubicBezTo>
                    <a:pt x="5" y="55"/>
                    <a:pt x="0" y="67"/>
                    <a:pt x="7" y="75"/>
                  </a:cubicBezTo>
                  <a:cubicBezTo>
                    <a:pt x="18" y="88"/>
                    <a:pt x="37" y="53"/>
                    <a:pt x="39" y="48"/>
                  </a:cubicBezTo>
                  <a:cubicBezTo>
                    <a:pt x="44" y="29"/>
                    <a:pt x="39" y="28"/>
                    <a:pt x="36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744" y="2331"/>
              <a:ext cx="35" cy="88"/>
            </a:xfrm>
            <a:custGeom>
              <a:avLst/>
              <a:gdLst>
                <a:gd name="T0" fmla="*/ 11 w 35"/>
                <a:gd name="T1" fmla="*/ 0 h 88"/>
                <a:gd name="T2" fmla="*/ 0 w 35"/>
                <a:gd name="T3" fmla="*/ 40 h 88"/>
                <a:gd name="T4" fmla="*/ 13 w 35"/>
                <a:gd name="T5" fmla="*/ 88 h 88"/>
                <a:gd name="T6" fmla="*/ 32 w 35"/>
                <a:gd name="T7" fmla="*/ 45 h 88"/>
                <a:gd name="T8" fmla="*/ 11 w 35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8"/>
                <a:gd name="T17" fmla="*/ 35 w 35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8">
                  <a:moveTo>
                    <a:pt x="11" y="0"/>
                  </a:moveTo>
                  <a:cubicBezTo>
                    <a:pt x="6" y="13"/>
                    <a:pt x="2" y="26"/>
                    <a:pt x="0" y="40"/>
                  </a:cubicBezTo>
                  <a:cubicBezTo>
                    <a:pt x="2" y="57"/>
                    <a:pt x="1" y="74"/>
                    <a:pt x="13" y="88"/>
                  </a:cubicBezTo>
                  <a:cubicBezTo>
                    <a:pt x="35" y="81"/>
                    <a:pt x="29" y="70"/>
                    <a:pt x="32" y="45"/>
                  </a:cubicBezTo>
                  <a:cubicBezTo>
                    <a:pt x="30" y="31"/>
                    <a:pt x="32" y="0"/>
                    <a:pt x="11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788" y="2928"/>
              <a:ext cx="76" cy="48"/>
            </a:xfrm>
            <a:custGeom>
              <a:avLst/>
              <a:gdLst>
                <a:gd name="T0" fmla="*/ 0 w 35"/>
                <a:gd name="T1" fmla="*/ 116 h 39"/>
                <a:gd name="T2" fmla="*/ 37505 w 35"/>
                <a:gd name="T3" fmla="*/ 315 h 39"/>
                <a:gd name="T4" fmla="*/ 0 w 35"/>
                <a:gd name="T5" fmla="*/ 116 h 39"/>
                <a:gd name="T6" fmla="*/ 0 60000 65536"/>
                <a:gd name="T7" fmla="*/ 0 60000 65536"/>
                <a:gd name="T8" fmla="*/ 0 60000 65536"/>
                <a:gd name="T9" fmla="*/ 0 w 35"/>
                <a:gd name="T10" fmla="*/ 0 h 39"/>
                <a:gd name="T11" fmla="*/ 35 w 35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9">
                  <a:moveTo>
                    <a:pt x="0" y="15"/>
                  </a:moveTo>
                  <a:cubicBezTo>
                    <a:pt x="3" y="29"/>
                    <a:pt x="4" y="31"/>
                    <a:pt x="16" y="39"/>
                  </a:cubicBezTo>
                  <a:cubicBezTo>
                    <a:pt x="35" y="31"/>
                    <a:pt x="14" y="0"/>
                    <a:pt x="0" y="15"/>
                  </a:cubicBezTo>
                  <a:close/>
                </a:path>
              </a:pathLst>
            </a:custGeom>
            <a:solidFill>
              <a:srgbClr val="C14D20"/>
            </a:solidFill>
            <a:ln w="9525">
              <a:solidFill>
                <a:srgbClr val="C14D2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773" y="2931"/>
              <a:ext cx="38" cy="96"/>
            </a:xfrm>
            <a:custGeom>
              <a:avLst/>
              <a:gdLst>
                <a:gd name="T0" fmla="*/ 14 w 38"/>
                <a:gd name="T1" fmla="*/ 0 h 96"/>
                <a:gd name="T2" fmla="*/ 0 w 38"/>
                <a:gd name="T3" fmla="*/ 45 h 96"/>
                <a:gd name="T4" fmla="*/ 27 w 38"/>
                <a:gd name="T5" fmla="*/ 61 h 96"/>
                <a:gd name="T6" fmla="*/ 8 w 38"/>
                <a:gd name="T7" fmla="*/ 90 h 96"/>
                <a:gd name="T8" fmla="*/ 3 w 38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6"/>
                <a:gd name="T17" fmla="*/ 38 w 3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6">
                  <a:moveTo>
                    <a:pt x="14" y="0"/>
                  </a:moveTo>
                  <a:cubicBezTo>
                    <a:pt x="11" y="19"/>
                    <a:pt x="6" y="27"/>
                    <a:pt x="0" y="45"/>
                  </a:cubicBezTo>
                  <a:cubicBezTo>
                    <a:pt x="4" y="57"/>
                    <a:pt x="15" y="56"/>
                    <a:pt x="27" y="61"/>
                  </a:cubicBezTo>
                  <a:cubicBezTo>
                    <a:pt x="38" y="80"/>
                    <a:pt x="25" y="86"/>
                    <a:pt x="8" y="90"/>
                  </a:cubicBezTo>
                  <a:cubicBezTo>
                    <a:pt x="6" y="92"/>
                    <a:pt x="3" y="96"/>
                    <a:pt x="3" y="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10288" y="2420888"/>
            <a:ext cx="1923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Dark                          Light</a:t>
            </a:r>
            <a:endParaRPr lang="fr-FR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75932" y="25289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**</a:t>
            </a:r>
            <a:endParaRPr lang="fr-FR"/>
          </a:p>
        </p:txBody>
      </p:sp>
      <p:sp>
        <p:nvSpPr>
          <p:cNvPr id="40" name="TextBox 39"/>
          <p:cNvSpPr txBox="1"/>
          <p:nvPr/>
        </p:nvSpPr>
        <p:spPr>
          <a:xfrm>
            <a:off x="6732240" y="2636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**</a:t>
            </a:r>
            <a:endParaRPr lang="fr-FR"/>
          </a:p>
        </p:txBody>
      </p:sp>
      <p:pic>
        <p:nvPicPr>
          <p:cNvPr id="41" name="Picture 40" descr="43 M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9910" y="1052736"/>
            <a:ext cx="1498341" cy="12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51 MI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719572" y="1059908"/>
            <a:ext cx="1508330" cy="12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Freeform 35"/>
          <p:cNvSpPr>
            <a:spLocks/>
          </p:cNvSpPr>
          <p:nvPr/>
        </p:nvSpPr>
        <p:spPr bwMode="auto">
          <a:xfrm>
            <a:off x="2933789" y="3310888"/>
            <a:ext cx="1307" cy="44785"/>
          </a:xfrm>
          <a:custGeom>
            <a:avLst/>
            <a:gdLst>
              <a:gd name="T0" fmla="*/ 0 w 1"/>
              <a:gd name="T1" fmla="*/ 0 h 35"/>
              <a:gd name="T2" fmla="*/ 0 w 1"/>
              <a:gd name="T3" fmla="*/ 2147483647 h 35"/>
              <a:gd name="T4" fmla="*/ 0 60000 65536"/>
              <a:gd name="T5" fmla="*/ 0 60000 65536"/>
              <a:gd name="T6" fmla="*/ 0 w 1"/>
              <a:gd name="T7" fmla="*/ 0 h 35"/>
              <a:gd name="T8" fmla="*/ 1 w 1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5">
                <a:moveTo>
                  <a:pt x="0" y="0"/>
                </a:moveTo>
                <a:cubicBezTo>
                  <a:pt x="0" y="11"/>
                  <a:pt x="0" y="23"/>
                  <a:pt x="0" y="35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TextBox 44"/>
          <p:cNvSpPr txBox="1"/>
          <p:nvPr/>
        </p:nvSpPr>
        <p:spPr>
          <a:xfrm>
            <a:off x="5688124" y="6308648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O</a:t>
            </a:r>
            <a:endParaRPr lang="fr-FR" b="1"/>
          </a:p>
        </p:txBody>
      </p:sp>
      <p:sp>
        <p:nvSpPr>
          <p:cNvPr id="46" name="TextBox 45"/>
          <p:cNvSpPr txBox="1"/>
          <p:nvPr/>
        </p:nvSpPr>
        <p:spPr>
          <a:xfrm>
            <a:off x="6022085" y="6308648"/>
            <a:ext cx="53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1h</a:t>
            </a:r>
            <a:endParaRPr lang="fr-FR" b="1"/>
          </a:p>
        </p:txBody>
      </p:sp>
      <p:sp>
        <p:nvSpPr>
          <p:cNvPr id="47" name="TextBox 46"/>
          <p:cNvSpPr txBox="1"/>
          <p:nvPr/>
        </p:nvSpPr>
        <p:spPr>
          <a:xfrm>
            <a:off x="6547564" y="6308648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24h</a:t>
            </a:r>
            <a:endParaRPr lang="fr-FR" b="1"/>
          </a:p>
        </p:txBody>
      </p:sp>
      <p:sp>
        <p:nvSpPr>
          <p:cNvPr id="48" name="TextBox 47"/>
          <p:cNvSpPr txBox="1"/>
          <p:nvPr/>
        </p:nvSpPr>
        <p:spPr>
          <a:xfrm>
            <a:off x="7181056" y="6308648"/>
            <a:ext cx="37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L</a:t>
            </a:r>
            <a:endParaRPr lang="fr-FR" b="1"/>
          </a:p>
        </p:txBody>
      </p:sp>
      <p:sp>
        <p:nvSpPr>
          <p:cNvPr id="50" name="TextBox 49"/>
          <p:cNvSpPr txBox="1"/>
          <p:nvPr/>
        </p:nvSpPr>
        <p:spPr>
          <a:xfrm>
            <a:off x="5184068" y="303295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10</a:t>
            </a:r>
            <a:endParaRPr lang="fr-FR" sz="1400" b="1"/>
          </a:p>
        </p:txBody>
      </p:sp>
      <p:sp>
        <p:nvSpPr>
          <p:cNvPr id="51" name="TextBox 50"/>
          <p:cNvSpPr txBox="1"/>
          <p:nvPr/>
        </p:nvSpPr>
        <p:spPr>
          <a:xfrm>
            <a:off x="5268070" y="364502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6</a:t>
            </a:r>
            <a:endParaRPr lang="fr-FR" sz="1400" b="1"/>
          </a:p>
        </p:txBody>
      </p:sp>
      <p:sp>
        <p:nvSpPr>
          <p:cNvPr id="52" name="TextBox 51"/>
          <p:cNvSpPr txBox="1"/>
          <p:nvPr/>
        </p:nvSpPr>
        <p:spPr>
          <a:xfrm>
            <a:off x="5268070" y="423734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2</a:t>
            </a:r>
            <a:endParaRPr lang="fr-FR" sz="1400" b="1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472100" y="3176971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472100" y="3789040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472100" y="4401108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44108" y="2780928"/>
            <a:ext cx="0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184068" y="49771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15</a:t>
            </a:r>
            <a:endParaRPr lang="fr-FR" sz="1400" b="1"/>
          </a:p>
        </p:txBody>
      </p:sp>
      <p:sp>
        <p:nvSpPr>
          <p:cNvPr id="58" name="TextBox 57"/>
          <p:cNvSpPr txBox="1"/>
          <p:nvPr/>
        </p:nvSpPr>
        <p:spPr>
          <a:xfrm>
            <a:off x="5184068" y="54452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10</a:t>
            </a:r>
            <a:endParaRPr lang="fr-FR" sz="1400" b="1"/>
          </a:p>
        </p:txBody>
      </p:sp>
      <p:sp>
        <p:nvSpPr>
          <p:cNvPr id="59" name="TextBox 58"/>
          <p:cNvSpPr txBox="1"/>
          <p:nvPr/>
        </p:nvSpPr>
        <p:spPr>
          <a:xfrm>
            <a:off x="5268070" y="594928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5</a:t>
            </a:r>
            <a:endParaRPr lang="fr-FR" sz="1400" b="1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2100" y="5121187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472100" y="5589240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472100" y="6113041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544108" y="4725144"/>
            <a:ext cx="0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5536" y="5337212"/>
            <a:ext cx="406845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The photomorphogenic transition is associated to chromocenters formation  in cotyledons.</a:t>
            </a:r>
            <a:endParaRPr lang="fr-FR" dirty="0"/>
          </a:p>
        </p:txBody>
      </p:sp>
      <p:cxnSp>
        <p:nvCxnSpPr>
          <p:cNvPr id="65" name="Connecteur droit 61"/>
          <p:cNvCxnSpPr/>
          <p:nvPr/>
        </p:nvCxnSpPr>
        <p:spPr>
          <a:xfrm>
            <a:off x="5508104" y="2574000"/>
            <a:ext cx="24122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2. characterisation of chromatin dynamics during the photomorphogenic developmental transition</a:t>
            </a:r>
            <a:endParaRPr lang="fr-FR" sz="2000" b="1">
              <a:solidFill>
                <a:srgbClr val="002060"/>
              </a:solidFill>
            </a:endParaRP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968" y="2687399"/>
            <a:ext cx="1940400" cy="18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767253" y="2713250"/>
            <a:ext cx="1940400" cy="18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0514" y="2713250"/>
            <a:ext cx="1940400" cy="181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4514" y="4667619"/>
            <a:ext cx="2372400" cy="218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20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551253" y="4667619"/>
            <a:ext cx="2372400" cy="218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1968" y="4641768"/>
            <a:ext cx="2372400" cy="218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4"/>
          <p:cNvPicPr>
            <a:picLocks noChangeAspect="1" noChangeArrowheads="1"/>
          </p:cNvPicPr>
          <p:nvPr/>
        </p:nvPicPr>
        <p:blipFill>
          <a:blip r:embed="rId8" cstate="print"/>
          <a:srcRect l="9092" t="15364" r="12718" b="17417"/>
          <a:stretch>
            <a:fillRect/>
          </a:stretch>
        </p:blipFill>
        <p:spPr bwMode="auto">
          <a:xfrm>
            <a:off x="5906080" y="1318739"/>
            <a:ext cx="1584176" cy="12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15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 l="8631" t="21153" r="24089" b="17390"/>
          <a:stretch>
            <a:fillRect/>
          </a:stretch>
        </p:blipFill>
        <p:spPr bwMode="auto">
          <a:xfrm>
            <a:off x="4055889" y="1318739"/>
            <a:ext cx="1363128" cy="11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16"/>
          <p:cNvPicPr>
            <a:picLocks noChangeAspect="1" noChangeArrowheads="1"/>
          </p:cNvPicPr>
          <p:nvPr/>
        </p:nvPicPr>
        <p:blipFill>
          <a:blip r:embed="rId10" cstate="print"/>
          <a:srcRect l="10885" t="17312" r="18198" b="17390"/>
          <a:stretch>
            <a:fillRect/>
          </a:stretch>
        </p:blipFill>
        <p:spPr bwMode="auto">
          <a:xfrm>
            <a:off x="1842309" y="1318739"/>
            <a:ext cx="1436810" cy="125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TextBox 74"/>
          <p:cNvSpPr txBox="1"/>
          <p:nvPr/>
        </p:nvSpPr>
        <p:spPr>
          <a:xfrm>
            <a:off x="683568" y="1859307"/>
            <a:ext cx="6222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Dark</a:t>
            </a:r>
          </a:p>
          <a:p>
            <a:endParaRPr lang="fr-FR">
              <a:solidFill>
                <a:schemeClr val="bg1"/>
              </a:solidFill>
            </a:endParaRPr>
          </a:p>
          <a:p>
            <a:endParaRPr lang="fr-FR" smtClean="0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  <a:p>
            <a:endParaRPr lang="fr-FR" smtClean="0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  <a:p>
            <a:r>
              <a:rPr lang="fr-FR" smtClean="0">
                <a:solidFill>
                  <a:schemeClr val="bg1"/>
                </a:solidFill>
              </a:rPr>
              <a:t>3h</a:t>
            </a:r>
          </a:p>
          <a:p>
            <a:endParaRPr lang="fr-FR">
              <a:solidFill>
                <a:schemeClr val="bg1"/>
              </a:solidFill>
            </a:endParaRPr>
          </a:p>
          <a:p>
            <a:endParaRPr lang="fr-FR" smtClean="0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  <a:p>
            <a:endParaRPr lang="fr-FR" smtClean="0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  <a:p>
            <a:endParaRPr lang="fr-FR" smtClean="0">
              <a:solidFill>
                <a:schemeClr val="bg1"/>
              </a:solidFill>
            </a:endParaRPr>
          </a:p>
          <a:p>
            <a:r>
              <a:rPr lang="fr-FR" smtClean="0">
                <a:solidFill>
                  <a:schemeClr val="bg1"/>
                </a:solidFill>
              </a:rPr>
              <a:t>24h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2. Characterisation of chromatin dynamics during the photomorphogenic developmental transition</a:t>
            </a:r>
            <a:endParaRPr lang="fr-FR" sz="2000" b="1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2456892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FISH with pericentromeric probes confirm the progressive compaction of chromatin during photomorphogenesis.</a:t>
            </a:r>
          </a:p>
          <a:p>
            <a:endParaRPr lang="fr-FR"/>
          </a:p>
          <a:p>
            <a:r>
              <a:rPr lang="fr-FR" smtClean="0"/>
              <a:t>What happens in hypocotyls ?</a:t>
            </a:r>
          </a:p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 3. characterisation of chromatin dynamics during </a:t>
            </a:r>
          </a:p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the photomorphogenic developmental transition in hypocotyls nuclei.</a:t>
            </a:r>
            <a:endParaRPr lang="fr-FR" sz="2000" b="1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025" t="8006" r="25301" b="7395"/>
          <a:stretch>
            <a:fillRect/>
          </a:stretch>
        </p:blipFill>
        <p:spPr bwMode="auto">
          <a:xfrm>
            <a:off x="1655675" y="764704"/>
            <a:ext cx="618012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 3. characterisation of chromatin dynamics during </a:t>
            </a:r>
          </a:p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the photomorphogenic developmental transition in hypocotyls nuclei.</a:t>
            </a:r>
            <a:endParaRPr lang="fr-FR" sz="2000" b="1">
              <a:solidFill>
                <a:srgbClr val="00206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24744"/>
            <a:ext cx="4964596" cy="495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99692" y="159279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RHF</a:t>
            </a:r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043608" y="944724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But, in a second independant experiment :</a:t>
            </a:r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3497795" y="5373216"/>
            <a:ext cx="2916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0 	      3h 	          24h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0" y="4149080"/>
            <a:ext cx="4608004" cy="1767101"/>
            <a:chOff x="0" y="4149080"/>
            <a:chExt cx="4608004" cy="1767101"/>
          </a:xfrm>
        </p:grpSpPr>
        <p:grpSp>
          <p:nvGrpSpPr>
            <p:cNvPr id="2" name="Group 27"/>
            <p:cNvGrpSpPr/>
            <p:nvPr/>
          </p:nvGrpSpPr>
          <p:grpSpPr>
            <a:xfrm>
              <a:off x="0" y="4149080"/>
              <a:ext cx="4487416" cy="1767101"/>
              <a:chOff x="1763688" y="4005064"/>
              <a:chExt cx="4487416" cy="1767101"/>
            </a:xfrm>
          </p:grpSpPr>
          <p:pic>
            <p:nvPicPr>
              <p:cNvPr id="17" name="Picture 2" descr="http://www.unil.ch/webdav/site/cig/shared/fankhauser/cf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90438"/>
              <a:stretch>
                <a:fillRect/>
              </a:stretch>
            </p:blipFill>
            <p:spPr bwMode="auto">
              <a:xfrm rot="5400000">
                <a:off x="3773370" y="2139398"/>
                <a:ext cx="612068" cy="43434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5449180" y="4689140"/>
                <a:ext cx="0" cy="21602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712876" y="4653136"/>
                <a:ext cx="0" cy="21602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028800" y="4653136"/>
                <a:ext cx="0" cy="21602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5081978" y="4941168"/>
                <a:ext cx="71647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smtClean="0">
                    <a:solidFill>
                      <a:srgbClr val="C00000"/>
                    </a:solidFill>
                  </a:rPr>
                  <a:t>phyB</a:t>
                </a:r>
              </a:p>
              <a:p>
                <a:pPr algn="ctr"/>
                <a:r>
                  <a:rPr lang="fr-FR" sz="1600" b="1" smtClean="0">
                    <a:solidFill>
                      <a:srgbClr val="C00000"/>
                    </a:solidFill>
                  </a:rPr>
                  <a:t>C, D, E</a:t>
                </a:r>
                <a:endParaRPr lang="fr-FR" sz="1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74357" y="4941168"/>
                <a:ext cx="1297151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smtClean="0">
                    <a:solidFill>
                      <a:srgbClr val="0070C0"/>
                    </a:solidFill>
                  </a:rPr>
                  <a:t>ZTL</a:t>
                </a:r>
              </a:p>
              <a:p>
                <a:pPr algn="ctr"/>
                <a:r>
                  <a:rPr lang="fr-FR" sz="1600" b="1" smtClean="0">
                    <a:solidFill>
                      <a:srgbClr val="0070C0"/>
                    </a:solidFill>
                  </a:rPr>
                  <a:t>cry1, cry2</a:t>
                </a:r>
              </a:p>
              <a:p>
                <a:pPr algn="ctr"/>
                <a:r>
                  <a:rPr lang="fr-FR" sz="1600" b="1" smtClean="0">
                    <a:solidFill>
                      <a:srgbClr val="0070C0"/>
                    </a:solidFill>
                  </a:rPr>
                  <a:t>phot1, phot2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63688" y="4905164"/>
                <a:ext cx="59984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400" b="1" smtClean="0">
                    <a:solidFill>
                      <a:srgbClr val="7030A0"/>
                    </a:solidFill>
                  </a:rPr>
                  <a:t>UVR8</a:t>
                </a:r>
                <a:endParaRPr lang="fr-FR" sz="1400" b="1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>
              <a:off x="4283968" y="4833156"/>
              <a:ext cx="0" cy="21602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3983025" y="5085184"/>
              <a:ext cx="6249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smtClean="0">
                  <a:solidFill>
                    <a:schemeClr val="accent2">
                      <a:lumMod val="50000"/>
                    </a:schemeClr>
                  </a:solidFill>
                </a:rPr>
                <a:t>phyA</a:t>
              </a:r>
              <a:endParaRPr lang="fr-FR" sz="1600" b="1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fr-FR" sz="2000" b="1" smtClean="0">
                <a:solidFill>
                  <a:srgbClr val="002060"/>
                </a:solidFill>
              </a:rPr>
              <a:t>4. Characterisation of chromatin dynamics during the photomorphogenic developmental transition</a:t>
            </a:r>
            <a:endParaRPr lang="fr-FR" sz="2000" b="1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548" y="13756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Which light signalling pathways are involved </a:t>
            </a:r>
          </a:p>
          <a:p>
            <a:pPr algn="ctr"/>
            <a:r>
              <a:rPr lang="fr-FR" b="1" smtClean="0"/>
              <a:t>in the CC establishment upon light exposure ?</a:t>
            </a:r>
          </a:p>
          <a:p>
            <a:pPr algn="ctr"/>
            <a:endParaRPr lang="fr-FR" b="1"/>
          </a:p>
        </p:txBody>
      </p:sp>
      <p:grpSp>
        <p:nvGrpSpPr>
          <p:cNvPr id="3" name="Group 32"/>
          <p:cNvGrpSpPr/>
          <p:nvPr/>
        </p:nvGrpSpPr>
        <p:grpSpPr>
          <a:xfrm>
            <a:off x="4175956" y="3176972"/>
            <a:ext cx="4752020" cy="3276364"/>
            <a:chOff x="4175956" y="3176972"/>
            <a:chExt cx="4752020" cy="3276364"/>
          </a:xfrm>
        </p:grpSpPr>
        <p:sp>
          <p:nvSpPr>
            <p:cNvPr id="15" name="TextBox 14"/>
            <p:cNvSpPr txBox="1"/>
            <p:nvPr/>
          </p:nvSpPr>
          <p:spPr>
            <a:xfrm>
              <a:off x="4175956" y="3176972"/>
              <a:ext cx="103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Low light</a:t>
              </a:r>
              <a:endParaRPr lang="fr-FR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87444" y="3212976"/>
              <a:ext cx="1240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"high" light</a:t>
              </a:r>
              <a:endParaRPr lang="fr-FR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400092" y="3681028"/>
              <a:ext cx="0" cy="14401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Triangle 25"/>
            <p:cNvSpPr/>
            <p:nvPr/>
          </p:nvSpPr>
          <p:spPr>
            <a:xfrm flipH="1">
              <a:off x="5256076" y="3284984"/>
              <a:ext cx="2376264" cy="252028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7596335" y="3681028"/>
              <a:ext cx="0" cy="14401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148064" y="4185084"/>
              <a:ext cx="468052" cy="28803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r-FR" sz="1400" b="1" smtClean="0"/>
                <a:t>CRY2</a:t>
              </a:r>
              <a:endParaRPr lang="fr-FR" sz="1400" b="1"/>
            </a:p>
          </p:txBody>
        </p:sp>
        <p:sp>
          <p:nvSpPr>
            <p:cNvPr id="30" name="Oval 29"/>
            <p:cNvSpPr/>
            <p:nvPr/>
          </p:nvSpPr>
          <p:spPr>
            <a:xfrm>
              <a:off x="7344307" y="4185084"/>
              <a:ext cx="468052" cy="2880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fr-FR" sz="1400" b="1" smtClean="0"/>
                <a:t>PHYB</a:t>
              </a:r>
              <a:endParaRPr lang="fr-FR" sz="1400" b="1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2812" r="82793" b="49657"/>
            <a:stretch>
              <a:fillRect/>
            </a:stretch>
          </p:blipFill>
          <p:spPr bwMode="auto">
            <a:xfrm rot="16200000">
              <a:off x="5040052" y="5193196"/>
              <a:ext cx="1260140" cy="1260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0946" r="82793" b="23096"/>
            <a:stretch>
              <a:fillRect/>
            </a:stretch>
          </p:blipFill>
          <p:spPr bwMode="auto">
            <a:xfrm rot="16200000">
              <a:off x="6984267" y="5229200"/>
              <a:ext cx="1260140" cy="118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0" y="5085184"/>
            <a:ext cx="1871700" cy="1584176"/>
            <a:chOff x="0" y="5085184"/>
            <a:chExt cx="1871700" cy="1584176"/>
          </a:xfrm>
        </p:grpSpPr>
        <p:sp>
          <p:nvSpPr>
            <p:cNvPr id="33" name="Rectangle 32"/>
            <p:cNvSpPr/>
            <p:nvPr/>
          </p:nvSpPr>
          <p:spPr>
            <a:xfrm>
              <a:off x="287524" y="5625244"/>
              <a:ext cx="1296144" cy="252028"/>
            </a:xfrm>
            <a:prstGeom prst="rect">
              <a:avLst/>
            </a:prstGeom>
            <a:solidFill>
              <a:srgbClr val="D9D9D9">
                <a:alpha val="3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Straight Arrow Connector 34"/>
            <p:cNvCxnSpPr>
              <a:stCxn id="33" idx="2"/>
            </p:cNvCxnSpPr>
            <p:nvPr/>
          </p:nvCxnSpPr>
          <p:spPr>
            <a:xfrm>
              <a:off x="935596" y="5877272"/>
              <a:ext cx="0" cy="2880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0" y="6146140"/>
              <a:ext cx="18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/>
                <a:t>not involved in photomorphogenesis </a:t>
              </a:r>
              <a:endParaRPr lang="fr-FR" sz="14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5085184"/>
              <a:ext cx="611560" cy="25202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8824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7564" y="5121188"/>
              <a:ext cx="611560" cy="252028"/>
            </a:xfrm>
            <a:prstGeom prst="rect">
              <a:avLst/>
            </a:prstGeom>
            <a:solidFill>
              <a:srgbClr val="D9D9D9">
                <a:alpha val="3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652" t="18367" r="11819" b="19854"/>
          <a:stretch>
            <a:fillRect/>
          </a:stretch>
        </p:blipFill>
        <p:spPr bwMode="auto">
          <a:xfrm>
            <a:off x="1223628" y="1700808"/>
            <a:ext cx="7330220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smtClean="0">
                <a:solidFill>
                  <a:schemeClr val="tx2">
                    <a:lumMod val="50000"/>
                  </a:schemeClr>
                </a:solidFill>
              </a:rPr>
              <a:t>Chromosome organization in Arabidopsis nuclei</a:t>
            </a:r>
            <a:endParaRPr lang="fr-FR" sz="24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4268" y="6237312"/>
            <a:ext cx="1499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Fransz et al., 2011</a:t>
            </a:r>
            <a:endParaRPr 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4. characterisation of involved light signalling pathways.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60138" y="1664804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32405" y="1803303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827584" y="2095111"/>
            <a:ext cx="136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627784" y="2095111"/>
            <a:ext cx="136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259632" y="1771075"/>
            <a:ext cx="70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DARK</a:t>
            </a:r>
            <a:endParaRPr lang="fr-FR"/>
          </a:p>
        </p:txBody>
      </p:sp>
      <p:sp>
        <p:nvSpPr>
          <p:cNvPr id="83" name="TextBox 82"/>
          <p:cNvSpPr txBox="1"/>
          <p:nvPr/>
        </p:nvSpPr>
        <p:spPr>
          <a:xfrm>
            <a:off x="2915816" y="177107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+24h L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89" t="13223" r="9238" b="7438"/>
          <a:stretch>
            <a:fillRect/>
          </a:stretch>
        </p:blipFill>
        <p:spPr bwMode="auto">
          <a:xfrm>
            <a:off x="251520" y="2240868"/>
            <a:ext cx="38164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09" t="13015" r="8272" b="5799"/>
          <a:stretch>
            <a:fillRect/>
          </a:stretch>
        </p:blipFill>
        <p:spPr bwMode="auto">
          <a:xfrm>
            <a:off x="4824028" y="2240868"/>
            <a:ext cx="38484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568909" y="1875311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64088" y="2167119"/>
            <a:ext cx="136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64288" y="2167119"/>
            <a:ext cx="136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6136" y="1843083"/>
            <a:ext cx="70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DARK</a:t>
            </a:r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7452320" y="184308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+24h L</a:t>
            </a:r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935596" y="5877272"/>
            <a:ext cx="306034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Area (µm²)</a:t>
            </a:r>
            <a:endParaRPr lang="fr-FR" sz="1400" b="1"/>
          </a:p>
        </p:txBody>
      </p:sp>
      <p:sp>
        <p:nvSpPr>
          <p:cNvPr id="23" name="TextBox 22"/>
          <p:cNvSpPr txBox="1"/>
          <p:nvPr/>
        </p:nvSpPr>
        <p:spPr>
          <a:xfrm>
            <a:off x="247866" y="872716"/>
            <a:ext cx="860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/>
              <a:t>Observation of nuclei after </a:t>
            </a:r>
            <a:r>
              <a:rPr lang="fr-FR" b="1" u="sng" smtClean="0"/>
              <a:t>24h of white light </a:t>
            </a:r>
            <a:r>
              <a:rPr lang="fr-FR" smtClean="0"/>
              <a:t>in cotyledons from photoreceptor mutants</a:t>
            </a:r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1583668" y="32396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25" name="TextBox 24"/>
          <p:cNvSpPr txBox="1"/>
          <p:nvPr/>
        </p:nvSpPr>
        <p:spPr>
          <a:xfrm>
            <a:off x="2015716" y="25289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26" name="TextBox 25"/>
          <p:cNvSpPr txBox="1"/>
          <p:nvPr/>
        </p:nvSpPr>
        <p:spPr>
          <a:xfrm>
            <a:off x="3671900" y="26729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27" name="TextBox 26"/>
          <p:cNvSpPr txBox="1"/>
          <p:nvPr/>
        </p:nvSpPr>
        <p:spPr>
          <a:xfrm>
            <a:off x="7380312" y="27449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28" name="TextBox 27"/>
          <p:cNvSpPr txBox="1"/>
          <p:nvPr/>
        </p:nvSpPr>
        <p:spPr>
          <a:xfrm>
            <a:off x="8244408" y="20968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29" name="TextBox 28"/>
          <p:cNvSpPr txBox="1"/>
          <p:nvPr/>
        </p:nvSpPr>
        <p:spPr>
          <a:xfrm>
            <a:off x="683568" y="5877272"/>
            <a:ext cx="37444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area (µm²)</a:t>
            </a:r>
            <a:endParaRPr lang="fr-FR" b="1"/>
          </a:p>
        </p:txBody>
      </p:sp>
      <p:sp>
        <p:nvSpPr>
          <p:cNvPr id="30" name="TextBox 29"/>
          <p:cNvSpPr txBox="1"/>
          <p:nvPr/>
        </p:nvSpPr>
        <p:spPr>
          <a:xfrm>
            <a:off x="5076056" y="5877272"/>
            <a:ext cx="37444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CC</a:t>
            </a:r>
            <a:endParaRPr lang="fr-FR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350" y="1232756"/>
            <a:ext cx="491365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b="16080"/>
          <a:stretch>
            <a:fillRect/>
          </a:stretch>
        </p:blipFill>
        <p:spPr bwMode="auto">
          <a:xfrm>
            <a:off x="4391980" y="1088740"/>
            <a:ext cx="475201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4. characterisation of involved light signalling pathways.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568" y="5877272"/>
            <a:ext cx="37444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area (µm²)</a:t>
            </a:r>
            <a:endParaRPr lang="fr-FR" b="1"/>
          </a:p>
        </p:txBody>
      </p:sp>
      <p:sp>
        <p:nvSpPr>
          <p:cNvPr id="17" name="TextBox 16"/>
          <p:cNvSpPr txBox="1"/>
          <p:nvPr/>
        </p:nvSpPr>
        <p:spPr>
          <a:xfrm>
            <a:off x="791580" y="5435932"/>
            <a:ext cx="37756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wt    </a:t>
            </a:r>
            <a:r>
              <a:rPr lang="fr-FR" i="1" smtClean="0"/>
              <a:t>phyb      </a:t>
            </a:r>
            <a:r>
              <a:rPr lang="fr-FR" smtClean="0"/>
              <a:t>wt     </a:t>
            </a:r>
            <a:r>
              <a:rPr lang="fr-FR" i="1" smtClean="0"/>
              <a:t>phya    </a:t>
            </a:r>
            <a:r>
              <a:rPr lang="fr-FR" smtClean="0"/>
              <a:t>wt   </a:t>
            </a:r>
            <a:r>
              <a:rPr lang="fr-FR" i="1" smtClean="0"/>
              <a:t>cry1cry2</a:t>
            </a:r>
            <a:endParaRPr lang="fr-FR"/>
          </a:p>
        </p:txBody>
      </p:sp>
      <p:sp>
        <p:nvSpPr>
          <p:cNvPr id="29" name="TextBox 28"/>
          <p:cNvSpPr txBox="1"/>
          <p:nvPr/>
        </p:nvSpPr>
        <p:spPr>
          <a:xfrm>
            <a:off x="5152835" y="5471936"/>
            <a:ext cx="37756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wt    </a:t>
            </a:r>
            <a:r>
              <a:rPr lang="fr-FR" i="1" smtClean="0"/>
              <a:t>phyb      </a:t>
            </a:r>
            <a:r>
              <a:rPr lang="fr-FR" smtClean="0"/>
              <a:t>wt     </a:t>
            </a:r>
            <a:r>
              <a:rPr lang="fr-FR" i="1" smtClean="0"/>
              <a:t>phya    </a:t>
            </a:r>
            <a:r>
              <a:rPr lang="fr-FR" smtClean="0"/>
              <a:t>wt   </a:t>
            </a:r>
            <a:r>
              <a:rPr lang="fr-FR" i="1" smtClean="0"/>
              <a:t>cry1cry2</a:t>
            </a:r>
            <a:endParaRPr lang="fr-FR"/>
          </a:p>
        </p:txBody>
      </p:sp>
      <p:sp>
        <p:nvSpPr>
          <p:cNvPr id="33" name="TextBox 32"/>
          <p:cNvSpPr txBox="1"/>
          <p:nvPr/>
        </p:nvSpPr>
        <p:spPr>
          <a:xfrm>
            <a:off x="1367644" y="35370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34" name="TextBox 33"/>
          <p:cNvSpPr txBox="1"/>
          <p:nvPr/>
        </p:nvSpPr>
        <p:spPr>
          <a:xfrm>
            <a:off x="3851920" y="29609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35" name="TextBox 34"/>
          <p:cNvSpPr txBox="1"/>
          <p:nvPr/>
        </p:nvSpPr>
        <p:spPr>
          <a:xfrm>
            <a:off x="8188950" y="38250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**</a:t>
            </a:r>
            <a:endParaRPr lang="fr-FR" b="1"/>
          </a:p>
        </p:txBody>
      </p:sp>
      <p:sp>
        <p:nvSpPr>
          <p:cNvPr id="41" name="Rectangle 40"/>
          <p:cNvSpPr/>
          <p:nvPr/>
        </p:nvSpPr>
        <p:spPr>
          <a:xfrm>
            <a:off x="395536" y="800708"/>
            <a:ext cx="180020" cy="1800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395536" y="1052736"/>
            <a:ext cx="180020" cy="18002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395536" y="1304764"/>
            <a:ext cx="180020" cy="1800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extBox 43"/>
          <p:cNvSpPr txBox="1"/>
          <p:nvPr/>
        </p:nvSpPr>
        <p:spPr>
          <a:xfrm>
            <a:off x="5076056" y="5877272"/>
            <a:ext cx="37444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CC</a:t>
            </a:r>
            <a:endParaRPr lang="fr-FR" b="1"/>
          </a:p>
        </p:txBody>
      </p:sp>
      <p:sp>
        <p:nvSpPr>
          <p:cNvPr id="45" name="TextBox 44"/>
          <p:cNvSpPr txBox="1"/>
          <p:nvPr/>
        </p:nvSpPr>
        <p:spPr>
          <a:xfrm>
            <a:off x="561366" y="725795"/>
            <a:ext cx="251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24h Red (30µmol.m-2.s-1)</a:t>
            </a:r>
          </a:p>
          <a:p>
            <a:r>
              <a:rPr lang="fr-FR" sz="1600" smtClean="0"/>
              <a:t>24h Far red (5µmol.m-2.s-1)</a:t>
            </a:r>
          </a:p>
          <a:p>
            <a:r>
              <a:rPr lang="fr-FR" sz="1600" smtClean="0"/>
              <a:t>24h Blue (25µmol.m-2.s-1)</a:t>
            </a:r>
            <a:endParaRPr lang="fr-F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4. characterisation of involved light signalling pathways.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350" y="1844824"/>
            <a:ext cx="80370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Nuclear size :</a:t>
            </a:r>
          </a:p>
          <a:p>
            <a:endParaRPr lang="fr-FR" smtClean="0"/>
          </a:p>
          <a:p>
            <a:r>
              <a:rPr lang="fr-FR" smtClean="0"/>
              <a:t>No effect of photoreceptor mutations under white light.</a:t>
            </a:r>
          </a:p>
          <a:p>
            <a:r>
              <a:rPr lang="fr-FR" smtClean="0"/>
              <a:t>Under monochromatic light: blue light, and to a lesser extent red light, are involved.</a:t>
            </a:r>
          </a:p>
          <a:p>
            <a:endParaRPr lang="fr-FR" smtClean="0"/>
          </a:p>
          <a:p>
            <a:endParaRPr lang="fr-FR" smtClean="0"/>
          </a:p>
          <a:p>
            <a:r>
              <a:rPr lang="fr-FR" b="1" smtClean="0"/>
              <a:t>CC number:</a:t>
            </a:r>
          </a:p>
          <a:p>
            <a:endParaRPr lang="fr-FR" smtClean="0"/>
          </a:p>
          <a:p>
            <a:r>
              <a:rPr lang="fr-FR" smtClean="0"/>
              <a:t>Only </a:t>
            </a:r>
            <a:r>
              <a:rPr lang="fr-FR" i="1" smtClean="0"/>
              <a:t>cry1cry2 </a:t>
            </a:r>
            <a:r>
              <a:rPr lang="fr-FR" smtClean="0"/>
              <a:t>mutants has less CC than wt under white light.</a:t>
            </a:r>
          </a:p>
          <a:p>
            <a:r>
              <a:rPr lang="fr-FR" smtClean="0"/>
              <a:t>Only blue light triggers the formation of CC as white light.</a:t>
            </a:r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7724" y="1448780"/>
            <a:ext cx="46536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Chromatin decompaction can be associated to:</a:t>
            </a:r>
          </a:p>
          <a:p>
            <a:endParaRPr lang="fr-FR" b="1" smtClean="0"/>
          </a:p>
          <a:p>
            <a:pPr>
              <a:buFontTx/>
              <a:buChar char="-"/>
            </a:pPr>
            <a:r>
              <a:rPr lang="fr-FR" smtClean="0"/>
              <a:t> TE reactivation</a:t>
            </a:r>
          </a:p>
          <a:p>
            <a:pPr>
              <a:buFontTx/>
              <a:buChar char="-"/>
            </a:pPr>
            <a:r>
              <a:rPr lang="fr-FR" smtClean="0"/>
              <a:t> loss of DNA methylation</a:t>
            </a:r>
          </a:p>
          <a:p>
            <a:pPr>
              <a:buFontTx/>
              <a:buChar char="-"/>
            </a:pPr>
            <a:r>
              <a:rPr lang="fr-FR" smtClean="0"/>
              <a:t> loss of H3K9me2</a:t>
            </a:r>
          </a:p>
          <a:p>
            <a:pPr>
              <a:buFontTx/>
              <a:buChar char="-"/>
            </a:pPr>
            <a:r>
              <a:rPr lang="fr-FR" smtClean="0"/>
              <a:t> loss of nucleosome occupancy</a:t>
            </a:r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22745"/>
          <a:stretch>
            <a:fillRect/>
          </a:stretch>
        </p:blipFill>
        <p:spPr bwMode="auto">
          <a:xfrm rot="5400000">
            <a:off x="5972033" y="1042155"/>
            <a:ext cx="1710446" cy="166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3788" r="3254"/>
          <a:stretch>
            <a:fillRect/>
          </a:stretch>
        </p:blipFill>
        <p:spPr bwMode="auto">
          <a:xfrm rot="16200000">
            <a:off x="5909196" y="2905468"/>
            <a:ext cx="1836202" cy="16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 l="4847" r="9694"/>
          <a:stretch>
            <a:fillRect/>
          </a:stretch>
        </p:blipFill>
        <p:spPr bwMode="auto">
          <a:xfrm rot="5400000">
            <a:off x="5875048" y="4847828"/>
            <a:ext cx="1904499" cy="16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60039" y="1650280"/>
            <a:ext cx="13161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smtClean="0"/>
              <a:t>0</a:t>
            </a:r>
          </a:p>
          <a:p>
            <a:pPr algn="r"/>
            <a:endParaRPr lang="fr-FR" sz="2400" smtClean="0"/>
          </a:p>
          <a:p>
            <a:pPr algn="r"/>
            <a:endParaRPr lang="fr-FR" sz="2400" smtClean="0"/>
          </a:p>
          <a:p>
            <a:pPr algn="r"/>
            <a:endParaRPr lang="fr-FR" sz="2400"/>
          </a:p>
          <a:p>
            <a:pPr algn="r"/>
            <a:endParaRPr lang="fr-FR" sz="2400" smtClean="0"/>
          </a:p>
          <a:p>
            <a:pPr algn="r"/>
            <a:r>
              <a:rPr lang="fr-FR" sz="2400" smtClean="0"/>
              <a:t>24h</a:t>
            </a:r>
          </a:p>
          <a:p>
            <a:pPr algn="r"/>
            <a:endParaRPr lang="fr-FR" sz="2400"/>
          </a:p>
          <a:p>
            <a:pPr algn="r"/>
            <a:endParaRPr lang="fr-FR" sz="2400" smtClean="0"/>
          </a:p>
          <a:p>
            <a:pPr algn="r"/>
            <a:endParaRPr lang="fr-FR" sz="2400" smtClean="0"/>
          </a:p>
          <a:p>
            <a:pPr algn="r"/>
            <a:endParaRPr lang="fr-FR" sz="2400" smtClean="0"/>
          </a:p>
          <a:p>
            <a:pPr algn="r"/>
            <a:r>
              <a:rPr lang="fr-FR" sz="2400"/>
              <a:t>L</a:t>
            </a:r>
            <a:endParaRPr lang="fr-FR" sz="24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259632" y="5373216"/>
            <a:ext cx="20882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Test histochimique GUS</a:t>
            </a:r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5694" t="69492" r="73486"/>
          <a:stretch>
            <a:fillRect/>
          </a:stretch>
        </p:blipFill>
        <p:spPr bwMode="auto">
          <a:xfrm>
            <a:off x="0" y="2132856"/>
            <a:ext cx="972108" cy="93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 55"/>
          <p:cNvGrpSpPr/>
          <p:nvPr/>
        </p:nvGrpSpPr>
        <p:grpSpPr>
          <a:xfrm>
            <a:off x="1259260" y="1916832"/>
            <a:ext cx="3276736" cy="1800126"/>
            <a:chOff x="5219923" y="4652342"/>
            <a:chExt cx="3276736" cy="1800126"/>
          </a:xfrm>
        </p:grpSpPr>
        <p:sp>
          <p:nvSpPr>
            <p:cNvPr id="16" name="Pentagon 32"/>
            <p:cNvSpPr/>
            <p:nvPr/>
          </p:nvSpPr>
          <p:spPr>
            <a:xfrm>
              <a:off x="5219923" y="5157192"/>
              <a:ext cx="900249" cy="215404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1" smtClean="0">
                  <a:solidFill>
                    <a:schemeClr val="accent6">
                      <a:lumMod val="75000"/>
                    </a:schemeClr>
                  </a:solidFill>
                </a:rPr>
                <a:t>LTR GP1</a:t>
              </a:r>
              <a:endParaRPr lang="fr-FR" sz="1400" b="1" i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Pentagon 33"/>
            <p:cNvSpPr/>
            <p:nvPr/>
          </p:nvSpPr>
          <p:spPr>
            <a:xfrm>
              <a:off x="6120172" y="5157192"/>
              <a:ext cx="2376487" cy="215900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smtClean="0">
                  <a:solidFill>
                    <a:schemeClr val="accent1">
                      <a:lumMod val="50000"/>
                    </a:schemeClr>
                  </a:solidFill>
                </a:rPr>
                <a:t>GUS</a:t>
              </a:r>
              <a:endParaRPr lang="fr-FR" b="1" i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8" name="Straight Connector 34"/>
            <p:cNvCxnSpPr/>
            <p:nvPr/>
          </p:nvCxnSpPr>
          <p:spPr>
            <a:xfrm rot="5400000" flipH="1" flipV="1">
              <a:off x="5147841" y="5012730"/>
              <a:ext cx="288925" cy="0"/>
            </a:xfrm>
            <a:prstGeom prst="line">
              <a:avLst/>
            </a:prstGeom>
            <a:ln w="28575">
              <a:solidFill>
                <a:srgbClr val="0A0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35"/>
            <p:cNvCxnSpPr/>
            <p:nvPr/>
          </p:nvCxnSpPr>
          <p:spPr>
            <a:xfrm>
              <a:off x="5292304" y="4868267"/>
              <a:ext cx="288925" cy="1588"/>
            </a:xfrm>
            <a:prstGeom prst="straightConnector1">
              <a:avLst/>
            </a:prstGeom>
            <a:ln w="28575">
              <a:solidFill>
                <a:srgbClr val="0A0A0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ultiply 36"/>
            <p:cNvSpPr/>
            <p:nvPr/>
          </p:nvSpPr>
          <p:spPr>
            <a:xfrm>
              <a:off x="5508502" y="4652342"/>
              <a:ext cx="251309" cy="432222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grpSp>
          <p:nvGrpSpPr>
            <p:cNvPr id="21" name="Group 12"/>
            <p:cNvGrpSpPr>
              <a:grpSpLocks/>
            </p:cNvGrpSpPr>
            <p:nvPr/>
          </p:nvGrpSpPr>
          <p:grpSpPr bwMode="auto">
            <a:xfrm>
              <a:off x="5328009" y="4941292"/>
              <a:ext cx="71438" cy="215900"/>
              <a:chOff x="971600" y="2276872"/>
              <a:chExt cx="72008" cy="216024"/>
            </a:xfrm>
          </p:grpSpPr>
          <p:sp>
            <p:nvSpPr>
              <p:cNvPr id="36" name="Oval 38"/>
              <p:cNvSpPr/>
              <p:nvPr/>
            </p:nvSpPr>
            <p:spPr>
              <a:xfrm>
                <a:off x="971600" y="2276872"/>
                <a:ext cx="72008" cy="7147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37" name="Straight Connector 39"/>
              <p:cNvCxnSpPr/>
              <p:nvPr/>
            </p:nvCxnSpPr>
            <p:spPr>
              <a:xfrm rot="5400000">
                <a:off x="936132" y="2420624"/>
                <a:ext cx="14454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5480409" y="4941292"/>
              <a:ext cx="71438" cy="215900"/>
              <a:chOff x="971600" y="2276872"/>
              <a:chExt cx="72008" cy="216024"/>
            </a:xfrm>
          </p:grpSpPr>
          <p:sp>
            <p:nvSpPr>
              <p:cNvPr id="34" name="Oval 41"/>
              <p:cNvSpPr/>
              <p:nvPr/>
            </p:nvSpPr>
            <p:spPr>
              <a:xfrm>
                <a:off x="971600" y="2276872"/>
                <a:ext cx="72008" cy="7147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35" name="Straight Connector 42"/>
              <p:cNvCxnSpPr/>
              <p:nvPr/>
            </p:nvCxnSpPr>
            <p:spPr>
              <a:xfrm rot="5400000">
                <a:off x="936132" y="2420624"/>
                <a:ext cx="144545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5632809" y="4941292"/>
              <a:ext cx="71438" cy="215900"/>
              <a:chOff x="971600" y="2276872"/>
              <a:chExt cx="72008" cy="216024"/>
            </a:xfrm>
          </p:grpSpPr>
          <p:sp>
            <p:nvSpPr>
              <p:cNvPr id="32" name="Oval 44"/>
              <p:cNvSpPr/>
              <p:nvPr/>
            </p:nvSpPr>
            <p:spPr>
              <a:xfrm>
                <a:off x="971600" y="2276872"/>
                <a:ext cx="72008" cy="7147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33" name="Straight Connector 45"/>
              <p:cNvCxnSpPr/>
              <p:nvPr/>
            </p:nvCxnSpPr>
            <p:spPr>
              <a:xfrm rot="5400000">
                <a:off x="936132" y="2420624"/>
                <a:ext cx="14454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5785209" y="4941292"/>
              <a:ext cx="71438" cy="215900"/>
              <a:chOff x="971600" y="2276872"/>
              <a:chExt cx="72008" cy="216024"/>
            </a:xfrm>
          </p:grpSpPr>
          <p:sp>
            <p:nvSpPr>
              <p:cNvPr id="30" name="Oval 47"/>
              <p:cNvSpPr/>
              <p:nvPr/>
            </p:nvSpPr>
            <p:spPr>
              <a:xfrm>
                <a:off x="971600" y="2276872"/>
                <a:ext cx="72008" cy="71479"/>
              </a:xfrm>
              <a:prstGeom prst="ellipse">
                <a:avLst/>
              </a:prstGeom>
              <a:solidFill>
                <a:srgbClr val="007E39"/>
              </a:solidFill>
              <a:ln>
                <a:solidFill>
                  <a:srgbClr val="007E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31" name="Straight Connector 48"/>
              <p:cNvCxnSpPr/>
              <p:nvPr/>
            </p:nvCxnSpPr>
            <p:spPr>
              <a:xfrm rot="5400000">
                <a:off x="936132" y="2420624"/>
                <a:ext cx="144545" cy="0"/>
              </a:xfrm>
              <a:prstGeom prst="line">
                <a:avLst/>
              </a:prstGeom>
              <a:ln w="19050">
                <a:solidFill>
                  <a:srgbClr val="007E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5937609" y="4941292"/>
              <a:ext cx="71438" cy="215900"/>
              <a:chOff x="971600" y="2276872"/>
              <a:chExt cx="72008" cy="216024"/>
            </a:xfrm>
          </p:grpSpPr>
          <p:sp>
            <p:nvSpPr>
              <p:cNvPr id="28" name="Oval 50"/>
              <p:cNvSpPr/>
              <p:nvPr/>
            </p:nvSpPr>
            <p:spPr>
              <a:xfrm>
                <a:off x="971600" y="2276872"/>
                <a:ext cx="72008" cy="7147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29" name="Straight Connector 51"/>
              <p:cNvCxnSpPr/>
              <p:nvPr/>
            </p:nvCxnSpPr>
            <p:spPr>
              <a:xfrm rot="5400000">
                <a:off x="936132" y="2420624"/>
                <a:ext cx="14454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54"/>
            <p:cNvCxnSpPr/>
            <p:nvPr/>
          </p:nvCxnSpPr>
          <p:spPr>
            <a:xfrm flipV="1">
              <a:off x="5687975" y="5517555"/>
              <a:ext cx="397" cy="4311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55"/>
            <p:cNvSpPr/>
            <p:nvPr/>
          </p:nvSpPr>
          <p:spPr>
            <a:xfrm>
              <a:off x="5219923" y="6020668"/>
              <a:ext cx="935037" cy="431800"/>
            </a:xfrm>
            <a:prstGeom prst="roundRect">
              <a:avLst/>
            </a:prstGeom>
            <a:solidFill>
              <a:srgbClr val="FFC9C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rgbClr val="C00000"/>
                  </a:solidFill>
                </a:rPr>
                <a:t>TGS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364088" y="1016732"/>
            <a:ext cx="2592288" cy="3636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22745"/>
          <a:stretch>
            <a:fillRect/>
          </a:stretch>
        </p:blipFill>
        <p:spPr bwMode="auto">
          <a:xfrm rot="5400000">
            <a:off x="949890" y="4602838"/>
            <a:ext cx="1710446" cy="166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4847" r="9694"/>
          <a:stretch>
            <a:fillRect/>
          </a:stretch>
        </p:blipFill>
        <p:spPr bwMode="auto">
          <a:xfrm rot="5400000">
            <a:off x="2832849" y="4628091"/>
            <a:ext cx="1904499" cy="16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1403648" y="1556792"/>
          <a:ext cx="2552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3455876" y="5589240"/>
            <a:ext cx="468052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59932" y="5589240"/>
            <a:ext cx="495672" cy="24364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511660" y="5769260"/>
            <a:ext cx="648072" cy="3600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75656" y="1052736"/>
            <a:ext cx="239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GUS relative expression</a:t>
            </a:r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3380" y="2665051"/>
            <a:ext cx="164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% of expression</a:t>
            </a:r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5364088" y="5229200"/>
            <a:ext cx="3481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/>
              <a:buChar char="Þ"/>
            </a:pPr>
            <a:r>
              <a:rPr lang="fr-FR" smtClean="0"/>
              <a:t> GUS expression prior to 5 days ?</a:t>
            </a:r>
          </a:p>
          <a:p>
            <a:pPr>
              <a:buFont typeface="Symbol"/>
              <a:buChar char="Þ"/>
            </a:pPr>
            <a:endParaRPr lang="fr-FR" smtClean="0"/>
          </a:p>
          <a:p>
            <a:r>
              <a:rPr lang="fr-FR" smtClean="0"/>
              <a:t>During early steps of germination ?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80244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94094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94094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56692"/>
            <a:ext cx="1691680" cy="6192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1655676" y="3753036"/>
            <a:ext cx="7488324" cy="309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1655676" y="656692"/>
            <a:ext cx="7488324" cy="30963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2" cstate="print"/>
          <a:srcRect l="168" r="27744"/>
          <a:stretch>
            <a:fillRect/>
          </a:stretch>
        </p:blipFill>
        <p:spPr bwMode="auto">
          <a:xfrm rot="5400000" flipH="1">
            <a:off x="1811410" y="1329560"/>
            <a:ext cx="2124236" cy="2218661"/>
          </a:xfrm>
          <a:prstGeom prst="rect">
            <a:avLst/>
          </a:prstGeom>
          <a:noFill/>
        </p:spPr>
      </p:pic>
      <p:pic>
        <p:nvPicPr>
          <p:cNvPr id="41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2" cstate="print"/>
          <a:srcRect l="168" r="27744"/>
          <a:stretch>
            <a:fillRect/>
          </a:stretch>
        </p:blipFill>
        <p:spPr bwMode="auto">
          <a:xfrm rot="16200000" flipH="1">
            <a:off x="1811409" y="645484"/>
            <a:ext cx="2124236" cy="2218661"/>
          </a:xfrm>
          <a:prstGeom prst="rect">
            <a:avLst/>
          </a:prstGeom>
          <a:noFill/>
        </p:spPr>
      </p:pic>
      <p:pic>
        <p:nvPicPr>
          <p:cNvPr id="42" name="Picture 2" descr="\\WOTAN\diaplant\plant\clara\data microscopy\macrozoom_clara\2012-09-25\GP1 GUS 2h.tif"/>
          <p:cNvPicPr>
            <a:picLocks noChangeAspect="1" noChangeArrowheads="1"/>
          </p:cNvPicPr>
          <p:nvPr/>
        </p:nvPicPr>
        <p:blipFill>
          <a:blip r:embed="rId3" cstate="print"/>
          <a:srcRect l="16968" t="10583" r="26827" b="18994"/>
          <a:stretch>
            <a:fillRect/>
          </a:stretch>
        </p:blipFill>
        <p:spPr bwMode="auto">
          <a:xfrm rot="5400000">
            <a:off x="10360" y="2946504"/>
            <a:ext cx="1656185" cy="1562438"/>
          </a:xfrm>
          <a:prstGeom prst="rect">
            <a:avLst/>
          </a:prstGeom>
          <a:noFill/>
        </p:spPr>
      </p:pic>
      <p:pic>
        <p:nvPicPr>
          <p:cNvPr id="43" name="Picture 3" descr="\\WOTAN\diaplant\plant\clara\data microscopy\macrozoom_clara\2012-09-25\GP1 GUS dark 24h 2.tif"/>
          <p:cNvPicPr>
            <a:picLocks noChangeAspect="1" noChangeArrowheads="1"/>
          </p:cNvPicPr>
          <p:nvPr/>
        </p:nvPicPr>
        <p:blipFill>
          <a:blip r:embed="rId4" cstate="print"/>
          <a:srcRect l="5363" r="19089"/>
          <a:stretch>
            <a:fillRect/>
          </a:stretch>
        </p:blipFill>
        <p:spPr bwMode="auto">
          <a:xfrm rot="5400000">
            <a:off x="1738037" y="3972900"/>
            <a:ext cx="2226144" cy="2218662"/>
          </a:xfrm>
          <a:prstGeom prst="rect">
            <a:avLst/>
          </a:prstGeom>
          <a:noFill/>
        </p:spPr>
      </p:pic>
      <p:pic>
        <p:nvPicPr>
          <p:cNvPr id="44" name="Picture 4" descr="\\WOTAN\diaplant\plant\clara\data microscopy\macrozoom_clara\2012-09-25\GP1 GUS dark 48h 2.tif"/>
          <p:cNvPicPr>
            <a:picLocks noChangeAspect="1" noChangeArrowheads="1"/>
          </p:cNvPicPr>
          <p:nvPr/>
        </p:nvPicPr>
        <p:blipFill>
          <a:blip r:embed="rId5" cstate="print"/>
          <a:srcRect l="1218" r="23026"/>
          <a:stretch>
            <a:fillRect/>
          </a:stretch>
        </p:blipFill>
        <p:spPr bwMode="auto">
          <a:xfrm rot="5400000">
            <a:off x="4050450" y="3975854"/>
            <a:ext cx="2232248" cy="2218660"/>
          </a:xfrm>
          <a:prstGeom prst="rect">
            <a:avLst/>
          </a:prstGeom>
          <a:noFill/>
        </p:spPr>
      </p:pic>
      <p:pic>
        <p:nvPicPr>
          <p:cNvPr id="45" name="Picture 5" descr="\\WOTAN\diaplant\plant\clara\data microscopy\macrozoom_clara\2012-09-25\GP1 GUS dark 72h 2.tif"/>
          <p:cNvPicPr>
            <a:picLocks noChangeAspect="1" noChangeArrowheads="1"/>
          </p:cNvPicPr>
          <p:nvPr/>
        </p:nvPicPr>
        <p:blipFill>
          <a:blip r:embed="rId6" cstate="print"/>
          <a:srcRect l="4557" t="-659" r="20149" b="47"/>
          <a:stretch>
            <a:fillRect/>
          </a:stretch>
        </p:blipFill>
        <p:spPr bwMode="auto">
          <a:xfrm rot="10800000">
            <a:off x="6372709" y="3969060"/>
            <a:ext cx="2218661" cy="2232248"/>
          </a:xfrm>
          <a:prstGeom prst="rect">
            <a:avLst/>
          </a:prstGeom>
          <a:noFill/>
        </p:spPr>
      </p:pic>
      <p:pic>
        <p:nvPicPr>
          <p:cNvPr id="46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2" cstate="print"/>
          <a:srcRect l="168" r="4166"/>
          <a:stretch>
            <a:fillRect/>
          </a:stretch>
        </p:blipFill>
        <p:spPr bwMode="auto">
          <a:xfrm rot="16200000" flipH="1">
            <a:off x="3768283" y="992867"/>
            <a:ext cx="2819001" cy="2218661"/>
          </a:xfrm>
          <a:prstGeom prst="rect">
            <a:avLst/>
          </a:prstGeom>
          <a:noFill/>
        </p:spPr>
      </p:pic>
      <p:pic>
        <p:nvPicPr>
          <p:cNvPr id="47" name="Picture 7" descr="\\WOTAN\diaplant\plant\clara\data microscopy\macrozoom_clara\2012-09-25\GP1 GUS light 24h 2.tif"/>
          <p:cNvPicPr>
            <a:picLocks noChangeAspect="1" noChangeArrowheads="1"/>
          </p:cNvPicPr>
          <p:nvPr/>
        </p:nvPicPr>
        <p:blipFill>
          <a:blip r:embed="rId7" cstate="print"/>
          <a:srcRect l="11665" t="528" r="13041" b="482"/>
          <a:stretch>
            <a:fillRect/>
          </a:stretch>
        </p:blipFill>
        <p:spPr bwMode="auto">
          <a:xfrm>
            <a:off x="1764197" y="980728"/>
            <a:ext cx="2218662" cy="2232248"/>
          </a:xfrm>
          <a:prstGeom prst="rect">
            <a:avLst/>
          </a:prstGeom>
          <a:noFill/>
        </p:spPr>
      </p:pic>
      <p:pic>
        <p:nvPicPr>
          <p:cNvPr id="48" name="Picture 8" descr="\\WOTAN\diaplant\plant\clara\data microscopy\macrozoom_clara\2012-09-25\GP1 GUS light 72h.tif"/>
          <p:cNvPicPr>
            <a:picLocks noChangeAspect="1" noChangeArrowheads="1"/>
          </p:cNvPicPr>
          <p:nvPr/>
        </p:nvPicPr>
        <p:blipFill>
          <a:blip r:embed="rId8" cstate="print"/>
          <a:srcRect l="4242"/>
          <a:stretch>
            <a:fillRect/>
          </a:stretch>
        </p:blipFill>
        <p:spPr bwMode="auto">
          <a:xfrm rot="5400000">
            <a:off x="6071207" y="1002224"/>
            <a:ext cx="2821665" cy="2218662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481127" y="63093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2h</a:t>
            </a:r>
            <a:endParaRPr lang="fr-FR" b="1"/>
          </a:p>
        </p:txBody>
      </p:sp>
      <p:sp>
        <p:nvSpPr>
          <p:cNvPr id="50" name="TextBox 49"/>
          <p:cNvSpPr txBox="1"/>
          <p:nvPr/>
        </p:nvSpPr>
        <p:spPr>
          <a:xfrm>
            <a:off x="2425344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24h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60031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48h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36296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72h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2195736" y="2600908"/>
          <a:ext cx="4610100" cy="268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5576" y="908720"/>
            <a:ext cx="3936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smtClean="0"/>
              <a:t>RT-qPCR:</a:t>
            </a:r>
          </a:p>
          <a:p>
            <a:r>
              <a:rPr lang="fr-FR" smtClean="0"/>
              <a:t>SSIII with random hexamers and oligodT</a:t>
            </a:r>
          </a:p>
          <a:p>
            <a:r>
              <a:rPr lang="fr-FR" smtClean="0"/>
              <a:t>+ and – RT.</a:t>
            </a:r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287524" y="21688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% </a:t>
            </a:r>
            <a:r>
              <a:rPr lang="fr-FR" baseline="-25000" smtClean="0"/>
              <a:t>expression +RT </a:t>
            </a:r>
            <a:r>
              <a:rPr lang="fr-FR" smtClean="0"/>
              <a:t>- % </a:t>
            </a:r>
            <a:r>
              <a:rPr lang="fr-FR" baseline="-25000" smtClean="0"/>
              <a:t>expression -RT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8575" t="9691" r="22068" b="7612"/>
          <a:stretch>
            <a:fillRect/>
          </a:stretch>
        </p:blipFill>
        <p:spPr bwMode="auto">
          <a:xfrm>
            <a:off x="1799692" y="1448780"/>
            <a:ext cx="52925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1376772"/>
            <a:ext cx="136768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McrBC-qPCR</a:t>
            </a:r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841870" y="3789040"/>
            <a:ext cx="124585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McrBC-PCR</a:t>
            </a:r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3815916" y="3743744"/>
            <a:ext cx="206088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Bisulfite sequencing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2960948"/>
            <a:ext cx="766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No loss of DNA methylation has been detected in skotomorphogenic cotyledons.</a:t>
            </a:r>
          </a:p>
          <a:p>
            <a:endParaRPr lang="fr-FR" smtClean="0"/>
          </a:p>
          <a:p>
            <a:r>
              <a:rPr lang="fr-FR" smtClean="0"/>
              <a:t>H3K9me2 enrichment could be tested by IF and ChIP.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smtClean="0">
                <a:solidFill>
                  <a:schemeClr val="tx2">
                    <a:lumMod val="50000"/>
                  </a:schemeClr>
                </a:solidFill>
              </a:rPr>
              <a:t>Chromosome organization in Arabidopsis nuclei</a:t>
            </a:r>
            <a:endParaRPr lang="fr-FR" sz="24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 descr="43 MI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896036" y="3717032"/>
            <a:ext cx="1722623" cy="138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1835696" y="2024844"/>
            <a:ext cx="5545504" cy="3438858"/>
            <a:chOff x="1835696" y="2024844"/>
            <a:chExt cx="5545504" cy="3438858"/>
          </a:xfrm>
        </p:grpSpPr>
        <p:sp>
          <p:nvSpPr>
            <p:cNvPr id="5" name="TextBox 4"/>
            <p:cNvSpPr txBox="1"/>
            <p:nvPr/>
          </p:nvSpPr>
          <p:spPr>
            <a:xfrm>
              <a:off x="6732240" y="4293096"/>
              <a:ext cx="648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4081D0"/>
                  </a:solidFill>
                </a:rPr>
                <a:t>DAPI</a:t>
              </a:r>
              <a:endParaRPr lang="fr-FR" b="1" dirty="0">
                <a:solidFill>
                  <a:srgbClr val="4081D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76564" y="5094370"/>
              <a:ext cx="1436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COTYLEDONS</a:t>
              </a:r>
              <a:endParaRPr lang="fr-FR" dirty="0"/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1835696" y="2024844"/>
              <a:ext cx="4464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Relative Heterochromatin Fraction :</a:t>
              </a:r>
            </a:p>
            <a:p>
              <a:r>
                <a:rPr lang="fr-FR" b="1" dirty="0" smtClean="0"/>
                <a:t>RHF</a:t>
              </a:r>
              <a:r>
                <a:rPr lang="fr-FR" dirty="0" smtClean="0"/>
                <a:t> = </a:t>
              </a:r>
              <a:r>
                <a:rPr lang="fr-FR" dirty="0" smtClean="0">
                  <a:solidFill>
                    <a:srgbClr val="C00000"/>
                  </a:solidFill>
                </a:rPr>
                <a:t>signal chromocentres </a:t>
              </a:r>
              <a:r>
                <a:rPr lang="fr-FR" dirty="0" smtClean="0"/>
                <a:t>/ </a:t>
              </a:r>
              <a:r>
                <a:rPr lang="fr-FR" dirty="0" smtClean="0">
                  <a:solidFill>
                    <a:srgbClr val="92D050"/>
                  </a:solidFill>
                </a:rPr>
                <a:t>signal nucléaire</a:t>
              </a:r>
              <a:endParaRPr lang="fr-FR" dirty="0">
                <a:solidFill>
                  <a:srgbClr val="92D050"/>
                </a:solidFill>
              </a:endParaRPr>
            </a:p>
          </p:txBody>
        </p:sp>
        <p:grpSp>
          <p:nvGrpSpPr>
            <p:cNvPr id="9" name="Group 6"/>
            <p:cNvGrpSpPr/>
            <p:nvPr/>
          </p:nvGrpSpPr>
          <p:grpSpPr>
            <a:xfrm>
              <a:off x="3347864" y="2780928"/>
              <a:ext cx="2947506" cy="2232248"/>
              <a:chOff x="1307230" y="1917111"/>
              <a:chExt cx="2947506" cy="2232248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3512565" y="3461009"/>
                <a:ext cx="172229" cy="156367"/>
              </a:xfrm>
              <a:custGeom>
                <a:avLst/>
                <a:gdLst>
                  <a:gd name="connsiteX0" fmla="*/ 2266 w 172229"/>
                  <a:gd name="connsiteY0" fmla="*/ 87815 h 156367"/>
                  <a:gd name="connsiteX1" fmla="*/ 36259 w 172229"/>
                  <a:gd name="connsiteY1" fmla="*/ 19830 h 156367"/>
                  <a:gd name="connsiteX2" fmla="*/ 77050 w 172229"/>
                  <a:gd name="connsiteY2" fmla="*/ 2833 h 156367"/>
                  <a:gd name="connsiteX3" fmla="*/ 141636 w 172229"/>
                  <a:gd name="connsiteY3" fmla="*/ 36826 h 156367"/>
                  <a:gd name="connsiteX4" fmla="*/ 172229 w 172229"/>
                  <a:gd name="connsiteY4" fmla="*/ 77617 h 156367"/>
                  <a:gd name="connsiteX5" fmla="*/ 141636 w 172229"/>
                  <a:gd name="connsiteY5" fmla="*/ 121807 h 156367"/>
                  <a:gd name="connsiteX6" fmla="*/ 80449 w 172229"/>
                  <a:gd name="connsiteY6" fmla="*/ 152401 h 156367"/>
                  <a:gd name="connsiteX7" fmla="*/ 22662 w 172229"/>
                  <a:gd name="connsiteY7" fmla="*/ 145602 h 156367"/>
                  <a:gd name="connsiteX8" fmla="*/ 2266 w 172229"/>
                  <a:gd name="connsiteY8" fmla="*/ 87815 h 15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229" h="156367">
                    <a:moveTo>
                      <a:pt x="2266" y="87815"/>
                    </a:moveTo>
                    <a:cubicBezTo>
                      <a:pt x="4532" y="66853"/>
                      <a:pt x="23795" y="33994"/>
                      <a:pt x="36259" y="19830"/>
                    </a:cubicBezTo>
                    <a:cubicBezTo>
                      <a:pt x="48723" y="5666"/>
                      <a:pt x="59487" y="0"/>
                      <a:pt x="77050" y="2833"/>
                    </a:cubicBezTo>
                    <a:cubicBezTo>
                      <a:pt x="94613" y="5666"/>
                      <a:pt x="125773" y="24362"/>
                      <a:pt x="141636" y="36826"/>
                    </a:cubicBezTo>
                    <a:cubicBezTo>
                      <a:pt x="157499" y="49290"/>
                      <a:pt x="172229" y="63454"/>
                      <a:pt x="172229" y="77617"/>
                    </a:cubicBezTo>
                    <a:cubicBezTo>
                      <a:pt x="172229" y="91780"/>
                      <a:pt x="156933" y="109343"/>
                      <a:pt x="141636" y="121807"/>
                    </a:cubicBezTo>
                    <a:cubicBezTo>
                      <a:pt x="126339" y="134271"/>
                      <a:pt x="100278" y="148435"/>
                      <a:pt x="80449" y="152401"/>
                    </a:cubicBezTo>
                    <a:cubicBezTo>
                      <a:pt x="60620" y="156367"/>
                      <a:pt x="34559" y="151267"/>
                      <a:pt x="22662" y="145602"/>
                    </a:cubicBezTo>
                    <a:cubicBezTo>
                      <a:pt x="10765" y="139937"/>
                      <a:pt x="0" y="108777"/>
                      <a:pt x="2266" y="8781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3352800" y="3713121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311860" y="3284984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3527884" y="2960948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779912" y="3320988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707904" y="3140968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923928" y="3248980"/>
                <a:ext cx="86681" cy="100845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6553925">
                <a:off x="3543866" y="3906058"/>
                <a:ext cx="112855" cy="150776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175956" y="3501008"/>
                <a:ext cx="45719" cy="144016"/>
              </a:xfrm>
              <a:custGeom>
                <a:avLst/>
                <a:gdLst>
                  <a:gd name="connsiteX0" fmla="*/ 19262 w 86681"/>
                  <a:gd name="connsiteY0" fmla="*/ 9065 h 100845"/>
                  <a:gd name="connsiteX1" fmla="*/ 73651 w 86681"/>
                  <a:gd name="connsiteY1" fmla="*/ 26061 h 100845"/>
                  <a:gd name="connsiteX2" fmla="*/ 83848 w 86681"/>
                  <a:gd name="connsiteY2" fmla="*/ 36259 h 100845"/>
                  <a:gd name="connsiteX3" fmla="*/ 56654 w 86681"/>
                  <a:gd name="connsiteY3" fmla="*/ 90647 h 100845"/>
                  <a:gd name="connsiteX4" fmla="*/ 15863 w 86681"/>
                  <a:gd name="connsiteY4" fmla="*/ 97446 h 100845"/>
                  <a:gd name="connsiteX5" fmla="*/ 2266 w 86681"/>
                  <a:gd name="connsiteY5" fmla="*/ 80449 h 100845"/>
                  <a:gd name="connsiteX6" fmla="*/ 19262 w 86681"/>
                  <a:gd name="connsiteY6" fmla="*/ 9065 h 10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681" h="100845">
                    <a:moveTo>
                      <a:pt x="19262" y="9065"/>
                    </a:moveTo>
                    <a:cubicBezTo>
                      <a:pt x="31159" y="0"/>
                      <a:pt x="62887" y="21529"/>
                      <a:pt x="73651" y="26061"/>
                    </a:cubicBezTo>
                    <a:cubicBezTo>
                      <a:pt x="84415" y="30593"/>
                      <a:pt x="86681" y="25495"/>
                      <a:pt x="83848" y="36259"/>
                    </a:cubicBezTo>
                    <a:cubicBezTo>
                      <a:pt x="81015" y="47023"/>
                      <a:pt x="67985" y="80449"/>
                      <a:pt x="56654" y="90647"/>
                    </a:cubicBezTo>
                    <a:cubicBezTo>
                      <a:pt x="45323" y="100845"/>
                      <a:pt x="24928" y="99146"/>
                      <a:pt x="15863" y="97446"/>
                    </a:cubicBezTo>
                    <a:cubicBezTo>
                      <a:pt x="6798" y="95746"/>
                      <a:pt x="4532" y="91780"/>
                      <a:pt x="2266" y="80449"/>
                    </a:cubicBezTo>
                    <a:cubicBezTo>
                      <a:pt x="0" y="69118"/>
                      <a:pt x="7365" y="18130"/>
                      <a:pt x="19262" y="9065"/>
                    </a:cubicBez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3179438" y="2921661"/>
                <a:ext cx="1075298" cy="1227698"/>
              </a:xfrm>
              <a:custGeom>
                <a:avLst/>
                <a:gdLst>
                  <a:gd name="connsiteX0" fmla="*/ 192624 w 1075298"/>
                  <a:gd name="connsiteY0" fmla="*/ 52688 h 1227698"/>
                  <a:gd name="connsiteX1" fmla="*/ 43057 w 1075298"/>
                  <a:gd name="connsiteY1" fmla="*/ 351823 h 1227698"/>
                  <a:gd name="connsiteX2" fmla="*/ 12464 w 1075298"/>
                  <a:gd name="connsiteY2" fmla="*/ 647558 h 1227698"/>
                  <a:gd name="connsiteX3" fmla="*/ 117841 w 1075298"/>
                  <a:gd name="connsiteY3" fmla="*/ 899103 h 1227698"/>
                  <a:gd name="connsiteX4" fmla="*/ 328595 w 1075298"/>
                  <a:gd name="connsiteY4" fmla="*/ 1123454 h 1227698"/>
                  <a:gd name="connsiteX5" fmla="*/ 576740 w 1075298"/>
                  <a:gd name="connsiteY5" fmla="*/ 1208436 h 1227698"/>
                  <a:gd name="connsiteX6" fmla="*/ 753502 w 1075298"/>
                  <a:gd name="connsiteY6" fmla="*/ 1194839 h 1227698"/>
                  <a:gd name="connsiteX7" fmla="*/ 1001648 w 1075298"/>
                  <a:gd name="connsiteY7" fmla="*/ 1011279 h 1227698"/>
                  <a:gd name="connsiteX8" fmla="*/ 1066233 w 1075298"/>
                  <a:gd name="connsiteY8" fmla="*/ 763133 h 1227698"/>
                  <a:gd name="connsiteX9" fmla="*/ 1056036 w 1075298"/>
                  <a:gd name="connsiteY9" fmla="*/ 586372 h 1227698"/>
                  <a:gd name="connsiteX10" fmla="*/ 964256 w 1075298"/>
                  <a:gd name="connsiteY10" fmla="*/ 358622 h 1227698"/>
                  <a:gd name="connsiteX11" fmla="*/ 818088 w 1075298"/>
                  <a:gd name="connsiteY11" fmla="*/ 205655 h 1227698"/>
                  <a:gd name="connsiteX12" fmla="*/ 688916 w 1075298"/>
                  <a:gd name="connsiteY12" fmla="*/ 137670 h 1227698"/>
                  <a:gd name="connsiteX13" fmla="*/ 529151 w 1075298"/>
                  <a:gd name="connsiteY13" fmla="*/ 62886 h 1227698"/>
                  <a:gd name="connsiteX14" fmla="*/ 413576 w 1075298"/>
                  <a:gd name="connsiteY14" fmla="*/ 32293 h 1227698"/>
                  <a:gd name="connsiteX15" fmla="*/ 308199 w 1075298"/>
                  <a:gd name="connsiteY15" fmla="*/ 35692 h 1227698"/>
                  <a:gd name="connsiteX16" fmla="*/ 250412 w 1075298"/>
                  <a:gd name="connsiteY16" fmla="*/ 35692 h 1227698"/>
                  <a:gd name="connsiteX17" fmla="*/ 192624 w 1075298"/>
                  <a:gd name="connsiteY17" fmla="*/ 52688 h 1227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5298" h="1227698">
                    <a:moveTo>
                      <a:pt x="192624" y="52688"/>
                    </a:moveTo>
                    <a:cubicBezTo>
                      <a:pt x="158065" y="105376"/>
                      <a:pt x="73084" y="252678"/>
                      <a:pt x="43057" y="351823"/>
                    </a:cubicBezTo>
                    <a:cubicBezTo>
                      <a:pt x="13030" y="450968"/>
                      <a:pt x="0" y="556345"/>
                      <a:pt x="12464" y="647558"/>
                    </a:cubicBezTo>
                    <a:cubicBezTo>
                      <a:pt x="24928" y="738771"/>
                      <a:pt x="65153" y="819787"/>
                      <a:pt x="117841" y="899103"/>
                    </a:cubicBezTo>
                    <a:cubicBezTo>
                      <a:pt x="170529" y="978419"/>
                      <a:pt x="252112" y="1071899"/>
                      <a:pt x="328595" y="1123454"/>
                    </a:cubicBezTo>
                    <a:cubicBezTo>
                      <a:pt x="405078" y="1175009"/>
                      <a:pt x="505922" y="1196539"/>
                      <a:pt x="576740" y="1208436"/>
                    </a:cubicBezTo>
                    <a:cubicBezTo>
                      <a:pt x="647558" y="1220333"/>
                      <a:pt x="682684" y="1227698"/>
                      <a:pt x="753502" y="1194839"/>
                    </a:cubicBezTo>
                    <a:cubicBezTo>
                      <a:pt x="824320" y="1161980"/>
                      <a:pt x="949526" y="1083230"/>
                      <a:pt x="1001648" y="1011279"/>
                    </a:cubicBezTo>
                    <a:cubicBezTo>
                      <a:pt x="1053770" y="939328"/>
                      <a:pt x="1057168" y="833951"/>
                      <a:pt x="1066233" y="763133"/>
                    </a:cubicBezTo>
                    <a:cubicBezTo>
                      <a:pt x="1075298" y="692315"/>
                      <a:pt x="1073032" y="653791"/>
                      <a:pt x="1056036" y="586372"/>
                    </a:cubicBezTo>
                    <a:cubicBezTo>
                      <a:pt x="1039040" y="518954"/>
                      <a:pt x="1003914" y="422075"/>
                      <a:pt x="964256" y="358622"/>
                    </a:cubicBezTo>
                    <a:cubicBezTo>
                      <a:pt x="924598" y="295169"/>
                      <a:pt x="863978" y="242480"/>
                      <a:pt x="818088" y="205655"/>
                    </a:cubicBezTo>
                    <a:cubicBezTo>
                      <a:pt x="772198" y="168830"/>
                      <a:pt x="737072" y="161465"/>
                      <a:pt x="688916" y="137670"/>
                    </a:cubicBezTo>
                    <a:cubicBezTo>
                      <a:pt x="640760" y="113875"/>
                      <a:pt x="575041" y="80449"/>
                      <a:pt x="529151" y="62886"/>
                    </a:cubicBezTo>
                    <a:cubicBezTo>
                      <a:pt x="483261" y="45323"/>
                      <a:pt x="450401" y="36825"/>
                      <a:pt x="413576" y="32293"/>
                    </a:cubicBezTo>
                    <a:cubicBezTo>
                      <a:pt x="376751" y="27761"/>
                      <a:pt x="335393" y="35126"/>
                      <a:pt x="308199" y="35692"/>
                    </a:cubicBezTo>
                    <a:cubicBezTo>
                      <a:pt x="281005" y="36258"/>
                      <a:pt x="267975" y="33426"/>
                      <a:pt x="250412" y="35692"/>
                    </a:cubicBezTo>
                    <a:cubicBezTo>
                      <a:pt x="232849" y="37958"/>
                      <a:pt x="227183" y="0"/>
                      <a:pt x="192624" y="52688"/>
                    </a:cubicBezTo>
                    <a:close/>
                  </a:path>
                </a:pathLst>
              </a:custGeom>
              <a:noFill/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" name="Straight Arrow Connector 19"/>
              <p:cNvCxnSpPr>
                <a:endCxn id="19" idx="1"/>
              </p:cNvCxnSpPr>
              <p:nvPr/>
            </p:nvCxnSpPr>
            <p:spPr>
              <a:xfrm>
                <a:off x="1307230" y="1917111"/>
                <a:ext cx="1915265" cy="1356373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5. Search for specific chromatin features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associated to the heterochromatin profile in etiolated nuclei.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59532" y="3861048"/>
          <a:ext cx="8534400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755576" y="908720"/>
          <a:ext cx="81009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4139952" y="2492896"/>
            <a:ext cx="360040" cy="2520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64088" y="2636912"/>
            <a:ext cx="288032" cy="25202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9612" y="3609020"/>
            <a:ext cx="280831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Control genes</a:t>
            </a:r>
            <a:endParaRPr lang="fr-FR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995936" y="3609020"/>
            <a:ext cx="11161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UP</a:t>
            </a:r>
            <a:endParaRPr lang="fr-FR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5220072" y="3609020"/>
            <a:ext cx="1728192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DOWN</a:t>
            </a:r>
            <a:endParaRPr lang="fr-FR" sz="1400" b="1"/>
          </a:p>
        </p:txBody>
      </p:sp>
      <p:sp>
        <p:nvSpPr>
          <p:cNvPr id="17" name="TextBox 16"/>
          <p:cNvSpPr txBox="1"/>
          <p:nvPr/>
        </p:nvSpPr>
        <p:spPr>
          <a:xfrm>
            <a:off x="7092280" y="3609020"/>
            <a:ext cx="172819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TE</a:t>
            </a:r>
            <a:endParaRPr lang="fr-FR" sz="1400" b="1"/>
          </a:p>
        </p:txBody>
      </p:sp>
      <p:sp>
        <p:nvSpPr>
          <p:cNvPr id="18" name="TextBox 17"/>
          <p:cNvSpPr txBox="1"/>
          <p:nvPr/>
        </p:nvSpPr>
        <p:spPr>
          <a:xfrm>
            <a:off x="1259632" y="6201308"/>
            <a:ext cx="284431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centromeric</a:t>
            </a:r>
            <a:endParaRPr lang="fr-FR" sz="1400" b="1"/>
          </a:p>
        </p:txBody>
      </p:sp>
      <p:sp>
        <p:nvSpPr>
          <p:cNvPr id="19" name="TextBox 18"/>
          <p:cNvSpPr txBox="1"/>
          <p:nvPr/>
        </p:nvSpPr>
        <p:spPr>
          <a:xfrm>
            <a:off x="4391980" y="6201308"/>
            <a:ext cx="43204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smtClean="0"/>
              <a:t>45S rRNA (telomeric)</a:t>
            </a:r>
            <a:endParaRPr lang="fr-FR" sz="1400" b="1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65169" y="1855233"/>
            <a:ext cx="213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/>
              <a:t>% input</a:t>
            </a:r>
          </a:p>
          <a:p>
            <a:pPr algn="ctr"/>
            <a:r>
              <a:rPr lang="fr-FR" sz="1400" smtClean="0"/>
              <a:t>Normalised aginst controls</a:t>
            </a:r>
            <a:endParaRPr lang="fr-FR" sz="1400"/>
          </a:p>
        </p:txBody>
      </p:sp>
      <p:sp>
        <p:nvSpPr>
          <p:cNvPr id="22" name="TextBox 21"/>
          <p:cNvSpPr txBox="1"/>
          <p:nvPr/>
        </p:nvSpPr>
        <p:spPr>
          <a:xfrm>
            <a:off x="3851920" y="800708"/>
            <a:ext cx="13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smtClean="0"/>
              <a:t>ChIP anti-H3</a:t>
            </a:r>
            <a:endParaRPr lang="fr-FR" b="1" u="sng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665464" y="4670020"/>
            <a:ext cx="213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/>
              <a:t>% input</a:t>
            </a:r>
          </a:p>
          <a:p>
            <a:pPr algn="ctr"/>
            <a:r>
              <a:rPr lang="fr-FR" sz="1400" smtClean="0"/>
              <a:t>Normalised aginst controls</a:t>
            </a:r>
            <a:endParaRPr 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336" t="12092" r="10392" b="13630"/>
          <a:stretch>
            <a:fillRect/>
          </a:stretch>
        </p:blipFill>
        <p:spPr bwMode="auto">
          <a:xfrm>
            <a:off x="1403647" y="1520788"/>
            <a:ext cx="6495373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584" y="4725144"/>
            <a:ext cx="11878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mtClean="0">
                <a:solidFill>
                  <a:srgbClr val="C00000"/>
                </a:solidFill>
              </a:rPr>
              <a:t>180pb</a:t>
            </a:r>
          </a:p>
          <a:p>
            <a:pPr algn="r"/>
            <a:r>
              <a:rPr lang="fr-FR" smtClean="0">
                <a:solidFill>
                  <a:srgbClr val="00B050"/>
                </a:solidFill>
              </a:rPr>
              <a:t>Pericentric</a:t>
            </a:r>
            <a:endParaRPr lang="fr-FR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4185084"/>
            <a:ext cx="724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mtClean="0">
                <a:solidFill>
                  <a:srgbClr val="00B050"/>
                </a:solidFill>
              </a:rPr>
              <a:t>5meC</a:t>
            </a:r>
            <a:endParaRPr lang="fr-FR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268" y="6237312"/>
            <a:ext cx="1857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Van Zanten et al., 2011</a:t>
            </a:r>
            <a:endParaRPr lang="fr-FR" sz="140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164" y="3609020"/>
            <a:ext cx="2120753" cy="21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0435" y="3609020"/>
            <a:ext cx="2120753" cy="21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668" y="3609020"/>
            <a:ext cx="2120753" cy="21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340768"/>
            <a:ext cx="2124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684" y="1340768"/>
            <a:ext cx="2124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3932" y="1340768"/>
            <a:ext cx="2124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16"/>
          <p:cNvCxnSpPr/>
          <p:nvPr/>
        </p:nvCxnSpPr>
        <p:spPr>
          <a:xfrm>
            <a:off x="1979712" y="3356992"/>
            <a:ext cx="16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27684" y="2960948"/>
            <a:ext cx="6126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4µm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61301" y="2200218"/>
            <a:ext cx="20882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accent6">
                    <a:lumMod val="50000"/>
                  </a:schemeClr>
                </a:solidFill>
              </a:rPr>
              <a:t>LIGHT</a:t>
            </a:r>
            <a:endParaRPr lang="fr-FR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7869" y="4504474"/>
            <a:ext cx="2088232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DARK</a:t>
            </a:r>
            <a:endParaRPr lang="fr-FR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672" y="944724"/>
            <a:ext cx="2124236" cy="216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1600" smtClean="0">
                <a:solidFill>
                  <a:schemeClr val="accent4">
                    <a:lumMod val="50000"/>
                  </a:schemeClr>
                </a:solidFill>
              </a:rPr>
              <a:t>24h</a:t>
            </a:r>
            <a:endParaRPr lang="fr-FR" sz="16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7924" y="944724"/>
            <a:ext cx="2124236" cy="216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1600" smtClean="0">
                <a:solidFill>
                  <a:schemeClr val="accent4">
                    <a:lumMod val="50000"/>
                  </a:schemeClr>
                </a:solidFill>
              </a:rPr>
              <a:t>48h</a:t>
            </a:r>
            <a:endParaRPr lang="fr-FR" sz="16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944724"/>
            <a:ext cx="2124236" cy="216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1600" smtClean="0">
                <a:solidFill>
                  <a:schemeClr val="accent4">
                    <a:lumMod val="50000"/>
                  </a:schemeClr>
                </a:solidFill>
              </a:rPr>
              <a:t>72h</a:t>
            </a:r>
            <a:endParaRPr lang="fr-FR" sz="16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3195637" y="2057400"/>
          <a:ext cx="2752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11760" y="1628800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Area (µm²)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8250" y="80244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8549" y="94094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0334" y="94094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6692"/>
            <a:ext cx="1691680" cy="6192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655676" y="3753036"/>
            <a:ext cx="7488324" cy="309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100µm</a:t>
            </a: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655676" y="656692"/>
            <a:ext cx="7488324" cy="30963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3" cstate="print"/>
          <a:srcRect l="168" r="27744"/>
          <a:stretch>
            <a:fillRect/>
          </a:stretch>
        </p:blipFill>
        <p:spPr bwMode="auto">
          <a:xfrm rot="5400000" flipH="1">
            <a:off x="1811410" y="1329560"/>
            <a:ext cx="2124236" cy="2218661"/>
          </a:xfrm>
          <a:prstGeom prst="rect">
            <a:avLst/>
          </a:prstGeom>
          <a:noFill/>
        </p:spPr>
      </p:pic>
      <p:pic>
        <p:nvPicPr>
          <p:cNvPr id="17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4" cstate="print"/>
          <a:srcRect l="168" r="27744"/>
          <a:stretch>
            <a:fillRect/>
          </a:stretch>
        </p:blipFill>
        <p:spPr bwMode="auto">
          <a:xfrm rot="16200000" flipH="1">
            <a:off x="1811409" y="645484"/>
            <a:ext cx="2124236" cy="2218661"/>
          </a:xfrm>
          <a:prstGeom prst="rect">
            <a:avLst/>
          </a:prstGeom>
          <a:noFill/>
        </p:spPr>
      </p:pic>
      <p:pic>
        <p:nvPicPr>
          <p:cNvPr id="18" name="Picture 2" descr="\\WOTAN\diaplant\plant\clara\data microscopy\macrozoom_clara\2012-09-25\GP1 GUS 2h.tif"/>
          <p:cNvPicPr>
            <a:picLocks noChangeAspect="1" noChangeArrowheads="1"/>
          </p:cNvPicPr>
          <p:nvPr/>
        </p:nvPicPr>
        <p:blipFill>
          <a:blip r:embed="rId5" cstate="print"/>
          <a:srcRect l="16968" t="10583" r="26827" b="18994"/>
          <a:stretch>
            <a:fillRect/>
          </a:stretch>
        </p:blipFill>
        <p:spPr bwMode="auto">
          <a:xfrm rot="5400000">
            <a:off x="10360" y="2946504"/>
            <a:ext cx="1656185" cy="1562438"/>
          </a:xfrm>
          <a:prstGeom prst="rect">
            <a:avLst/>
          </a:prstGeom>
          <a:noFill/>
        </p:spPr>
      </p:pic>
      <p:pic>
        <p:nvPicPr>
          <p:cNvPr id="19" name="Picture 3" descr="\\WOTAN\diaplant\plant\clara\data microscopy\macrozoom_clara\2012-09-25\GP1 GUS dark 24h 2.tif"/>
          <p:cNvPicPr>
            <a:picLocks noChangeAspect="1" noChangeArrowheads="1"/>
          </p:cNvPicPr>
          <p:nvPr/>
        </p:nvPicPr>
        <p:blipFill>
          <a:blip r:embed="rId6" cstate="print"/>
          <a:srcRect l="5363" r="19089"/>
          <a:stretch>
            <a:fillRect/>
          </a:stretch>
        </p:blipFill>
        <p:spPr bwMode="auto">
          <a:xfrm rot="5400000">
            <a:off x="1738037" y="3972900"/>
            <a:ext cx="2226144" cy="2218662"/>
          </a:xfrm>
          <a:prstGeom prst="rect">
            <a:avLst/>
          </a:prstGeom>
          <a:noFill/>
        </p:spPr>
      </p:pic>
      <p:pic>
        <p:nvPicPr>
          <p:cNvPr id="20" name="Picture 4" descr="\\WOTAN\diaplant\plant\clara\data microscopy\macrozoom_clara\2012-09-25\GP1 GUS dark 48h 2.tif"/>
          <p:cNvPicPr>
            <a:picLocks noChangeAspect="1" noChangeArrowheads="1"/>
          </p:cNvPicPr>
          <p:nvPr/>
        </p:nvPicPr>
        <p:blipFill>
          <a:blip r:embed="rId7" cstate="print"/>
          <a:srcRect l="1218" r="23026"/>
          <a:stretch>
            <a:fillRect/>
          </a:stretch>
        </p:blipFill>
        <p:spPr bwMode="auto">
          <a:xfrm rot="5400000">
            <a:off x="4050450" y="3975854"/>
            <a:ext cx="2232248" cy="2218660"/>
          </a:xfrm>
          <a:prstGeom prst="rect">
            <a:avLst/>
          </a:prstGeom>
          <a:noFill/>
        </p:spPr>
      </p:pic>
      <p:pic>
        <p:nvPicPr>
          <p:cNvPr id="21" name="Picture 5" descr="\\WOTAN\diaplant\plant\clara\data microscopy\macrozoom_clara\2012-09-25\GP1 GUS dark 72h 2.tif"/>
          <p:cNvPicPr>
            <a:picLocks noChangeAspect="1" noChangeArrowheads="1"/>
          </p:cNvPicPr>
          <p:nvPr/>
        </p:nvPicPr>
        <p:blipFill>
          <a:blip r:embed="rId8" cstate="print"/>
          <a:srcRect l="4557" t="-659" r="20149" b="47"/>
          <a:stretch>
            <a:fillRect/>
          </a:stretch>
        </p:blipFill>
        <p:spPr bwMode="auto">
          <a:xfrm rot="10800000">
            <a:off x="6372709" y="3969060"/>
            <a:ext cx="2218661" cy="2232248"/>
          </a:xfrm>
          <a:prstGeom prst="rect">
            <a:avLst/>
          </a:prstGeom>
          <a:noFill/>
        </p:spPr>
      </p:pic>
      <p:pic>
        <p:nvPicPr>
          <p:cNvPr id="22" name="Picture 6" descr="\\WOTAN\diaplant\plant\clara\data microscopy\macrozoom_clara\2012-09-25\GP1 GUS light 48h 2.tif"/>
          <p:cNvPicPr>
            <a:picLocks noChangeAspect="1" noChangeArrowheads="1"/>
          </p:cNvPicPr>
          <p:nvPr/>
        </p:nvPicPr>
        <p:blipFill>
          <a:blip r:embed="rId3" cstate="print"/>
          <a:srcRect l="168" r="4166"/>
          <a:stretch>
            <a:fillRect/>
          </a:stretch>
        </p:blipFill>
        <p:spPr bwMode="auto">
          <a:xfrm rot="16200000" flipH="1">
            <a:off x="3768283" y="992867"/>
            <a:ext cx="2819001" cy="2218661"/>
          </a:xfrm>
          <a:prstGeom prst="rect">
            <a:avLst/>
          </a:prstGeom>
          <a:noFill/>
        </p:spPr>
      </p:pic>
      <p:pic>
        <p:nvPicPr>
          <p:cNvPr id="23" name="Picture 7" descr="\\WOTAN\diaplant\plant\clara\data microscopy\macrozoom_clara\2012-09-25\GP1 GUS light 24h 2.tif"/>
          <p:cNvPicPr>
            <a:picLocks noChangeAspect="1" noChangeArrowheads="1"/>
          </p:cNvPicPr>
          <p:nvPr/>
        </p:nvPicPr>
        <p:blipFill>
          <a:blip r:embed="rId9" cstate="print"/>
          <a:srcRect l="11665" t="528" r="13041" b="482"/>
          <a:stretch>
            <a:fillRect/>
          </a:stretch>
        </p:blipFill>
        <p:spPr bwMode="auto">
          <a:xfrm>
            <a:off x="1764197" y="980728"/>
            <a:ext cx="2218662" cy="2232248"/>
          </a:xfrm>
          <a:prstGeom prst="rect">
            <a:avLst/>
          </a:prstGeom>
          <a:noFill/>
        </p:spPr>
      </p:pic>
      <p:pic>
        <p:nvPicPr>
          <p:cNvPr id="24" name="Picture 8" descr="\\WOTAN\diaplant\plant\clara\data microscopy\macrozoom_clara\2012-09-25\GP1 GUS light 72h.tif"/>
          <p:cNvPicPr>
            <a:picLocks noChangeAspect="1" noChangeArrowheads="1"/>
          </p:cNvPicPr>
          <p:nvPr/>
        </p:nvPicPr>
        <p:blipFill>
          <a:blip r:embed="rId10" cstate="print"/>
          <a:srcRect l="4242"/>
          <a:stretch>
            <a:fillRect/>
          </a:stretch>
        </p:blipFill>
        <p:spPr bwMode="auto">
          <a:xfrm rot="5400000">
            <a:off x="6071207" y="1002224"/>
            <a:ext cx="2821665" cy="221866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81127" y="63093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/>
              <a:t>2h</a:t>
            </a:r>
            <a:endParaRPr lang="fr-FR" b="1"/>
          </a:p>
        </p:txBody>
      </p:sp>
      <p:sp>
        <p:nvSpPr>
          <p:cNvPr id="26" name="TextBox 25"/>
          <p:cNvSpPr txBox="1"/>
          <p:nvPr/>
        </p:nvSpPr>
        <p:spPr>
          <a:xfrm>
            <a:off x="2425344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24h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1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48h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6296" y="63093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72h</a:t>
            </a:r>
            <a:endParaRPr lang="fr-FR" b="1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871720" y="6417332"/>
            <a:ext cx="1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55676" y="6417332"/>
            <a:ext cx="612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smtClean="0">
                <a:solidFill>
                  <a:schemeClr val="bg1"/>
                </a:solidFill>
              </a:rPr>
              <a:t>100µm</a:t>
            </a:r>
            <a:endParaRPr lang="fr-FR" sz="1100" b="1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508" y="3933056"/>
            <a:ext cx="9144000" cy="2952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0" y="1160748"/>
            <a:ext cx="9144000" cy="2952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TextBox 51"/>
          <p:cNvSpPr txBox="1"/>
          <p:nvPr/>
        </p:nvSpPr>
        <p:spPr>
          <a:xfrm>
            <a:off x="6048163" y="6237313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72h</a:t>
            </a:r>
            <a:endParaRPr lang="fr-FR" b="1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r="22745"/>
          <a:stretch>
            <a:fillRect/>
          </a:stretch>
        </p:blipFill>
        <p:spPr bwMode="auto">
          <a:xfrm rot="5400000">
            <a:off x="4431635" y="4253441"/>
            <a:ext cx="2548981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4847" r="9694"/>
          <a:stretch>
            <a:fillRect/>
          </a:stretch>
        </p:blipFill>
        <p:spPr bwMode="auto">
          <a:xfrm rot="5400000">
            <a:off x="4293055" y="1403688"/>
            <a:ext cx="2736304" cy="239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195737" y="728700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smtClean="0"/>
              <a:t>3 days</a:t>
            </a:r>
            <a:endParaRPr lang="fr-FR" b="1" u="sng"/>
          </a:p>
        </p:txBody>
      </p:sp>
      <p:sp>
        <p:nvSpPr>
          <p:cNvPr id="25" name="TextBox 24"/>
          <p:cNvSpPr txBox="1"/>
          <p:nvPr/>
        </p:nvSpPr>
        <p:spPr>
          <a:xfrm>
            <a:off x="5184067" y="728701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smtClean="0"/>
              <a:t>5 days</a:t>
            </a:r>
            <a:endParaRPr lang="fr-FR" b="1" u="sng"/>
          </a:p>
        </p:txBody>
      </p:sp>
      <p:pic>
        <p:nvPicPr>
          <p:cNvPr id="26" name="Picture 5" descr="\\WOTAN\diaplant\plant\clara\data microscopy\macrozoom_clara\2012-09-25\GP1 GUS dark 72h 2.tif"/>
          <p:cNvPicPr>
            <a:picLocks noChangeAspect="1" noChangeArrowheads="1"/>
          </p:cNvPicPr>
          <p:nvPr/>
        </p:nvPicPr>
        <p:blipFill>
          <a:blip r:embed="rId4" cstate="print"/>
          <a:srcRect l="4557" t="-46" r="3208" b="47"/>
          <a:stretch>
            <a:fillRect/>
          </a:stretch>
        </p:blipFill>
        <p:spPr bwMode="auto">
          <a:xfrm rot="10800000">
            <a:off x="1547665" y="4797152"/>
            <a:ext cx="1764196" cy="1440160"/>
          </a:xfrm>
          <a:prstGeom prst="rect">
            <a:avLst/>
          </a:prstGeom>
          <a:noFill/>
        </p:spPr>
      </p:pic>
      <p:pic>
        <p:nvPicPr>
          <p:cNvPr id="27" name="Picture 8" descr="\\WOTAN\diaplant\plant\clara\data microscopy\macrozoom_clara\2012-09-25\GP1 GUS light 72h.tif"/>
          <p:cNvPicPr>
            <a:picLocks noChangeAspect="1" noChangeArrowheads="1"/>
          </p:cNvPicPr>
          <p:nvPr/>
        </p:nvPicPr>
        <p:blipFill>
          <a:blip r:embed="rId5" cstate="print"/>
          <a:srcRect l="4242"/>
          <a:stretch>
            <a:fillRect/>
          </a:stretch>
        </p:blipFill>
        <p:spPr bwMode="auto">
          <a:xfrm rot="5400000">
            <a:off x="1675992" y="1901141"/>
            <a:ext cx="1831578" cy="1440161"/>
          </a:xfrm>
          <a:prstGeom prst="rect">
            <a:avLst/>
          </a:prstGeom>
          <a:noFill/>
        </p:spPr>
      </p:pic>
      <p:cxnSp>
        <p:nvCxnSpPr>
          <p:cNvPr id="29" name="Straight Arrow Connector 28"/>
          <p:cNvCxnSpPr/>
          <p:nvPr/>
        </p:nvCxnSpPr>
        <p:spPr>
          <a:xfrm>
            <a:off x="3383868" y="2600907"/>
            <a:ext cx="100811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83868" y="5517232"/>
            <a:ext cx="1008112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 l="18900" t="11606" r="71425" b="72194"/>
          <a:stretch>
            <a:fillRect/>
          </a:stretch>
        </p:blipFill>
        <p:spPr bwMode="auto">
          <a:xfrm>
            <a:off x="7308304" y="1808820"/>
            <a:ext cx="1410557" cy="147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/>
          <a:srcRect l="33972" t="12326" r="56803" b="72194"/>
          <a:stretch>
            <a:fillRect/>
          </a:stretch>
        </p:blipFill>
        <p:spPr bwMode="auto">
          <a:xfrm>
            <a:off x="7416316" y="4833156"/>
            <a:ext cx="1201529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/>
          <a:srcRect l="62828" t="79792" r="10033" b="1534"/>
          <a:stretch>
            <a:fillRect/>
          </a:stretch>
        </p:blipFill>
        <p:spPr bwMode="auto">
          <a:xfrm>
            <a:off x="251520" y="5049180"/>
            <a:ext cx="125575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8" cstate="print"/>
          <a:srcRect l="23732" t="83060" r="59317" b="5074"/>
          <a:stretch>
            <a:fillRect/>
          </a:stretch>
        </p:blipFill>
        <p:spPr bwMode="auto">
          <a:xfrm>
            <a:off x="467544" y="2276872"/>
            <a:ext cx="92581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336" t="12092" r="10392" b="40703"/>
          <a:stretch>
            <a:fillRect/>
          </a:stretch>
        </p:blipFill>
        <p:spPr bwMode="auto">
          <a:xfrm>
            <a:off x="1439652" y="872716"/>
            <a:ext cx="64953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1336" t="12092" r="10392" b="40703"/>
          <a:stretch>
            <a:fillRect/>
          </a:stretch>
        </p:blipFill>
        <p:spPr bwMode="auto">
          <a:xfrm>
            <a:off x="1403648" y="4041068"/>
            <a:ext cx="649537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943708" y="4257092"/>
            <a:ext cx="5616624" cy="1332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reeform 11"/>
          <p:cNvSpPr/>
          <p:nvPr/>
        </p:nvSpPr>
        <p:spPr>
          <a:xfrm>
            <a:off x="5934075" y="4726682"/>
            <a:ext cx="1285875" cy="885825"/>
          </a:xfrm>
          <a:custGeom>
            <a:avLst/>
            <a:gdLst>
              <a:gd name="connsiteX0" fmla="*/ 0 w 1285875"/>
              <a:gd name="connsiteY0" fmla="*/ 885825 h 885825"/>
              <a:gd name="connsiteX1" fmla="*/ 361950 w 1285875"/>
              <a:gd name="connsiteY1" fmla="*/ 790575 h 885825"/>
              <a:gd name="connsiteX2" fmla="*/ 695325 w 1285875"/>
              <a:gd name="connsiteY2" fmla="*/ 657225 h 885825"/>
              <a:gd name="connsiteX3" fmla="*/ 990600 w 1285875"/>
              <a:gd name="connsiteY3" fmla="*/ 295275 h 885825"/>
              <a:gd name="connsiteX4" fmla="*/ 1238250 w 1285875"/>
              <a:gd name="connsiteY4" fmla="*/ 28575 h 885825"/>
              <a:gd name="connsiteX5" fmla="*/ 1238250 w 1285875"/>
              <a:gd name="connsiteY5" fmla="*/ 28575 h 885825"/>
              <a:gd name="connsiteX6" fmla="*/ 1285875 w 1285875"/>
              <a:gd name="connsiteY6" fmla="*/ 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5875" h="885825">
                <a:moveTo>
                  <a:pt x="0" y="885825"/>
                </a:moveTo>
                <a:cubicBezTo>
                  <a:pt x="123031" y="857250"/>
                  <a:pt x="246063" y="828675"/>
                  <a:pt x="361950" y="790575"/>
                </a:cubicBezTo>
                <a:cubicBezTo>
                  <a:pt x="477838" y="752475"/>
                  <a:pt x="590550" y="739775"/>
                  <a:pt x="695325" y="657225"/>
                </a:cubicBezTo>
                <a:cubicBezTo>
                  <a:pt x="800100" y="574675"/>
                  <a:pt x="900113" y="400050"/>
                  <a:pt x="990600" y="295275"/>
                </a:cubicBezTo>
                <a:cubicBezTo>
                  <a:pt x="1081087" y="190500"/>
                  <a:pt x="1238250" y="28575"/>
                  <a:pt x="1238250" y="28575"/>
                </a:cubicBezTo>
                <a:lnTo>
                  <a:pt x="1238250" y="28575"/>
                </a:lnTo>
                <a:lnTo>
                  <a:pt x="1285875" y="0"/>
                </a:ln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 12"/>
          <p:cNvSpPr/>
          <p:nvPr/>
        </p:nvSpPr>
        <p:spPr>
          <a:xfrm>
            <a:off x="1990725" y="4639370"/>
            <a:ext cx="3952875" cy="987424"/>
          </a:xfrm>
          <a:custGeom>
            <a:avLst/>
            <a:gdLst>
              <a:gd name="connsiteX0" fmla="*/ 3952875 w 3952875"/>
              <a:gd name="connsiteY0" fmla="*/ 963612 h 987424"/>
              <a:gd name="connsiteX1" fmla="*/ 3486150 w 3952875"/>
              <a:gd name="connsiteY1" fmla="*/ 963612 h 987424"/>
              <a:gd name="connsiteX2" fmla="*/ 1190625 w 3952875"/>
              <a:gd name="connsiteY2" fmla="*/ 963612 h 987424"/>
              <a:gd name="connsiteX3" fmla="*/ 676275 w 3952875"/>
              <a:gd name="connsiteY3" fmla="*/ 820737 h 987424"/>
              <a:gd name="connsiteX4" fmla="*/ 333375 w 3952875"/>
              <a:gd name="connsiteY4" fmla="*/ 268287 h 987424"/>
              <a:gd name="connsiteX5" fmla="*/ 228600 w 3952875"/>
              <a:gd name="connsiteY5" fmla="*/ 39687 h 987424"/>
              <a:gd name="connsiteX6" fmla="*/ 0 w 3952875"/>
              <a:gd name="connsiteY6" fmla="*/ 30162 h 9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2875" h="987424">
                <a:moveTo>
                  <a:pt x="3952875" y="963612"/>
                </a:moveTo>
                <a:lnTo>
                  <a:pt x="3486150" y="963612"/>
                </a:lnTo>
                <a:cubicBezTo>
                  <a:pt x="3025775" y="963612"/>
                  <a:pt x="1658937" y="987424"/>
                  <a:pt x="1190625" y="963612"/>
                </a:cubicBezTo>
                <a:cubicBezTo>
                  <a:pt x="722313" y="939800"/>
                  <a:pt x="819150" y="936624"/>
                  <a:pt x="676275" y="820737"/>
                </a:cubicBezTo>
                <a:cubicBezTo>
                  <a:pt x="533400" y="704850"/>
                  <a:pt x="407987" y="398462"/>
                  <a:pt x="333375" y="268287"/>
                </a:cubicBezTo>
                <a:cubicBezTo>
                  <a:pt x="258763" y="138112"/>
                  <a:pt x="284162" y="79374"/>
                  <a:pt x="228600" y="39687"/>
                </a:cubicBezTo>
                <a:cubicBezTo>
                  <a:pt x="173038" y="0"/>
                  <a:pt x="86519" y="15081"/>
                  <a:pt x="0" y="30162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 13"/>
          <p:cNvSpPr/>
          <p:nvPr/>
        </p:nvSpPr>
        <p:spPr>
          <a:xfrm>
            <a:off x="6657975" y="5298182"/>
            <a:ext cx="561975" cy="57150"/>
          </a:xfrm>
          <a:custGeom>
            <a:avLst/>
            <a:gdLst>
              <a:gd name="connsiteX0" fmla="*/ 0 w 561975"/>
              <a:gd name="connsiteY0" fmla="*/ 57150 h 57150"/>
              <a:gd name="connsiteX1" fmla="*/ 257175 w 561975"/>
              <a:gd name="connsiteY1" fmla="*/ 9525 h 57150"/>
              <a:gd name="connsiteX2" fmla="*/ 561975 w 561975"/>
              <a:gd name="connsiteY2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" h="57150">
                <a:moveTo>
                  <a:pt x="0" y="57150"/>
                </a:moveTo>
                <a:cubicBezTo>
                  <a:pt x="81756" y="38100"/>
                  <a:pt x="163513" y="19050"/>
                  <a:pt x="257175" y="9525"/>
                </a:cubicBezTo>
                <a:cubicBezTo>
                  <a:pt x="350837" y="0"/>
                  <a:pt x="456406" y="0"/>
                  <a:pt x="561975" y="0"/>
                </a:cubicBezTo>
              </a:path>
            </a:pathLst>
          </a:cu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y 15"/>
          <p:cNvSpPr/>
          <p:nvPr/>
        </p:nvSpPr>
        <p:spPr>
          <a:xfrm>
            <a:off x="5868144" y="5517232"/>
            <a:ext cx="144016" cy="144016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y 16"/>
          <p:cNvSpPr/>
          <p:nvPr/>
        </p:nvSpPr>
        <p:spPr>
          <a:xfrm>
            <a:off x="6228184" y="5445224"/>
            <a:ext cx="144016" cy="144016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Multiply 17"/>
          <p:cNvSpPr/>
          <p:nvPr/>
        </p:nvSpPr>
        <p:spPr>
          <a:xfrm>
            <a:off x="6516216" y="5337212"/>
            <a:ext cx="144016" cy="144016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y 18"/>
          <p:cNvSpPr/>
          <p:nvPr/>
        </p:nvSpPr>
        <p:spPr>
          <a:xfrm>
            <a:off x="7128284" y="5229200"/>
            <a:ext cx="144016" cy="144016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Multiply 19"/>
          <p:cNvSpPr/>
          <p:nvPr/>
        </p:nvSpPr>
        <p:spPr>
          <a:xfrm>
            <a:off x="7128284" y="4653136"/>
            <a:ext cx="144016" cy="144016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64188" y="5121188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912260" y="4473116"/>
            <a:ext cx="0" cy="5159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24128" y="4726305"/>
            <a:ext cx="1044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mtClean="0"/>
              <a:t>CC 45S </a:t>
            </a:r>
          </a:p>
          <a:p>
            <a:pPr algn="ctr"/>
            <a:r>
              <a:rPr lang="fr-FR" sz="1100" smtClean="0"/>
              <a:t>establishment</a:t>
            </a:r>
            <a:endParaRPr lang="fr-FR" sz="1100"/>
          </a:p>
        </p:txBody>
      </p:sp>
      <p:sp>
        <p:nvSpPr>
          <p:cNvPr id="29" name="Rectangle 28"/>
          <p:cNvSpPr/>
          <p:nvPr/>
        </p:nvSpPr>
        <p:spPr>
          <a:xfrm>
            <a:off x="7056276" y="4077072"/>
            <a:ext cx="6840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6308576" y="3872952"/>
            <a:ext cx="12517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smtClean="0"/>
              <a:t>other CC</a:t>
            </a:r>
          </a:p>
          <a:p>
            <a:pPr algn="ctr"/>
            <a:r>
              <a:rPr lang="fr-FR" sz="1100" smtClean="0"/>
              <a:t>establishment</a:t>
            </a:r>
          </a:p>
          <a:p>
            <a:pPr algn="ctr"/>
            <a:r>
              <a:rPr lang="fr-FR" sz="1100" b="1" smtClean="0"/>
              <a:t>only under light</a:t>
            </a:r>
            <a:endParaRPr lang="fr-FR" sz="1100" b="1"/>
          </a:p>
        </p:txBody>
      </p:sp>
      <p:sp>
        <p:nvSpPr>
          <p:cNvPr id="30" name="TextBox 29"/>
          <p:cNvSpPr txBox="1"/>
          <p:nvPr/>
        </p:nvSpPr>
        <p:spPr>
          <a:xfrm>
            <a:off x="7380312" y="4545124"/>
            <a:ext cx="546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00B050"/>
                </a:solidFill>
              </a:rPr>
              <a:t>Light</a:t>
            </a:r>
            <a:endParaRPr lang="fr-FR" sz="1400" b="1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4308" y="5121188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00B050"/>
                </a:solidFill>
              </a:rPr>
              <a:t>Dark</a:t>
            </a:r>
            <a:endParaRPr lang="fr-FR" sz="14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4068250" y="622429"/>
            <a:ext cx="118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Pericentric</a:t>
            </a:r>
          </a:p>
          <a:p>
            <a:pPr algn="ctr"/>
            <a:r>
              <a:rPr lang="fr-FR" smtClean="0">
                <a:solidFill>
                  <a:schemeClr val="bg1"/>
                </a:solidFill>
              </a:rPr>
              <a:t>repeats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28549" y="760928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00334" y="760928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rgbClr val="002060"/>
                </a:solidFill>
              </a:rPr>
              <a:t>6. Comparison of the establishment of chromocenters </a:t>
            </a:r>
          </a:p>
          <a:p>
            <a:pPr algn="ctr"/>
            <a:r>
              <a:rPr lang="fr-FR" sz="2000" b="1" smtClean="0">
                <a:solidFill>
                  <a:srgbClr val="002060"/>
                </a:solidFill>
              </a:rPr>
              <a:t>between seedlings germinated in darkness and in light.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946" t="15206" r="36779" b="10995"/>
          <a:stretch>
            <a:fillRect/>
          </a:stretch>
        </p:blipFill>
        <p:spPr bwMode="auto">
          <a:xfrm>
            <a:off x="2699792" y="1124744"/>
            <a:ext cx="3780420" cy="557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smtClean="0">
                <a:solidFill>
                  <a:schemeClr val="tx2">
                    <a:lumMod val="50000"/>
                  </a:schemeClr>
                </a:solidFill>
              </a:rPr>
              <a:t>Chromocenter establishment upon germination</a:t>
            </a:r>
            <a:endParaRPr lang="fr-FR" sz="24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336" t="12092" r="10392" b="13630"/>
          <a:stretch>
            <a:fillRect/>
          </a:stretch>
        </p:blipFill>
        <p:spPr bwMode="auto">
          <a:xfrm>
            <a:off x="1403647" y="1520788"/>
            <a:ext cx="6495373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584" y="4725144"/>
            <a:ext cx="11878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mtClean="0">
                <a:solidFill>
                  <a:srgbClr val="C00000"/>
                </a:solidFill>
              </a:rPr>
              <a:t>180pb</a:t>
            </a:r>
          </a:p>
          <a:p>
            <a:pPr algn="r"/>
            <a:r>
              <a:rPr lang="fr-FR" smtClean="0">
                <a:solidFill>
                  <a:srgbClr val="00B050"/>
                </a:solidFill>
              </a:rPr>
              <a:t>Pericentric</a:t>
            </a:r>
            <a:endParaRPr lang="fr-FR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4185084"/>
            <a:ext cx="724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mtClean="0">
                <a:solidFill>
                  <a:srgbClr val="00B050"/>
                </a:solidFill>
              </a:rPr>
              <a:t>5meC</a:t>
            </a:r>
            <a:endParaRPr lang="fr-FR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268" y="6237312"/>
            <a:ext cx="1857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Van Zanten et al., 2011</a:t>
            </a:r>
            <a:endParaRPr 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rastically different chromocenter  organization of nuclei </a:t>
            </a:r>
          </a:p>
          <a:p>
            <a:pPr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from photomorphogenic and skotomorphogenic cotyledons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325" t="11246" r="53425" b="22875"/>
          <a:stretch>
            <a:fillRect/>
          </a:stretch>
        </p:blipFill>
        <p:spPr bwMode="auto">
          <a:xfrm rot="5400000">
            <a:off x="3005826" y="350658"/>
            <a:ext cx="4680520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78074" t="44429" r="15851" b="34754"/>
          <a:stretch>
            <a:fillRect/>
          </a:stretch>
        </p:blipFill>
        <p:spPr bwMode="auto">
          <a:xfrm>
            <a:off x="683568" y="1304764"/>
            <a:ext cx="972108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61424" t="44429" r="33003" b="34754"/>
          <a:stretch>
            <a:fillRect/>
          </a:stretch>
        </p:blipFill>
        <p:spPr bwMode="auto">
          <a:xfrm>
            <a:off x="727956" y="3933056"/>
            <a:ext cx="891716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1352938" y="1968759"/>
            <a:ext cx="878801" cy="317241"/>
          </a:xfrm>
          <a:custGeom>
            <a:avLst/>
            <a:gdLst>
              <a:gd name="connsiteX0" fmla="*/ 0 w 830424"/>
              <a:gd name="connsiteY0" fmla="*/ 317241 h 317241"/>
              <a:gd name="connsiteX1" fmla="*/ 289249 w 830424"/>
              <a:gd name="connsiteY1" fmla="*/ 55984 h 317241"/>
              <a:gd name="connsiteX2" fmla="*/ 718457 w 830424"/>
              <a:gd name="connsiteY2" fmla="*/ 0 h 317241"/>
              <a:gd name="connsiteX3" fmla="*/ 830424 w 830424"/>
              <a:gd name="connsiteY3" fmla="*/ 55984 h 31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24" h="317241">
                <a:moveTo>
                  <a:pt x="0" y="317241"/>
                </a:moveTo>
                <a:cubicBezTo>
                  <a:pt x="84753" y="213049"/>
                  <a:pt x="169506" y="108858"/>
                  <a:pt x="289249" y="55984"/>
                </a:cubicBezTo>
                <a:cubicBezTo>
                  <a:pt x="408992" y="3111"/>
                  <a:pt x="628261" y="0"/>
                  <a:pt x="718457" y="0"/>
                </a:cubicBezTo>
                <a:cubicBezTo>
                  <a:pt x="808653" y="0"/>
                  <a:pt x="819538" y="27992"/>
                  <a:pt x="830424" y="55984"/>
                </a:cubicBezTo>
              </a:path>
            </a:pathLst>
          </a:cu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 10"/>
          <p:cNvSpPr/>
          <p:nvPr/>
        </p:nvSpPr>
        <p:spPr>
          <a:xfrm>
            <a:off x="1187624" y="4113076"/>
            <a:ext cx="878801" cy="317241"/>
          </a:xfrm>
          <a:custGeom>
            <a:avLst/>
            <a:gdLst>
              <a:gd name="connsiteX0" fmla="*/ 0 w 830424"/>
              <a:gd name="connsiteY0" fmla="*/ 317241 h 317241"/>
              <a:gd name="connsiteX1" fmla="*/ 289249 w 830424"/>
              <a:gd name="connsiteY1" fmla="*/ 55984 h 317241"/>
              <a:gd name="connsiteX2" fmla="*/ 718457 w 830424"/>
              <a:gd name="connsiteY2" fmla="*/ 0 h 317241"/>
              <a:gd name="connsiteX3" fmla="*/ 830424 w 830424"/>
              <a:gd name="connsiteY3" fmla="*/ 55984 h 31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24" h="317241">
                <a:moveTo>
                  <a:pt x="0" y="317241"/>
                </a:moveTo>
                <a:cubicBezTo>
                  <a:pt x="84753" y="213049"/>
                  <a:pt x="169506" y="108858"/>
                  <a:pt x="289249" y="55984"/>
                </a:cubicBezTo>
                <a:cubicBezTo>
                  <a:pt x="408992" y="3111"/>
                  <a:pt x="628261" y="0"/>
                  <a:pt x="718457" y="0"/>
                </a:cubicBezTo>
                <a:cubicBezTo>
                  <a:pt x="808653" y="0"/>
                  <a:pt x="819538" y="27992"/>
                  <a:pt x="830424" y="55984"/>
                </a:cubicBezTo>
              </a:path>
            </a:pathLst>
          </a:cu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976082" y="3460358"/>
            <a:ext cx="468052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5-day old seedlings</a:t>
            </a:r>
            <a:endParaRPr lang="fr-FR" b="1"/>
          </a:p>
        </p:txBody>
      </p:sp>
      <p:sp>
        <p:nvSpPr>
          <p:cNvPr id="13" name="TextBox 12"/>
          <p:cNvSpPr txBox="1"/>
          <p:nvPr/>
        </p:nvSpPr>
        <p:spPr>
          <a:xfrm>
            <a:off x="791580" y="123275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LIGHT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580" y="3861048"/>
            <a:ext cx="70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DARK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Light intensity has been shown to influence chromatin compaction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2812" r="82793" b="7968"/>
          <a:stretch>
            <a:fillRect/>
          </a:stretch>
        </p:blipFill>
        <p:spPr bwMode="auto">
          <a:xfrm rot="16200000">
            <a:off x="1241630" y="54242"/>
            <a:ext cx="12601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75595" t="10226" r="1676" b="14444"/>
          <a:stretch>
            <a:fillRect/>
          </a:stretch>
        </p:blipFill>
        <p:spPr bwMode="auto">
          <a:xfrm>
            <a:off x="1079612" y="2348880"/>
            <a:ext cx="1872208" cy="3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92694" y="5821523"/>
            <a:ext cx="2183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Light intensity </a:t>
            </a:r>
            <a:r>
              <a:rPr lang="fr-FR" sz="1100" smtClean="0"/>
              <a:t>(µmol.m-2.s-1)</a:t>
            </a:r>
            <a:endParaRPr lang="fr-FR" sz="1100"/>
          </a:p>
        </p:txBody>
      </p:sp>
      <p:sp>
        <p:nvSpPr>
          <p:cNvPr id="6" name="TextBox 5"/>
          <p:cNvSpPr txBox="1"/>
          <p:nvPr/>
        </p:nvSpPr>
        <p:spPr>
          <a:xfrm>
            <a:off x="7128284" y="6201308"/>
            <a:ext cx="185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Tessadori et al., 2009</a:t>
            </a:r>
          </a:p>
          <a:p>
            <a:r>
              <a:rPr lang="fr-FR" sz="1400" smtClean="0"/>
              <a:t>Van Zanten et al., 2010</a:t>
            </a:r>
            <a:endParaRPr lang="fr-FR" sz="1400"/>
          </a:p>
        </p:txBody>
      </p:sp>
      <p:sp>
        <p:nvSpPr>
          <p:cNvPr id="7" name="TextBox 6"/>
          <p:cNvSpPr txBox="1"/>
          <p:nvPr/>
        </p:nvSpPr>
        <p:spPr>
          <a:xfrm>
            <a:off x="4391980" y="1700808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Low light</a:t>
            </a:r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7903468" y="1736812"/>
            <a:ext cx="10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High light</a:t>
            </a:r>
            <a:endParaRPr lang="fr-F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16116" y="2204864"/>
            <a:ext cx="0" cy="14401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Triangle 11"/>
          <p:cNvSpPr/>
          <p:nvPr/>
        </p:nvSpPr>
        <p:spPr>
          <a:xfrm flipH="1">
            <a:off x="5472100" y="1808820"/>
            <a:ext cx="2376264" cy="25202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88324" y="2204864"/>
            <a:ext cx="0" cy="14401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364088" y="2708920"/>
            <a:ext cx="468052" cy="288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1400" b="1" smtClean="0"/>
              <a:t>CRY2</a:t>
            </a:r>
            <a:endParaRPr lang="fr-FR" sz="1400" b="1"/>
          </a:p>
        </p:txBody>
      </p:sp>
      <p:sp>
        <p:nvSpPr>
          <p:cNvPr id="18" name="Oval 17"/>
          <p:cNvSpPr/>
          <p:nvPr/>
        </p:nvSpPr>
        <p:spPr>
          <a:xfrm>
            <a:off x="7236296" y="2708920"/>
            <a:ext cx="46805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r-FR" sz="1400" b="1" smtClean="0"/>
              <a:t>PHYB</a:t>
            </a:r>
            <a:endParaRPr lang="fr-FR" sz="1400" b="1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t="22812" r="82793" b="49657"/>
          <a:stretch>
            <a:fillRect/>
          </a:stretch>
        </p:blipFill>
        <p:spPr bwMode="auto">
          <a:xfrm rot="16200000">
            <a:off x="5256076" y="3717032"/>
            <a:ext cx="1260140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t="50946" r="82793" b="23096"/>
          <a:stretch>
            <a:fillRect/>
          </a:stretch>
        </p:blipFill>
        <p:spPr bwMode="auto">
          <a:xfrm rot="16200000">
            <a:off x="7200291" y="3753036"/>
            <a:ext cx="1260140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7624" y="764704"/>
            <a:ext cx="66967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/>
              <a:t> </a:t>
            </a:r>
            <a:r>
              <a:rPr lang="fr-FR" b="1" smtClean="0"/>
              <a:t>1.</a:t>
            </a:r>
            <a:r>
              <a:rPr lang="fr-FR" smtClean="0"/>
              <a:t>	Comparison of chromatin compaction in </a:t>
            </a:r>
            <a:r>
              <a:rPr lang="fr-FR" b="1" smtClean="0"/>
              <a:t>skotomorphogenic 	and photomorphogenic cotyledons</a:t>
            </a:r>
            <a:r>
              <a:rPr lang="fr-FR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fr-FR" smtClean="0"/>
          </a:p>
          <a:p>
            <a:pPr algn="just"/>
            <a:r>
              <a:rPr lang="fr-FR"/>
              <a:t> </a:t>
            </a:r>
            <a:r>
              <a:rPr lang="fr-FR" b="1" smtClean="0"/>
              <a:t>2.	</a:t>
            </a:r>
            <a:r>
              <a:rPr lang="fr-FR" smtClean="0"/>
              <a:t>Characterisation of chromatin dynamics during the 	photomorphogenic </a:t>
            </a:r>
            <a:r>
              <a:rPr lang="fr-FR" b="1" smtClean="0"/>
              <a:t>developmental transition in cotyledons 	nuclei</a:t>
            </a:r>
            <a:r>
              <a:rPr lang="fr-FR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fr-FR" smtClean="0"/>
          </a:p>
          <a:p>
            <a:pPr algn="just"/>
            <a:r>
              <a:rPr lang="fr-FR" b="1" smtClean="0"/>
              <a:t>3.</a:t>
            </a:r>
            <a:r>
              <a:rPr lang="fr-FR" smtClean="0"/>
              <a:t> 	Characterisation of chromatin dynamics during the 	photomorphogenic developmental transition in </a:t>
            </a:r>
            <a:r>
              <a:rPr lang="fr-FR" b="1" smtClean="0"/>
              <a:t>hypocotyls 	nuclei</a:t>
            </a:r>
            <a:r>
              <a:rPr lang="fr-FR" smtClean="0"/>
              <a:t>.</a:t>
            </a:r>
          </a:p>
          <a:p>
            <a:pPr algn="just"/>
            <a:endParaRPr lang="fr-FR" smtClean="0"/>
          </a:p>
          <a:p>
            <a:pPr algn="just"/>
            <a:r>
              <a:rPr lang="fr-FR" b="1" smtClean="0"/>
              <a:t>4.</a:t>
            </a:r>
            <a:r>
              <a:rPr lang="fr-FR" smtClean="0"/>
              <a:t>	Characterisation of involved </a:t>
            </a:r>
            <a:r>
              <a:rPr lang="fr-FR" b="1" smtClean="0"/>
              <a:t>light signalling pathways</a:t>
            </a:r>
            <a:r>
              <a:rPr lang="fr-FR" smtClean="0"/>
              <a:t>.</a:t>
            </a:r>
          </a:p>
          <a:p>
            <a:pPr algn="just"/>
            <a:endParaRPr lang="fr-FR" smtClean="0"/>
          </a:p>
          <a:p>
            <a:pPr algn="just"/>
            <a:r>
              <a:rPr lang="fr-FR" b="1" smtClean="0"/>
              <a:t>5.</a:t>
            </a:r>
            <a:r>
              <a:rPr lang="fr-FR" smtClean="0"/>
              <a:t>	Search for specific </a:t>
            </a:r>
            <a:r>
              <a:rPr lang="fr-FR" b="1" smtClean="0"/>
              <a:t>chromatin features </a:t>
            </a:r>
            <a:r>
              <a:rPr lang="fr-FR" smtClean="0"/>
              <a:t>associated to the 	heterochromatin profile in etiolated nuclei.</a:t>
            </a:r>
          </a:p>
          <a:p>
            <a:pPr algn="just">
              <a:buFont typeface="Arial" pitchFamily="34" charset="0"/>
              <a:buChar char="•"/>
            </a:pPr>
            <a:endParaRPr lang="fr-FR" smtClean="0"/>
          </a:p>
          <a:p>
            <a:pPr algn="just"/>
            <a:r>
              <a:rPr lang="fr-FR" b="1" smtClean="0"/>
              <a:t>6.</a:t>
            </a:r>
            <a:r>
              <a:rPr lang="fr-FR" smtClean="0"/>
              <a:t> 	Comparison of the </a:t>
            </a:r>
            <a:r>
              <a:rPr lang="fr-FR" b="1" smtClean="0"/>
              <a:t>establishment of chromocenters </a:t>
            </a:r>
            <a:r>
              <a:rPr lang="fr-FR" smtClean="0"/>
              <a:t>	between seedlings germinated in darkness and in light.</a:t>
            </a:r>
          </a:p>
          <a:p>
            <a:pPr algn="just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3" descr="C:\Users\bourbous\Documents\PhD\Resultats\Chromatin dynamics during transition\boxplots\cc_wt_naples.jpeg"/>
          <p:cNvPicPr>
            <a:picLocks noChangeAspect="1" noChangeArrowheads="1"/>
          </p:cNvPicPr>
          <p:nvPr/>
        </p:nvPicPr>
        <p:blipFill>
          <a:blip r:embed="rId2" cstate="print"/>
          <a:srcRect l="13264" t="16548" r="7526" b="17086"/>
          <a:stretch>
            <a:fillRect/>
          </a:stretch>
        </p:blipFill>
        <p:spPr bwMode="auto">
          <a:xfrm>
            <a:off x="5580112" y="2780928"/>
            <a:ext cx="2150096" cy="1798810"/>
          </a:xfrm>
          <a:prstGeom prst="rect">
            <a:avLst/>
          </a:prstGeom>
          <a:noFill/>
        </p:spPr>
      </p:pic>
      <p:pic>
        <p:nvPicPr>
          <p:cNvPr id="7" name="Picture 5" descr="C:\Users\bourbous\Documents\PhD\Resultats\Chromatin dynamics during transition\boxplots\rhf_wt_naples.jpeg"/>
          <p:cNvPicPr>
            <a:picLocks noChangeAspect="1" noChangeArrowheads="1"/>
          </p:cNvPicPr>
          <p:nvPr/>
        </p:nvPicPr>
        <p:blipFill>
          <a:blip r:embed="rId3" cstate="print"/>
          <a:srcRect l="13651" t="22518" r="7173" b="16699"/>
          <a:stretch>
            <a:fillRect/>
          </a:stretch>
        </p:blipFill>
        <p:spPr bwMode="auto">
          <a:xfrm>
            <a:off x="5580112" y="4761148"/>
            <a:ext cx="2088232" cy="1600718"/>
          </a:xfrm>
          <a:prstGeom prst="rect">
            <a:avLst/>
          </a:prstGeom>
          <a:noFill/>
        </p:spPr>
      </p:pic>
      <p:graphicFrame>
        <p:nvGraphicFramePr>
          <p:cNvPr id="9" name="Chart 8"/>
          <p:cNvGraphicFramePr/>
          <p:nvPr/>
        </p:nvGraphicFramePr>
        <p:xfrm>
          <a:off x="4860032" y="728700"/>
          <a:ext cx="316835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4432249" y="1579055"/>
            <a:ext cx="111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Area (µm²)</a:t>
            </a:r>
            <a:endParaRPr lang="fr-FR" sz="1600" b="1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663048" y="3643274"/>
            <a:ext cx="402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smtClean="0"/>
              <a:t>CC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63343" y="5427856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RHF (%)</a:t>
            </a:r>
            <a:endParaRPr lang="fr-FR" sz="1600" b="1"/>
          </a:p>
        </p:txBody>
      </p:sp>
      <p:sp>
        <p:nvSpPr>
          <p:cNvPr id="13" name="Rectangle 12"/>
          <p:cNvSpPr/>
          <p:nvPr/>
        </p:nvSpPr>
        <p:spPr bwMode="auto">
          <a:xfrm>
            <a:off x="1223524" y="2709428"/>
            <a:ext cx="2016328" cy="1125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14" name="Group 24"/>
          <p:cNvGrpSpPr>
            <a:grpSpLocks/>
          </p:cNvGrpSpPr>
          <p:nvPr/>
        </p:nvGrpSpPr>
        <p:grpSpPr bwMode="auto">
          <a:xfrm>
            <a:off x="1426186" y="2777414"/>
            <a:ext cx="177825" cy="1008989"/>
            <a:chOff x="724" y="2240"/>
            <a:chExt cx="140" cy="787"/>
          </a:xfrm>
        </p:grpSpPr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752" y="2240"/>
              <a:ext cx="64" cy="688"/>
            </a:xfrm>
            <a:custGeom>
              <a:avLst/>
              <a:gdLst>
                <a:gd name="T0" fmla="*/ 1 w 120"/>
                <a:gd name="T1" fmla="*/ 160 h 688"/>
                <a:gd name="T2" fmla="*/ 1 w 120"/>
                <a:gd name="T3" fmla="*/ 64 h 688"/>
                <a:gd name="T4" fmla="*/ 1 w 120"/>
                <a:gd name="T5" fmla="*/ 64 h 688"/>
                <a:gd name="T6" fmla="*/ 1 w 120"/>
                <a:gd name="T7" fmla="*/ 448 h 688"/>
                <a:gd name="T8" fmla="*/ 1 w 120"/>
                <a:gd name="T9" fmla="*/ 688 h 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88"/>
                <a:gd name="T17" fmla="*/ 120 w 120"/>
                <a:gd name="T18" fmla="*/ 688 h 6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88">
                  <a:moveTo>
                    <a:pt x="16" y="160"/>
                  </a:moveTo>
                  <a:cubicBezTo>
                    <a:pt x="8" y="120"/>
                    <a:pt x="0" y="80"/>
                    <a:pt x="16" y="64"/>
                  </a:cubicBezTo>
                  <a:cubicBezTo>
                    <a:pt x="32" y="48"/>
                    <a:pt x="104" y="0"/>
                    <a:pt x="112" y="64"/>
                  </a:cubicBezTo>
                  <a:cubicBezTo>
                    <a:pt x="120" y="128"/>
                    <a:pt x="72" y="344"/>
                    <a:pt x="64" y="448"/>
                  </a:cubicBezTo>
                  <a:cubicBezTo>
                    <a:pt x="56" y="552"/>
                    <a:pt x="64" y="648"/>
                    <a:pt x="64" y="6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724" y="2333"/>
              <a:ext cx="44" cy="88"/>
            </a:xfrm>
            <a:custGeom>
              <a:avLst/>
              <a:gdLst>
                <a:gd name="T0" fmla="*/ 36 w 44"/>
                <a:gd name="T1" fmla="*/ 0 h 88"/>
                <a:gd name="T2" fmla="*/ 17 w 44"/>
                <a:gd name="T3" fmla="*/ 16 h 88"/>
                <a:gd name="T4" fmla="*/ 4 w 44"/>
                <a:gd name="T5" fmla="*/ 46 h 88"/>
                <a:gd name="T6" fmla="*/ 7 w 44"/>
                <a:gd name="T7" fmla="*/ 75 h 88"/>
                <a:gd name="T8" fmla="*/ 39 w 44"/>
                <a:gd name="T9" fmla="*/ 48 h 88"/>
                <a:gd name="T10" fmla="*/ 36 w 44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88"/>
                <a:gd name="T20" fmla="*/ 44 w 44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88">
                  <a:moveTo>
                    <a:pt x="36" y="0"/>
                  </a:moveTo>
                  <a:cubicBezTo>
                    <a:pt x="26" y="3"/>
                    <a:pt x="24" y="9"/>
                    <a:pt x="17" y="16"/>
                  </a:cubicBezTo>
                  <a:cubicBezTo>
                    <a:pt x="14" y="26"/>
                    <a:pt x="8" y="35"/>
                    <a:pt x="4" y="46"/>
                  </a:cubicBezTo>
                  <a:cubicBezTo>
                    <a:pt x="5" y="55"/>
                    <a:pt x="0" y="67"/>
                    <a:pt x="7" y="75"/>
                  </a:cubicBezTo>
                  <a:cubicBezTo>
                    <a:pt x="18" y="88"/>
                    <a:pt x="37" y="53"/>
                    <a:pt x="39" y="48"/>
                  </a:cubicBezTo>
                  <a:cubicBezTo>
                    <a:pt x="44" y="29"/>
                    <a:pt x="39" y="28"/>
                    <a:pt x="36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744" y="2331"/>
              <a:ext cx="35" cy="88"/>
            </a:xfrm>
            <a:custGeom>
              <a:avLst/>
              <a:gdLst>
                <a:gd name="T0" fmla="*/ 11 w 35"/>
                <a:gd name="T1" fmla="*/ 0 h 88"/>
                <a:gd name="T2" fmla="*/ 0 w 35"/>
                <a:gd name="T3" fmla="*/ 40 h 88"/>
                <a:gd name="T4" fmla="*/ 13 w 35"/>
                <a:gd name="T5" fmla="*/ 88 h 88"/>
                <a:gd name="T6" fmla="*/ 32 w 35"/>
                <a:gd name="T7" fmla="*/ 45 h 88"/>
                <a:gd name="T8" fmla="*/ 11 w 35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8"/>
                <a:gd name="T17" fmla="*/ 35 w 35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8">
                  <a:moveTo>
                    <a:pt x="11" y="0"/>
                  </a:moveTo>
                  <a:cubicBezTo>
                    <a:pt x="6" y="13"/>
                    <a:pt x="2" y="26"/>
                    <a:pt x="0" y="40"/>
                  </a:cubicBezTo>
                  <a:cubicBezTo>
                    <a:pt x="2" y="57"/>
                    <a:pt x="1" y="74"/>
                    <a:pt x="13" y="88"/>
                  </a:cubicBezTo>
                  <a:cubicBezTo>
                    <a:pt x="35" y="81"/>
                    <a:pt x="29" y="70"/>
                    <a:pt x="32" y="45"/>
                  </a:cubicBezTo>
                  <a:cubicBezTo>
                    <a:pt x="30" y="31"/>
                    <a:pt x="32" y="0"/>
                    <a:pt x="11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788" y="2928"/>
              <a:ext cx="76" cy="48"/>
            </a:xfrm>
            <a:custGeom>
              <a:avLst/>
              <a:gdLst>
                <a:gd name="T0" fmla="*/ 0 w 35"/>
                <a:gd name="T1" fmla="*/ 116 h 39"/>
                <a:gd name="T2" fmla="*/ 37505 w 35"/>
                <a:gd name="T3" fmla="*/ 315 h 39"/>
                <a:gd name="T4" fmla="*/ 0 w 35"/>
                <a:gd name="T5" fmla="*/ 116 h 39"/>
                <a:gd name="T6" fmla="*/ 0 60000 65536"/>
                <a:gd name="T7" fmla="*/ 0 60000 65536"/>
                <a:gd name="T8" fmla="*/ 0 60000 65536"/>
                <a:gd name="T9" fmla="*/ 0 w 35"/>
                <a:gd name="T10" fmla="*/ 0 h 39"/>
                <a:gd name="T11" fmla="*/ 35 w 35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9">
                  <a:moveTo>
                    <a:pt x="0" y="15"/>
                  </a:moveTo>
                  <a:cubicBezTo>
                    <a:pt x="3" y="29"/>
                    <a:pt x="4" y="31"/>
                    <a:pt x="16" y="39"/>
                  </a:cubicBezTo>
                  <a:cubicBezTo>
                    <a:pt x="35" y="31"/>
                    <a:pt x="14" y="0"/>
                    <a:pt x="0" y="15"/>
                  </a:cubicBezTo>
                  <a:close/>
                </a:path>
              </a:pathLst>
            </a:custGeom>
            <a:solidFill>
              <a:srgbClr val="C14D20"/>
            </a:solidFill>
            <a:ln w="9525">
              <a:solidFill>
                <a:srgbClr val="C14D2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Freeform 29"/>
            <p:cNvSpPr>
              <a:spLocks/>
            </p:cNvSpPr>
            <p:nvPr/>
          </p:nvSpPr>
          <p:spPr bwMode="auto">
            <a:xfrm>
              <a:off x="773" y="2931"/>
              <a:ext cx="38" cy="96"/>
            </a:xfrm>
            <a:custGeom>
              <a:avLst/>
              <a:gdLst>
                <a:gd name="T0" fmla="*/ 14 w 38"/>
                <a:gd name="T1" fmla="*/ 0 h 96"/>
                <a:gd name="T2" fmla="*/ 0 w 38"/>
                <a:gd name="T3" fmla="*/ 45 h 96"/>
                <a:gd name="T4" fmla="*/ 27 w 38"/>
                <a:gd name="T5" fmla="*/ 61 h 96"/>
                <a:gd name="T6" fmla="*/ 8 w 38"/>
                <a:gd name="T7" fmla="*/ 90 h 96"/>
                <a:gd name="T8" fmla="*/ 3 w 38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6"/>
                <a:gd name="T17" fmla="*/ 38 w 3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6">
                  <a:moveTo>
                    <a:pt x="14" y="0"/>
                  </a:moveTo>
                  <a:cubicBezTo>
                    <a:pt x="11" y="19"/>
                    <a:pt x="6" y="27"/>
                    <a:pt x="0" y="45"/>
                  </a:cubicBezTo>
                  <a:cubicBezTo>
                    <a:pt x="4" y="57"/>
                    <a:pt x="15" y="56"/>
                    <a:pt x="27" y="61"/>
                  </a:cubicBezTo>
                  <a:cubicBezTo>
                    <a:pt x="38" y="80"/>
                    <a:pt x="25" y="86"/>
                    <a:pt x="8" y="90"/>
                  </a:cubicBezTo>
                  <a:cubicBezTo>
                    <a:pt x="6" y="92"/>
                    <a:pt x="3" y="96"/>
                    <a:pt x="3" y="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Freeform 31"/>
          <p:cNvSpPr>
            <a:spLocks/>
          </p:cNvSpPr>
          <p:nvPr/>
        </p:nvSpPr>
        <p:spPr bwMode="auto">
          <a:xfrm>
            <a:off x="2888013" y="3247662"/>
            <a:ext cx="60147" cy="68495"/>
          </a:xfrm>
          <a:custGeom>
            <a:avLst/>
            <a:gdLst>
              <a:gd name="T0" fmla="*/ 0 w 35"/>
              <a:gd name="T1" fmla="*/ 0 h 53"/>
              <a:gd name="T2" fmla="*/ 2147483647 w 35"/>
              <a:gd name="T3" fmla="*/ 2147483647 h 53"/>
              <a:gd name="T4" fmla="*/ 2147483647 w 35"/>
              <a:gd name="T5" fmla="*/ 2147483647 h 53"/>
              <a:gd name="T6" fmla="*/ 0 w 35"/>
              <a:gd name="T7" fmla="*/ 0 h 53"/>
              <a:gd name="T8" fmla="*/ 0 60000 65536"/>
              <a:gd name="T9" fmla="*/ 0 60000 65536"/>
              <a:gd name="T10" fmla="*/ 0 60000 65536"/>
              <a:gd name="T11" fmla="*/ 0 60000 65536"/>
              <a:gd name="T12" fmla="*/ 0 w 35"/>
              <a:gd name="T13" fmla="*/ 0 h 53"/>
              <a:gd name="T14" fmla="*/ 35 w 35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" h="53">
                <a:moveTo>
                  <a:pt x="0" y="0"/>
                </a:moveTo>
                <a:cubicBezTo>
                  <a:pt x="11" y="18"/>
                  <a:pt x="12" y="33"/>
                  <a:pt x="21" y="53"/>
                </a:cubicBezTo>
                <a:cubicBezTo>
                  <a:pt x="26" y="37"/>
                  <a:pt x="35" y="18"/>
                  <a:pt x="35" y="2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Freeform 32"/>
          <p:cNvSpPr>
            <a:spLocks/>
          </p:cNvSpPr>
          <p:nvPr/>
        </p:nvSpPr>
        <p:spPr bwMode="auto">
          <a:xfrm>
            <a:off x="2706266" y="3194973"/>
            <a:ext cx="219666" cy="113281"/>
          </a:xfrm>
          <a:custGeom>
            <a:avLst/>
            <a:gdLst>
              <a:gd name="T0" fmla="*/ 2147483647 w 171"/>
              <a:gd name="T1" fmla="*/ 2147483647 h 88"/>
              <a:gd name="T2" fmla="*/ 2147483647 w 171"/>
              <a:gd name="T3" fmla="*/ 2147483647 h 88"/>
              <a:gd name="T4" fmla="*/ 2147483647 w 171"/>
              <a:gd name="T5" fmla="*/ 2147483647 h 88"/>
              <a:gd name="T6" fmla="*/ 2147483647 w 171"/>
              <a:gd name="T7" fmla="*/ 2147483647 h 88"/>
              <a:gd name="T8" fmla="*/ 2147483647 w 171"/>
              <a:gd name="T9" fmla="*/ 2147483647 h 88"/>
              <a:gd name="T10" fmla="*/ 2147483647 w 171"/>
              <a:gd name="T11" fmla="*/ 2147483647 h 88"/>
              <a:gd name="T12" fmla="*/ 2147483647 w 171"/>
              <a:gd name="T13" fmla="*/ 2147483647 h 88"/>
              <a:gd name="T14" fmla="*/ 2147483647 w 171"/>
              <a:gd name="T15" fmla="*/ 2147483647 h 88"/>
              <a:gd name="T16" fmla="*/ 2147483647 w 171"/>
              <a:gd name="T17" fmla="*/ 2147483647 h 88"/>
              <a:gd name="T18" fmla="*/ 2147483647 w 171"/>
              <a:gd name="T19" fmla="*/ 2147483647 h 88"/>
              <a:gd name="T20" fmla="*/ 2147483647 w 171"/>
              <a:gd name="T21" fmla="*/ 2147483647 h 88"/>
              <a:gd name="T22" fmla="*/ 2147483647 w 171"/>
              <a:gd name="T23" fmla="*/ 2147483647 h 88"/>
              <a:gd name="T24" fmla="*/ 2147483647 w 171"/>
              <a:gd name="T25" fmla="*/ 2147483647 h 88"/>
              <a:gd name="T26" fmla="*/ 2147483647 w 171"/>
              <a:gd name="T27" fmla="*/ 2147483647 h 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"/>
              <a:gd name="T43" fmla="*/ 0 h 88"/>
              <a:gd name="T44" fmla="*/ 171 w 171"/>
              <a:gd name="T45" fmla="*/ 88 h 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" h="88">
                <a:moveTo>
                  <a:pt x="134" y="15"/>
                </a:moveTo>
                <a:cubicBezTo>
                  <a:pt x="123" y="12"/>
                  <a:pt x="115" y="6"/>
                  <a:pt x="105" y="2"/>
                </a:cubicBezTo>
                <a:cubicBezTo>
                  <a:pt x="72" y="3"/>
                  <a:pt x="57" y="0"/>
                  <a:pt x="33" y="10"/>
                </a:cubicBezTo>
                <a:cubicBezTo>
                  <a:pt x="25" y="16"/>
                  <a:pt x="23" y="20"/>
                  <a:pt x="14" y="23"/>
                </a:cubicBezTo>
                <a:cubicBezTo>
                  <a:pt x="8" y="31"/>
                  <a:pt x="3" y="35"/>
                  <a:pt x="1" y="45"/>
                </a:cubicBezTo>
                <a:cubicBezTo>
                  <a:pt x="2" y="58"/>
                  <a:pt x="0" y="67"/>
                  <a:pt x="14" y="71"/>
                </a:cubicBezTo>
                <a:cubicBezTo>
                  <a:pt x="31" y="84"/>
                  <a:pt x="39" y="78"/>
                  <a:pt x="65" y="77"/>
                </a:cubicBezTo>
                <a:cubicBezTo>
                  <a:pt x="83" y="70"/>
                  <a:pt x="75" y="72"/>
                  <a:pt x="89" y="69"/>
                </a:cubicBezTo>
                <a:cubicBezTo>
                  <a:pt x="96" y="63"/>
                  <a:pt x="103" y="58"/>
                  <a:pt x="113" y="55"/>
                </a:cubicBezTo>
                <a:cubicBezTo>
                  <a:pt x="122" y="56"/>
                  <a:pt x="134" y="54"/>
                  <a:pt x="142" y="61"/>
                </a:cubicBezTo>
                <a:cubicBezTo>
                  <a:pt x="156" y="73"/>
                  <a:pt x="136" y="66"/>
                  <a:pt x="155" y="71"/>
                </a:cubicBezTo>
                <a:cubicBezTo>
                  <a:pt x="162" y="78"/>
                  <a:pt x="167" y="88"/>
                  <a:pt x="171" y="74"/>
                </a:cubicBezTo>
                <a:cubicBezTo>
                  <a:pt x="169" y="61"/>
                  <a:pt x="167" y="43"/>
                  <a:pt x="158" y="34"/>
                </a:cubicBezTo>
                <a:cubicBezTo>
                  <a:pt x="152" y="28"/>
                  <a:pt x="134" y="22"/>
                  <a:pt x="134" y="15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 flipH="1">
            <a:off x="2928547" y="3194973"/>
            <a:ext cx="218358" cy="113281"/>
          </a:xfrm>
          <a:custGeom>
            <a:avLst/>
            <a:gdLst>
              <a:gd name="T0" fmla="*/ 2147483647 w 171"/>
              <a:gd name="T1" fmla="*/ 2147483647 h 88"/>
              <a:gd name="T2" fmla="*/ 2147483647 w 171"/>
              <a:gd name="T3" fmla="*/ 2147483647 h 88"/>
              <a:gd name="T4" fmla="*/ 2147483647 w 171"/>
              <a:gd name="T5" fmla="*/ 2147483647 h 88"/>
              <a:gd name="T6" fmla="*/ 2147483647 w 171"/>
              <a:gd name="T7" fmla="*/ 2147483647 h 88"/>
              <a:gd name="T8" fmla="*/ 2147483647 w 171"/>
              <a:gd name="T9" fmla="*/ 2147483647 h 88"/>
              <a:gd name="T10" fmla="*/ 2147483647 w 171"/>
              <a:gd name="T11" fmla="*/ 2147483647 h 88"/>
              <a:gd name="T12" fmla="*/ 2147483647 w 171"/>
              <a:gd name="T13" fmla="*/ 2147483647 h 88"/>
              <a:gd name="T14" fmla="*/ 2147483647 w 171"/>
              <a:gd name="T15" fmla="*/ 2147483647 h 88"/>
              <a:gd name="T16" fmla="*/ 2147483647 w 171"/>
              <a:gd name="T17" fmla="*/ 2147483647 h 88"/>
              <a:gd name="T18" fmla="*/ 2147483647 w 171"/>
              <a:gd name="T19" fmla="*/ 2147483647 h 88"/>
              <a:gd name="T20" fmla="*/ 2147483647 w 171"/>
              <a:gd name="T21" fmla="*/ 2147483647 h 88"/>
              <a:gd name="T22" fmla="*/ 2147483647 w 171"/>
              <a:gd name="T23" fmla="*/ 2147483647 h 88"/>
              <a:gd name="T24" fmla="*/ 2147483647 w 171"/>
              <a:gd name="T25" fmla="*/ 2147483647 h 88"/>
              <a:gd name="T26" fmla="*/ 2147483647 w 171"/>
              <a:gd name="T27" fmla="*/ 2147483647 h 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"/>
              <a:gd name="T43" fmla="*/ 0 h 88"/>
              <a:gd name="T44" fmla="*/ 171 w 171"/>
              <a:gd name="T45" fmla="*/ 88 h 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" h="88">
                <a:moveTo>
                  <a:pt x="134" y="15"/>
                </a:moveTo>
                <a:cubicBezTo>
                  <a:pt x="123" y="12"/>
                  <a:pt x="115" y="6"/>
                  <a:pt x="105" y="2"/>
                </a:cubicBezTo>
                <a:cubicBezTo>
                  <a:pt x="72" y="3"/>
                  <a:pt x="57" y="0"/>
                  <a:pt x="33" y="10"/>
                </a:cubicBezTo>
                <a:cubicBezTo>
                  <a:pt x="25" y="16"/>
                  <a:pt x="23" y="20"/>
                  <a:pt x="14" y="23"/>
                </a:cubicBezTo>
                <a:cubicBezTo>
                  <a:pt x="8" y="31"/>
                  <a:pt x="3" y="35"/>
                  <a:pt x="1" y="45"/>
                </a:cubicBezTo>
                <a:cubicBezTo>
                  <a:pt x="2" y="58"/>
                  <a:pt x="0" y="67"/>
                  <a:pt x="14" y="71"/>
                </a:cubicBezTo>
                <a:cubicBezTo>
                  <a:pt x="31" y="84"/>
                  <a:pt x="39" y="78"/>
                  <a:pt x="65" y="77"/>
                </a:cubicBezTo>
                <a:cubicBezTo>
                  <a:pt x="83" y="70"/>
                  <a:pt x="75" y="72"/>
                  <a:pt x="89" y="69"/>
                </a:cubicBezTo>
                <a:cubicBezTo>
                  <a:pt x="96" y="63"/>
                  <a:pt x="103" y="58"/>
                  <a:pt x="113" y="55"/>
                </a:cubicBezTo>
                <a:cubicBezTo>
                  <a:pt x="122" y="56"/>
                  <a:pt x="134" y="54"/>
                  <a:pt x="142" y="61"/>
                </a:cubicBezTo>
                <a:cubicBezTo>
                  <a:pt x="156" y="73"/>
                  <a:pt x="136" y="66"/>
                  <a:pt x="155" y="71"/>
                </a:cubicBezTo>
                <a:cubicBezTo>
                  <a:pt x="162" y="78"/>
                  <a:pt x="167" y="88"/>
                  <a:pt x="171" y="74"/>
                </a:cubicBezTo>
                <a:cubicBezTo>
                  <a:pt x="169" y="61"/>
                  <a:pt x="167" y="43"/>
                  <a:pt x="158" y="34"/>
                </a:cubicBezTo>
                <a:cubicBezTo>
                  <a:pt x="152" y="28"/>
                  <a:pt x="134" y="22"/>
                  <a:pt x="134" y="15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2920702" y="3355674"/>
            <a:ext cx="43148" cy="308229"/>
          </a:xfrm>
          <a:custGeom>
            <a:avLst/>
            <a:gdLst>
              <a:gd name="T0" fmla="*/ 2147483647 w 34"/>
              <a:gd name="T1" fmla="*/ 0 h 240"/>
              <a:gd name="T2" fmla="*/ 2147483647 w 34"/>
              <a:gd name="T3" fmla="*/ 2147483647 h 240"/>
              <a:gd name="T4" fmla="*/ 2147483647 w 34"/>
              <a:gd name="T5" fmla="*/ 2147483647 h 240"/>
              <a:gd name="T6" fmla="*/ 2147483647 w 34"/>
              <a:gd name="T7" fmla="*/ 2147483647 h 240"/>
              <a:gd name="T8" fmla="*/ 2147483647 w 34"/>
              <a:gd name="T9" fmla="*/ 2147483647 h 240"/>
              <a:gd name="T10" fmla="*/ 2147483647 w 34"/>
              <a:gd name="T11" fmla="*/ 2147483647 h 240"/>
              <a:gd name="T12" fmla="*/ 2147483647 w 34"/>
              <a:gd name="T13" fmla="*/ 2147483647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240"/>
              <a:gd name="T23" fmla="*/ 34 w 34"/>
              <a:gd name="T24" fmla="*/ 240 h 2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240">
                <a:moveTo>
                  <a:pt x="10" y="0"/>
                </a:moveTo>
                <a:cubicBezTo>
                  <a:pt x="9" y="6"/>
                  <a:pt x="8" y="12"/>
                  <a:pt x="7" y="18"/>
                </a:cubicBezTo>
                <a:cubicBezTo>
                  <a:pt x="5" y="24"/>
                  <a:pt x="2" y="37"/>
                  <a:pt x="2" y="37"/>
                </a:cubicBezTo>
                <a:cubicBezTo>
                  <a:pt x="7" y="46"/>
                  <a:pt x="12" y="49"/>
                  <a:pt x="23" y="53"/>
                </a:cubicBezTo>
                <a:cubicBezTo>
                  <a:pt x="28" y="68"/>
                  <a:pt x="29" y="82"/>
                  <a:pt x="18" y="96"/>
                </a:cubicBezTo>
                <a:cubicBezTo>
                  <a:pt x="11" y="114"/>
                  <a:pt x="13" y="106"/>
                  <a:pt x="10" y="120"/>
                </a:cubicBezTo>
                <a:cubicBezTo>
                  <a:pt x="10" y="122"/>
                  <a:pt x="0" y="240"/>
                  <a:pt x="34" y="24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Freeform 36"/>
          <p:cNvSpPr>
            <a:spLocks/>
          </p:cNvSpPr>
          <p:nvPr/>
        </p:nvSpPr>
        <p:spPr bwMode="auto">
          <a:xfrm>
            <a:off x="2929854" y="3351722"/>
            <a:ext cx="81067" cy="61910"/>
          </a:xfrm>
          <a:custGeom>
            <a:avLst/>
            <a:gdLst>
              <a:gd name="T0" fmla="*/ 0 w 35"/>
              <a:gd name="T1" fmla="*/ 2147483647 h 39"/>
              <a:gd name="T2" fmla="*/ 2147483647 w 35"/>
              <a:gd name="T3" fmla="*/ 2147483647 h 39"/>
              <a:gd name="T4" fmla="*/ 0 w 35"/>
              <a:gd name="T5" fmla="*/ 2147483647 h 39"/>
              <a:gd name="T6" fmla="*/ 0 60000 65536"/>
              <a:gd name="T7" fmla="*/ 0 60000 65536"/>
              <a:gd name="T8" fmla="*/ 0 60000 65536"/>
              <a:gd name="T9" fmla="*/ 0 w 35"/>
              <a:gd name="T10" fmla="*/ 0 h 39"/>
              <a:gd name="T11" fmla="*/ 35 w 35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" h="39">
                <a:moveTo>
                  <a:pt x="0" y="15"/>
                </a:moveTo>
                <a:cubicBezTo>
                  <a:pt x="3" y="29"/>
                  <a:pt x="4" y="31"/>
                  <a:pt x="16" y="39"/>
                </a:cubicBezTo>
                <a:cubicBezTo>
                  <a:pt x="35" y="31"/>
                  <a:pt x="14" y="0"/>
                  <a:pt x="0" y="15"/>
                </a:cubicBezTo>
                <a:close/>
              </a:path>
            </a:pathLst>
          </a:custGeom>
          <a:solidFill>
            <a:srgbClr val="C14D20"/>
          </a:solidFill>
          <a:ln w="9525">
            <a:solidFill>
              <a:srgbClr val="C14D2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Freeform 57"/>
          <p:cNvSpPr>
            <a:spLocks/>
          </p:cNvSpPr>
          <p:nvPr/>
        </p:nvSpPr>
        <p:spPr bwMode="auto">
          <a:xfrm>
            <a:off x="2424274" y="2828996"/>
            <a:ext cx="67867" cy="852684"/>
          </a:xfrm>
          <a:custGeom>
            <a:avLst/>
            <a:gdLst>
              <a:gd name="T0" fmla="*/ 54 w 120"/>
              <a:gd name="T1" fmla="*/ 143 h 688"/>
              <a:gd name="T2" fmla="*/ 54 w 120"/>
              <a:gd name="T3" fmla="*/ 54 h 688"/>
              <a:gd name="T4" fmla="*/ 393 w 120"/>
              <a:gd name="T5" fmla="*/ 54 h 688"/>
              <a:gd name="T6" fmla="*/ 226 w 120"/>
              <a:gd name="T7" fmla="*/ 406 h 688"/>
              <a:gd name="T8" fmla="*/ 226 w 120"/>
              <a:gd name="T9" fmla="*/ 620 h 6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"/>
              <a:gd name="T16" fmla="*/ 0 h 688"/>
              <a:gd name="T17" fmla="*/ 120 w 120"/>
              <a:gd name="T18" fmla="*/ 688 h 688"/>
              <a:gd name="connsiteX0" fmla="*/ 4348 w 9397"/>
              <a:gd name="connsiteY0" fmla="*/ 582 h 11346"/>
              <a:gd name="connsiteX1" fmla="*/ 730 w 9397"/>
              <a:gd name="connsiteY1" fmla="*/ 2276 h 11346"/>
              <a:gd name="connsiteX2" fmla="*/ 8730 w 9397"/>
              <a:gd name="connsiteY2" fmla="*/ 2276 h 11346"/>
              <a:gd name="connsiteX3" fmla="*/ 4730 w 9397"/>
              <a:gd name="connsiteY3" fmla="*/ 7858 h 11346"/>
              <a:gd name="connsiteX4" fmla="*/ 4730 w 9397"/>
              <a:gd name="connsiteY4" fmla="*/ 11346 h 11346"/>
              <a:gd name="connsiteX0" fmla="*/ 4425 w 8588"/>
              <a:gd name="connsiteY0" fmla="*/ 513 h 10000"/>
              <a:gd name="connsiteX1" fmla="*/ 575 w 8588"/>
              <a:gd name="connsiteY1" fmla="*/ 2006 h 10000"/>
              <a:gd name="connsiteX2" fmla="*/ 7878 w 8588"/>
              <a:gd name="connsiteY2" fmla="*/ 3095 h 10000"/>
              <a:gd name="connsiteX3" fmla="*/ 4832 w 8588"/>
              <a:gd name="connsiteY3" fmla="*/ 6926 h 10000"/>
              <a:gd name="connsiteX4" fmla="*/ 4832 w 8588"/>
              <a:gd name="connsiteY4" fmla="*/ 10000 h 10000"/>
              <a:gd name="connsiteX0" fmla="*/ 826 w 5515"/>
              <a:gd name="connsiteY0" fmla="*/ 513 h 10000"/>
              <a:gd name="connsiteX1" fmla="*/ 4846 w 5515"/>
              <a:gd name="connsiteY1" fmla="*/ 1769 h 10000"/>
              <a:gd name="connsiteX2" fmla="*/ 4846 w 5515"/>
              <a:gd name="connsiteY2" fmla="*/ 3095 h 10000"/>
              <a:gd name="connsiteX3" fmla="*/ 1299 w 5515"/>
              <a:gd name="connsiteY3" fmla="*/ 6926 h 10000"/>
              <a:gd name="connsiteX4" fmla="*/ 1299 w 5515"/>
              <a:gd name="connsiteY4" fmla="*/ 10000 h 10000"/>
              <a:gd name="connsiteX0" fmla="*/ 7503 w 8575"/>
              <a:gd name="connsiteY0" fmla="*/ 589 h 8378"/>
              <a:gd name="connsiteX1" fmla="*/ 7503 w 8575"/>
              <a:gd name="connsiteY1" fmla="*/ 147 h 8378"/>
              <a:gd name="connsiteX2" fmla="*/ 7503 w 8575"/>
              <a:gd name="connsiteY2" fmla="*/ 1473 h 8378"/>
              <a:gd name="connsiteX3" fmla="*/ 1071 w 8575"/>
              <a:gd name="connsiteY3" fmla="*/ 5304 h 8378"/>
              <a:gd name="connsiteX4" fmla="*/ 1071 w 8575"/>
              <a:gd name="connsiteY4" fmla="*/ 8378 h 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" h="8378">
                <a:moveTo>
                  <a:pt x="7503" y="589"/>
                </a:moveTo>
                <a:cubicBezTo>
                  <a:pt x="6005" y="76"/>
                  <a:pt x="7503" y="0"/>
                  <a:pt x="7503" y="147"/>
                </a:cubicBezTo>
                <a:cubicBezTo>
                  <a:pt x="7503" y="294"/>
                  <a:pt x="8575" y="614"/>
                  <a:pt x="7503" y="1473"/>
                </a:cubicBezTo>
                <a:cubicBezTo>
                  <a:pt x="6431" y="2332"/>
                  <a:pt x="2145" y="4153"/>
                  <a:pt x="1071" y="5304"/>
                </a:cubicBezTo>
                <a:cubicBezTo>
                  <a:pt x="0" y="6455"/>
                  <a:pt x="1071" y="7866"/>
                  <a:pt x="1071" y="8378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Freeform 58"/>
          <p:cNvSpPr>
            <a:spLocks/>
          </p:cNvSpPr>
          <p:nvPr/>
        </p:nvSpPr>
        <p:spPr bwMode="auto">
          <a:xfrm rot="20870424" flipV="1">
            <a:off x="2424059" y="2729336"/>
            <a:ext cx="56224" cy="111964"/>
          </a:xfrm>
          <a:custGeom>
            <a:avLst/>
            <a:gdLst>
              <a:gd name="T0" fmla="*/ 26 w 44"/>
              <a:gd name="T1" fmla="*/ 0 h 88"/>
              <a:gd name="T2" fmla="*/ 17 w 44"/>
              <a:gd name="T3" fmla="*/ 14 h 88"/>
              <a:gd name="T4" fmla="*/ 4 w 44"/>
              <a:gd name="T5" fmla="*/ 35 h 88"/>
              <a:gd name="T6" fmla="*/ 7 w 44"/>
              <a:gd name="T7" fmla="*/ 54 h 88"/>
              <a:gd name="T8" fmla="*/ 29 w 44"/>
              <a:gd name="T9" fmla="*/ 36 h 88"/>
              <a:gd name="T10" fmla="*/ 26 w 44"/>
              <a:gd name="T11" fmla="*/ 0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88"/>
              <a:gd name="T20" fmla="*/ 44 w 44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88">
                <a:moveTo>
                  <a:pt x="36" y="0"/>
                </a:moveTo>
                <a:cubicBezTo>
                  <a:pt x="26" y="3"/>
                  <a:pt x="24" y="9"/>
                  <a:pt x="17" y="16"/>
                </a:cubicBezTo>
                <a:cubicBezTo>
                  <a:pt x="14" y="26"/>
                  <a:pt x="8" y="35"/>
                  <a:pt x="4" y="46"/>
                </a:cubicBezTo>
                <a:cubicBezTo>
                  <a:pt x="5" y="55"/>
                  <a:pt x="0" y="67"/>
                  <a:pt x="7" y="75"/>
                </a:cubicBezTo>
                <a:cubicBezTo>
                  <a:pt x="18" y="88"/>
                  <a:pt x="37" y="53"/>
                  <a:pt x="39" y="48"/>
                </a:cubicBezTo>
                <a:cubicBezTo>
                  <a:pt x="44" y="29"/>
                  <a:pt x="39" y="28"/>
                  <a:pt x="36" y="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Freeform 59"/>
          <p:cNvSpPr>
            <a:spLocks/>
          </p:cNvSpPr>
          <p:nvPr/>
        </p:nvSpPr>
        <p:spPr bwMode="auto">
          <a:xfrm rot="1865632" flipV="1">
            <a:off x="2484206" y="2731970"/>
            <a:ext cx="44456" cy="111964"/>
          </a:xfrm>
          <a:custGeom>
            <a:avLst/>
            <a:gdLst>
              <a:gd name="T0" fmla="*/ 11 w 35"/>
              <a:gd name="T1" fmla="*/ 0 h 88"/>
              <a:gd name="T2" fmla="*/ 0 w 35"/>
              <a:gd name="T3" fmla="*/ 30 h 88"/>
              <a:gd name="T4" fmla="*/ 13 w 35"/>
              <a:gd name="T5" fmla="*/ 63 h 88"/>
              <a:gd name="T6" fmla="*/ 22 w 35"/>
              <a:gd name="T7" fmla="*/ 34 h 88"/>
              <a:gd name="T8" fmla="*/ 11 w 35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88"/>
              <a:gd name="T17" fmla="*/ 35 w 35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88">
                <a:moveTo>
                  <a:pt x="11" y="0"/>
                </a:moveTo>
                <a:cubicBezTo>
                  <a:pt x="6" y="13"/>
                  <a:pt x="2" y="26"/>
                  <a:pt x="0" y="40"/>
                </a:cubicBezTo>
                <a:cubicBezTo>
                  <a:pt x="2" y="57"/>
                  <a:pt x="1" y="74"/>
                  <a:pt x="13" y="88"/>
                </a:cubicBezTo>
                <a:cubicBezTo>
                  <a:pt x="35" y="81"/>
                  <a:pt x="29" y="70"/>
                  <a:pt x="32" y="45"/>
                </a:cubicBezTo>
                <a:cubicBezTo>
                  <a:pt x="30" y="31"/>
                  <a:pt x="32" y="0"/>
                  <a:pt x="11" y="0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Freeform 60"/>
          <p:cNvSpPr>
            <a:spLocks/>
          </p:cNvSpPr>
          <p:nvPr/>
        </p:nvSpPr>
        <p:spPr bwMode="auto">
          <a:xfrm>
            <a:off x="2427760" y="3659950"/>
            <a:ext cx="96758" cy="60592"/>
          </a:xfrm>
          <a:custGeom>
            <a:avLst/>
            <a:gdLst>
              <a:gd name="T0" fmla="*/ 0 w 35"/>
              <a:gd name="T1" fmla="*/ 77 h 39"/>
              <a:gd name="T2" fmla="*/ 28695 w 35"/>
              <a:gd name="T3" fmla="*/ 202 h 39"/>
              <a:gd name="T4" fmla="*/ 0 w 35"/>
              <a:gd name="T5" fmla="*/ 77 h 39"/>
              <a:gd name="T6" fmla="*/ 0 60000 65536"/>
              <a:gd name="T7" fmla="*/ 0 60000 65536"/>
              <a:gd name="T8" fmla="*/ 0 60000 65536"/>
              <a:gd name="T9" fmla="*/ 0 w 35"/>
              <a:gd name="T10" fmla="*/ 0 h 39"/>
              <a:gd name="T11" fmla="*/ 35 w 35"/>
              <a:gd name="T12" fmla="*/ 39 h 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" h="39">
                <a:moveTo>
                  <a:pt x="0" y="15"/>
                </a:moveTo>
                <a:cubicBezTo>
                  <a:pt x="3" y="29"/>
                  <a:pt x="4" y="31"/>
                  <a:pt x="16" y="39"/>
                </a:cubicBezTo>
                <a:cubicBezTo>
                  <a:pt x="35" y="31"/>
                  <a:pt x="14" y="0"/>
                  <a:pt x="0" y="15"/>
                </a:cubicBezTo>
                <a:close/>
              </a:path>
            </a:pathLst>
          </a:custGeom>
          <a:solidFill>
            <a:srgbClr val="C14D20"/>
          </a:solidFill>
          <a:ln w="9525">
            <a:solidFill>
              <a:srgbClr val="C14D2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Freeform 61"/>
          <p:cNvSpPr>
            <a:spLocks/>
          </p:cNvSpPr>
          <p:nvPr/>
        </p:nvSpPr>
        <p:spPr bwMode="auto">
          <a:xfrm>
            <a:off x="2409454" y="3674440"/>
            <a:ext cx="48379" cy="122501"/>
          </a:xfrm>
          <a:custGeom>
            <a:avLst/>
            <a:gdLst>
              <a:gd name="T0" fmla="*/ 14 w 38"/>
              <a:gd name="T1" fmla="*/ 0 h 96"/>
              <a:gd name="T2" fmla="*/ 0 w 38"/>
              <a:gd name="T3" fmla="*/ 35 h 96"/>
              <a:gd name="T4" fmla="*/ 19 w 38"/>
              <a:gd name="T5" fmla="*/ 44 h 96"/>
              <a:gd name="T6" fmla="*/ 8 w 38"/>
              <a:gd name="T7" fmla="*/ 66 h 96"/>
              <a:gd name="T8" fmla="*/ 3 w 38"/>
              <a:gd name="T9" fmla="*/ 7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96"/>
              <a:gd name="T17" fmla="*/ 38 w 38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96">
                <a:moveTo>
                  <a:pt x="14" y="0"/>
                </a:moveTo>
                <a:cubicBezTo>
                  <a:pt x="11" y="19"/>
                  <a:pt x="6" y="27"/>
                  <a:pt x="0" y="45"/>
                </a:cubicBezTo>
                <a:cubicBezTo>
                  <a:pt x="4" y="57"/>
                  <a:pt x="15" y="56"/>
                  <a:pt x="27" y="61"/>
                </a:cubicBezTo>
                <a:cubicBezTo>
                  <a:pt x="38" y="80"/>
                  <a:pt x="25" y="86"/>
                  <a:pt x="8" y="90"/>
                </a:cubicBezTo>
                <a:cubicBezTo>
                  <a:pt x="6" y="92"/>
                  <a:pt x="3" y="96"/>
                  <a:pt x="3" y="9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2" name="Group 24"/>
          <p:cNvGrpSpPr>
            <a:grpSpLocks/>
          </p:cNvGrpSpPr>
          <p:nvPr/>
        </p:nvGrpSpPr>
        <p:grpSpPr bwMode="auto">
          <a:xfrm>
            <a:off x="1865519" y="2777414"/>
            <a:ext cx="177825" cy="1008989"/>
            <a:chOff x="724" y="2240"/>
            <a:chExt cx="140" cy="787"/>
          </a:xfrm>
        </p:grpSpPr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52" y="2240"/>
              <a:ext cx="64" cy="688"/>
            </a:xfrm>
            <a:custGeom>
              <a:avLst/>
              <a:gdLst>
                <a:gd name="T0" fmla="*/ 1 w 120"/>
                <a:gd name="T1" fmla="*/ 160 h 688"/>
                <a:gd name="T2" fmla="*/ 1 w 120"/>
                <a:gd name="T3" fmla="*/ 64 h 688"/>
                <a:gd name="T4" fmla="*/ 1 w 120"/>
                <a:gd name="T5" fmla="*/ 64 h 688"/>
                <a:gd name="T6" fmla="*/ 1 w 120"/>
                <a:gd name="T7" fmla="*/ 448 h 688"/>
                <a:gd name="T8" fmla="*/ 1 w 120"/>
                <a:gd name="T9" fmla="*/ 688 h 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88"/>
                <a:gd name="T17" fmla="*/ 120 w 120"/>
                <a:gd name="T18" fmla="*/ 688 h 6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88">
                  <a:moveTo>
                    <a:pt x="16" y="160"/>
                  </a:moveTo>
                  <a:cubicBezTo>
                    <a:pt x="8" y="120"/>
                    <a:pt x="0" y="80"/>
                    <a:pt x="16" y="64"/>
                  </a:cubicBezTo>
                  <a:cubicBezTo>
                    <a:pt x="32" y="48"/>
                    <a:pt x="104" y="0"/>
                    <a:pt x="112" y="64"/>
                  </a:cubicBezTo>
                  <a:cubicBezTo>
                    <a:pt x="120" y="128"/>
                    <a:pt x="72" y="344"/>
                    <a:pt x="64" y="448"/>
                  </a:cubicBezTo>
                  <a:cubicBezTo>
                    <a:pt x="56" y="552"/>
                    <a:pt x="64" y="648"/>
                    <a:pt x="64" y="6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724" y="2333"/>
              <a:ext cx="44" cy="88"/>
            </a:xfrm>
            <a:custGeom>
              <a:avLst/>
              <a:gdLst>
                <a:gd name="T0" fmla="*/ 36 w 44"/>
                <a:gd name="T1" fmla="*/ 0 h 88"/>
                <a:gd name="T2" fmla="*/ 17 w 44"/>
                <a:gd name="T3" fmla="*/ 16 h 88"/>
                <a:gd name="T4" fmla="*/ 4 w 44"/>
                <a:gd name="T5" fmla="*/ 46 h 88"/>
                <a:gd name="T6" fmla="*/ 7 w 44"/>
                <a:gd name="T7" fmla="*/ 75 h 88"/>
                <a:gd name="T8" fmla="*/ 39 w 44"/>
                <a:gd name="T9" fmla="*/ 48 h 88"/>
                <a:gd name="T10" fmla="*/ 36 w 44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88"/>
                <a:gd name="T20" fmla="*/ 44 w 44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88">
                  <a:moveTo>
                    <a:pt x="36" y="0"/>
                  </a:moveTo>
                  <a:cubicBezTo>
                    <a:pt x="26" y="3"/>
                    <a:pt x="24" y="9"/>
                    <a:pt x="17" y="16"/>
                  </a:cubicBezTo>
                  <a:cubicBezTo>
                    <a:pt x="14" y="26"/>
                    <a:pt x="8" y="35"/>
                    <a:pt x="4" y="46"/>
                  </a:cubicBezTo>
                  <a:cubicBezTo>
                    <a:pt x="5" y="55"/>
                    <a:pt x="0" y="67"/>
                    <a:pt x="7" y="75"/>
                  </a:cubicBezTo>
                  <a:cubicBezTo>
                    <a:pt x="18" y="88"/>
                    <a:pt x="37" y="53"/>
                    <a:pt x="39" y="48"/>
                  </a:cubicBezTo>
                  <a:cubicBezTo>
                    <a:pt x="44" y="29"/>
                    <a:pt x="39" y="28"/>
                    <a:pt x="36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744" y="2331"/>
              <a:ext cx="35" cy="88"/>
            </a:xfrm>
            <a:custGeom>
              <a:avLst/>
              <a:gdLst>
                <a:gd name="T0" fmla="*/ 11 w 35"/>
                <a:gd name="T1" fmla="*/ 0 h 88"/>
                <a:gd name="T2" fmla="*/ 0 w 35"/>
                <a:gd name="T3" fmla="*/ 40 h 88"/>
                <a:gd name="T4" fmla="*/ 13 w 35"/>
                <a:gd name="T5" fmla="*/ 88 h 88"/>
                <a:gd name="T6" fmla="*/ 32 w 35"/>
                <a:gd name="T7" fmla="*/ 45 h 88"/>
                <a:gd name="T8" fmla="*/ 11 w 35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8"/>
                <a:gd name="T17" fmla="*/ 35 w 35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8">
                  <a:moveTo>
                    <a:pt x="11" y="0"/>
                  </a:moveTo>
                  <a:cubicBezTo>
                    <a:pt x="6" y="13"/>
                    <a:pt x="2" y="26"/>
                    <a:pt x="0" y="40"/>
                  </a:cubicBezTo>
                  <a:cubicBezTo>
                    <a:pt x="2" y="57"/>
                    <a:pt x="1" y="74"/>
                    <a:pt x="13" y="88"/>
                  </a:cubicBezTo>
                  <a:cubicBezTo>
                    <a:pt x="35" y="81"/>
                    <a:pt x="29" y="70"/>
                    <a:pt x="32" y="45"/>
                  </a:cubicBezTo>
                  <a:cubicBezTo>
                    <a:pt x="30" y="31"/>
                    <a:pt x="32" y="0"/>
                    <a:pt x="11" y="0"/>
                  </a:cubicBezTo>
                  <a:close/>
                </a:path>
              </a:pathLst>
            </a:custGeom>
            <a:solidFill>
              <a:srgbClr val="FFDA30"/>
            </a:solidFill>
            <a:ln w="9525">
              <a:solidFill>
                <a:srgbClr val="FFDA3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788" y="2928"/>
              <a:ext cx="76" cy="48"/>
            </a:xfrm>
            <a:custGeom>
              <a:avLst/>
              <a:gdLst>
                <a:gd name="T0" fmla="*/ 0 w 35"/>
                <a:gd name="T1" fmla="*/ 116 h 39"/>
                <a:gd name="T2" fmla="*/ 37505 w 35"/>
                <a:gd name="T3" fmla="*/ 315 h 39"/>
                <a:gd name="T4" fmla="*/ 0 w 35"/>
                <a:gd name="T5" fmla="*/ 116 h 39"/>
                <a:gd name="T6" fmla="*/ 0 60000 65536"/>
                <a:gd name="T7" fmla="*/ 0 60000 65536"/>
                <a:gd name="T8" fmla="*/ 0 60000 65536"/>
                <a:gd name="T9" fmla="*/ 0 w 35"/>
                <a:gd name="T10" fmla="*/ 0 h 39"/>
                <a:gd name="T11" fmla="*/ 35 w 35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9">
                  <a:moveTo>
                    <a:pt x="0" y="15"/>
                  </a:moveTo>
                  <a:cubicBezTo>
                    <a:pt x="3" y="29"/>
                    <a:pt x="4" y="31"/>
                    <a:pt x="16" y="39"/>
                  </a:cubicBezTo>
                  <a:cubicBezTo>
                    <a:pt x="35" y="31"/>
                    <a:pt x="14" y="0"/>
                    <a:pt x="0" y="15"/>
                  </a:cubicBezTo>
                  <a:close/>
                </a:path>
              </a:pathLst>
            </a:custGeom>
            <a:solidFill>
              <a:srgbClr val="C14D20"/>
            </a:solidFill>
            <a:ln w="9525">
              <a:solidFill>
                <a:srgbClr val="C14D2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773" y="2931"/>
              <a:ext cx="38" cy="96"/>
            </a:xfrm>
            <a:custGeom>
              <a:avLst/>
              <a:gdLst>
                <a:gd name="T0" fmla="*/ 14 w 38"/>
                <a:gd name="T1" fmla="*/ 0 h 96"/>
                <a:gd name="T2" fmla="*/ 0 w 38"/>
                <a:gd name="T3" fmla="*/ 45 h 96"/>
                <a:gd name="T4" fmla="*/ 27 w 38"/>
                <a:gd name="T5" fmla="*/ 61 h 96"/>
                <a:gd name="T6" fmla="*/ 8 w 38"/>
                <a:gd name="T7" fmla="*/ 90 h 96"/>
                <a:gd name="T8" fmla="*/ 3 w 38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96"/>
                <a:gd name="T17" fmla="*/ 38 w 3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96">
                  <a:moveTo>
                    <a:pt x="14" y="0"/>
                  </a:moveTo>
                  <a:cubicBezTo>
                    <a:pt x="11" y="19"/>
                    <a:pt x="6" y="27"/>
                    <a:pt x="0" y="45"/>
                  </a:cubicBezTo>
                  <a:cubicBezTo>
                    <a:pt x="4" y="57"/>
                    <a:pt x="15" y="56"/>
                    <a:pt x="27" y="61"/>
                  </a:cubicBezTo>
                  <a:cubicBezTo>
                    <a:pt x="38" y="80"/>
                    <a:pt x="25" y="86"/>
                    <a:pt x="8" y="90"/>
                  </a:cubicBezTo>
                  <a:cubicBezTo>
                    <a:pt x="6" y="92"/>
                    <a:pt x="3" y="96"/>
                    <a:pt x="3" y="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10288" y="2420888"/>
            <a:ext cx="1923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mtClean="0"/>
              <a:t>Dark                          Light</a:t>
            </a:r>
            <a:endParaRPr lang="fr-FR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75932" y="25289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**</a:t>
            </a:r>
            <a:endParaRPr lang="fr-FR"/>
          </a:p>
        </p:txBody>
      </p:sp>
      <p:sp>
        <p:nvSpPr>
          <p:cNvPr id="40" name="TextBox 39"/>
          <p:cNvSpPr txBox="1"/>
          <p:nvPr/>
        </p:nvSpPr>
        <p:spPr>
          <a:xfrm>
            <a:off x="6732240" y="2636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**</a:t>
            </a:r>
            <a:endParaRPr lang="fr-FR"/>
          </a:p>
        </p:txBody>
      </p:sp>
      <p:pic>
        <p:nvPicPr>
          <p:cNvPr id="41" name="Picture 40" descr="43 M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9910" y="1052736"/>
            <a:ext cx="1498341" cy="12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51 MI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719572" y="1059908"/>
            <a:ext cx="1508330" cy="12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Freeform 35"/>
          <p:cNvSpPr>
            <a:spLocks/>
          </p:cNvSpPr>
          <p:nvPr/>
        </p:nvSpPr>
        <p:spPr bwMode="auto">
          <a:xfrm>
            <a:off x="2933789" y="3310888"/>
            <a:ext cx="1307" cy="44785"/>
          </a:xfrm>
          <a:custGeom>
            <a:avLst/>
            <a:gdLst>
              <a:gd name="T0" fmla="*/ 0 w 1"/>
              <a:gd name="T1" fmla="*/ 0 h 35"/>
              <a:gd name="T2" fmla="*/ 0 w 1"/>
              <a:gd name="T3" fmla="*/ 2147483647 h 35"/>
              <a:gd name="T4" fmla="*/ 0 60000 65536"/>
              <a:gd name="T5" fmla="*/ 0 60000 65536"/>
              <a:gd name="T6" fmla="*/ 0 w 1"/>
              <a:gd name="T7" fmla="*/ 0 h 35"/>
              <a:gd name="T8" fmla="*/ 1 w 1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5">
                <a:moveTo>
                  <a:pt x="0" y="0"/>
                </a:moveTo>
                <a:cubicBezTo>
                  <a:pt x="0" y="11"/>
                  <a:pt x="0" y="23"/>
                  <a:pt x="0" y="35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1763688" y="2672916"/>
            <a:ext cx="828092" cy="2412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TextBox 44"/>
          <p:cNvSpPr txBox="1"/>
          <p:nvPr/>
        </p:nvSpPr>
        <p:spPr>
          <a:xfrm>
            <a:off x="5688124" y="6308648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O</a:t>
            </a:r>
            <a:endParaRPr lang="fr-FR" b="1"/>
          </a:p>
        </p:txBody>
      </p:sp>
      <p:sp>
        <p:nvSpPr>
          <p:cNvPr id="46" name="TextBox 45"/>
          <p:cNvSpPr txBox="1"/>
          <p:nvPr/>
        </p:nvSpPr>
        <p:spPr>
          <a:xfrm>
            <a:off x="6022085" y="6308648"/>
            <a:ext cx="53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1h</a:t>
            </a:r>
            <a:endParaRPr lang="fr-FR" b="1"/>
          </a:p>
        </p:txBody>
      </p:sp>
      <p:sp>
        <p:nvSpPr>
          <p:cNvPr id="47" name="TextBox 46"/>
          <p:cNvSpPr txBox="1"/>
          <p:nvPr/>
        </p:nvSpPr>
        <p:spPr>
          <a:xfrm>
            <a:off x="6547564" y="6308648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24h</a:t>
            </a:r>
            <a:endParaRPr lang="fr-FR" b="1"/>
          </a:p>
        </p:txBody>
      </p:sp>
      <p:sp>
        <p:nvSpPr>
          <p:cNvPr id="48" name="TextBox 47"/>
          <p:cNvSpPr txBox="1"/>
          <p:nvPr/>
        </p:nvSpPr>
        <p:spPr>
          <a:xfrm>
            <a:off x="7181056" y="6308648"/>
            <a:ext cx="37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L</a:t>
            </a:r>
            <a:endParaRPr lang="fr-FR" b="1"/>
          </a:p>
        </p:txBody>
      </p:sp>
      <p:sp>
        <p:nvSpPr>
          <p:cNvPr id="49" name="Rectangle 48"/>
          <p:cNvSpPr/>
          <p:nvPr/>
        </p:nvSpPr>
        <p:spPr>
          <a:xfrm>
            <a:off x="6156176" y="1124744"/>
            <a:ext cx="972108" cy="5697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extBox 49"/>
          <p:cNvSpPr txBox="1"/>
          <p:nvPr/>
        </p:nvSpPr>
        <p:spPr>
          <a:xfrm>
            <a:off x="5184068" y="303295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10</a:t>
            </a:r>
            <a:endParaRPr lang="fr-FR" sz="1400" b="1"/>
          </a:p>
        </p:txBody>
      </p:sp>
      <p:sp>
        <p:nvSpPr>
          <p:cNvPr id="51" name="TextBox 50"/>
          <p:cNvSpPr txBox="1"/>
          <p:nvPr/>
        </p:nvSpPr>
        <p:spPr>
          <a:xfrm>
            <a:off x="5268070" y="364502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6</a:t>
            </a:r>
            <a:endParaRPr lang="fr-FR" sz="1400" b="1"/>
          </a:p>
        </p:txBody>
      </p:sp>
      <p:sp>
        <p:nvSpPr>
          <p:cNvPr id="52" name="TextBox 51"/>
          <p:cNvSpPr txBox="1"/>
          <p:nvPr/>
        </p:nvSpPr>
        <p:spPr>
          <a:xfrm>
            <a:off x="5268070" y="423734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2</a:t>
            </a:r>
            <a:endParaRPr lang="fr-FR" sz="1400" b="1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472100" y="3176971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472100" y="3789040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472100" y="4401108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44108" y="2780928"/>
            <a:ext cx="0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184068" y="49771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15</a:t>
            </a:r>
            <a:endParaRPr lang="fr-FR" sz="1400" b="1"/>
          </a:p>
        </p:txBody>
      </p:sp>
      <p:sp>
        <p:nvSpPr>
          <p:cNvPr id="58" name="TextBox 57"/>
          <p:cNvSpPr txBox="1"/>
          <p:nvPr/>
        </p:nvSpPr>
        <p:spPr>
          <a:xfrm>
            <a:off x="5184068" y="54452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10</a:t>
            </a:r>
            <a:endParaRPr lang="fr-FR" sz="1400" b="1"/>
          </a:p>
        </p:txBody>
      </p:sp>
      <p:sp>
        <p:nvSpPr>
          <p:cNvPr id="59" name="TextBox 58"/>
          <p:cNvSpPr txBox="1"/>
          <p:nvPr/>
        </p:nvSpPr>
        <p:spPr>
          <a:xfrm>
            <a:off x="5268070" y="594928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5</a:t>
            </a:r>
            <a:endParaRPr lang="fr-FR" sz="1400" b="1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2100" y="5121187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472100" y="5589240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472100" y="6113041"/>
            <a:ext cx="72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544108" y="4725144"/>
            <a:ext cx="0" cy="18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5536" y="5337212"/>
            <a:ext cx="406845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RHF calculation shows that chromatin compaction is lower in skotomorphogenic cotyledons.</a:t>
            </a:r>
            <a:endParaRPr lang="fr-FR" dirty="0"/>
          </a:p>
        </p:txBody>
      </p:sp>
      <p:cxnSp>
        <p:nvCxnSpPr>
          <p:cNvPr id="65" name="Connecteur droit 61"/>
          <p:cNvCxnSpPr/>
          <p:nvPr/>
        </p:nvCxnSpPr>
        <p:spPr>
          <a:xfrm>
            <a:off x="5508104" y="2574000"/>
            <a:ext cx="24122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2" cstate="print"/>
          <a:srcRect l="78074" t="52376" r="15851" b="37033"/>
          <a:stretch>
            <a:fillRect/>
          </a:stretch>
        </p:blipFill>
        <p:spPr bwMode="auto">
          <a:xfrm>
            <a:off x="4608004" y="5805264"/>
            <a:ext cx="972108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5669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Comparison of chromatin compaction </a:t>
            </a:r>
          </a:p>
          <a:p>
            <a:pPr marL="457200" indent="-457200" algn="ctr"/>
            <a:r>
              <a:rPr lang="fr-FR" sz="2000" b="1" smtClean="0">
                <a:solidFill>
                  <a:schemeClr val="tx2">
                    <a:lumMod val="50000"/>
                  </a:schemeClr>
                </a:solidFill>
              </a:rPr>
              <a:t>in skotomorphogenic and photomorphogenic cotyledons.</a:t>
            </a:r>
            <a:endParaRPr lang="fr-FR" sz="2000" b="1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9" name="Straight Connector 108"/>
          <p:cNvCxnSpPr>
            <a:stCxn id="8" idx="2"/>
          </p:cNvCxnSpPr>
          <p:nvPr/>
        </p:nvCxnSpPr>
        <p:spPr>
          <a:xfrm>
            <a:off x="4572000" y="656692"/>
            <a:ext cx="0" cy="62013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675206" y="130476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180bp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8471" y="1335251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2" cstate="print"/>
          <a:srcRect l="61424" t="45437" r="33003" b="35937"/>
          <a:stretch>
            <a:fillRect/>
          </a:stretch>
        </p:blipFill>
        <p:spPr bwMode="auto">
          <a:xfrm>
            <a:off x="0" y="5021796"/>
            <a:ext cx="89171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7" name="Straight Connector 116"/>
          <p:cNvCxnSpPr/>
          <p:nvPr/>
        </p:nvCxnSpPr>
        <p:spPr>
          <a:xfrm>
            <a:off x="8496436" y="6705364"/>
            <a:ext cx="3600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8388424" y="63093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4µm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15474" r="14894"/>
          <a:stretch>
            <a:fillRect/>
          </a:stretch>
        </p:blipFill>
        <p:spPr bwMode="auto">
          <a:xfrm>
            <a:off x="3167844" y="2106932"/>
            <a:ext cx="985070" cy="12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 l="19342" r="14894"/>
          <a:stretch>
            <a:fillRect/>
          </a:stretch>
        </p:blipFill>
        <p:spPr bwMode="auto">
          <a:xfrm>
            <a:off x="1727684" y="2106932"/>
            <a:ext cx="930343" cy="12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/>
          <a:srcRect l="17381" r="12987"/>
          <a:stretch>
            <a:fillRect/>
          </a:stretch>
        </p:blipFill>
        <p:spPr bwMode="auto">
          <a:xfrm>
            <a:off x="107504" y="2106932"/>
            <a:ext cx="985070" cy="12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 cstate="print"/>
          <a:srcRect l="22934" t="66764" r="67438" b="25213"/>
          <a:stretch>
            <a:fillRect/>
          </a:stretch>
        </p:blipFill>
        <p:spPr bwMode="auto">
          <a:xfrm>
            <a:off x="3203848" y="3861048"/>
            <a:ext cx="820891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 cstate="print"/>
          <a:srcRect l="22259" t="65962" r="68113" b="24731"/>
          <a:stretch>
            <a:fillRect/>
          </a:stretch>
        </p:blipFill>
        <p:spPr bwMode="auto">
          <a:xfrm>
            <a:off x="215516" y="3895612"/>
            <a:ext cx="820891" cy="7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8" cstate="print"/>
          <a:srcRect l="22475" t="66627" r="68218" b="25029"/>
          <a:stretch>
            <a:fillRect/>
          </a:stretch>
        </p:blipFill>
        <p:spPr bwMode="auto">
          <a:xfrm>
            <a:off x="1691680" y="3869688"/>
            <a:ext cx="793528" cy="71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/>
          <a:srcRect l="23079" t="20652" r="30762" b="20756"/>
          <a:stretch>
            <a:fillRect/>
          </a:stretch>
        </p:blipFill>
        <p:spPr bwMode="auto">
          <a:xfrm>
            <a:off x="6084168" y="2564904"/>
            <a:ext cx="1641782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 l="25003" t="20652" r="32685" b="22319"/>
          <a:stretch>
            <a:fillRect/>
          </a:stretch>
        </p:blipFill>
        <p:spPr bwMode="auto">
          <a:xfrm>
            <a:off x="4680012" y="2583626"/>
            <a:ext cx="1504967" cy="199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 l="24433" t="20652" r="31331" b="20756"/>
          <a:stretch>
            <a:fillRect/>
          </a:stretch>
        </p:blipFill>
        <p:spPr bwMode="auto">
          <a:xfrm>
            <a:off x="7499125" y="2600908"/>
            <a:ext cx="1573375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3248006" y="1335251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1730" y="133147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180bp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64995" y="1336992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DAPI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64530" y="1336992"/>
            <a:ext cx="78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merge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93196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RHF indicates that chromatin compaction is low in skotomorphogenic cotyledons.</a:t>
            </a:r>
          </a:p>
          <a:p>
            <a:pPr algn="ctr"/>
            <a:r>
              <a:rPr lang="fr-FR" smtClean="0"/>
              <a:t>But centromeric repeats localization shows clear compacted spot in the absence of CC.</a:t>
            </a:r>
          </a:p>
          <a:p>
            <a:pPr algn="ctr"/>
            <a:endParaRPr lang="fr-FR" smtClean="0"/>
          </a:p>
          <a:p>
            <a:pPr algn="ctr">
              <a:buFont typeface="Symbol"/>
              <a:buChar char="Þ"/>
            </a:pPr>
            <a:r>
              <a:rPr lang="fr-FR" smtClean="0"/>
              <a:t>The whole chromatin is more compacted ?</a:t>
            </a:r>
          </a:p>
          <a:p>
            <a:pPr algn="ctr">
              <a:buFont typeface="Symbol"/>
              <a:buChar char="Þ"/>
            </a:pPr>
            <a:r>
              <a:rPr lang="fr-FR" smtClean="0"/>
              <a:t> Decompaction of pericentric repeats could lead to the absence of visible CC ?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1162</Words>
  <Application>Microsoft Office PowerPoint</Application>
  <PresentationFormat>On-screen Show (4:3)</PresentationFormat>
  <Paragraphs>405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clara</dc:creator>
  <cp:lastModifiedBy>clara</cp:lastModifiedBy>
  <cp:revision>20</cp:revision>
  <dcterms:created xsi:type="dcterms:W3CDTF">2012-09-21T10:05:42Z</dcterms:created>
  <dcterms:modified xsi:type="dcterms:W3CDTF">2012-09-27T13:29:04Z</dcterms:modified>
</cp:coreProperties>
</file>