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3" r:id="rId4"/>
    <p:sldId id="257" r:id="rId5"/>
    <p:sldId id="264" r:id="rId6"/>
    <p:sldId id="265" r:id="rId7"/>
    <p:sldId id="266" r:id="rId8"/>
    <p:sldId id="269" r:id="rId9"/>
    <p:sldId id="267" r:id="rId10"/>
    <p:sldId id="268"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51E"/>
    <a:srgbClr val="E9EAC0"/>
    <a:srgbClr val="F1F2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works\MEC Works\MEC_Project\MEC Branding\PSD Files\MEC-Logo_PNG.png"/>
          <p:cNvPicPr>
            <a:picLocks noChangeAspect="1" noChangeArrowheads="1"/>
          </p:cNvPicPr>
          <p:nvPr userDrawn="1"/>
        </p:nvPicPr>
        <p:blipFill>
          <a:blip r:embed="rId7" cstate="print"/>
          <a:srcRect b="35464"/>
          <a:stretch>
            <a:fillRect/>
          </a:stretch>
        </p:blipFill>
        <p:spPr bwMode="auto">
          <a:xfrm>
            <a:off x="6588780" y="332656"/>
            <a:ext cx="2102984" cy="792088"/>
          </a:xfrm>
          <a:prstGeom prst="rect">
            <a:avLst/>
          </a:prstGeom>
          <a:noFill/>
        </p:spPr>
      </p:pic>
      <p:pic>
        <p:nvPicPr>
          <p:cNvPr id="8" name="Picture 2" descr="D:\works\MEC Works\MEC_Project\MEC Branding\PSD Files\MEC-Logo_PNG.png"/>
          <p:cNvPicPr>
            <a:picLocks noChangeAspect="1" noChangeArrowheads="1"/>
          </p:cNvPicPr>
          <p:nvPr userDrawn="1"/>
        </p:nvPicPr>
        <p:blipFill>
          <a:blip r:embed="rId7" cstate="print"/>
          <a:srcRect t="69145" b="12416"/>
          <a:stretch>
            <a:fillRect/>
          </a:stretch>
        </p:blipFill>
        <p:spPr bwMode="auto">
          <a:xfrm>
            <a:off x="446336" y="6199212"/>
            <a:ext cx="2676525" cy="288032"/>
          </a:xfrm>
          <a:prstGeom prst="rect">
            <a:avLst/>
          </a:prstGeom>
          <a:noFill/>
        </p:spPr>
      </p:pic>
      <p:pic>
        <p:nvPicPr>
          <p:cNvPr id="10" name="Picture 5" descr="D:\works\MEC Works\MEC_Project\MEC Branding\PSD Files\Identity_Element_For_PPT&amp;Word.png"/>
          <p:cNvPicPr>
            <a:picLocks noChangeAspect="1" noChangeArrowheads="1"/>
          </p:cNvPicPr>
          <p:nvPr userDrawn="1"/>
        </p:nvPicPr>
        <p:blipFill>
          <a:blip r:embed="rId8" cstate="print"/>
          <a:srcRect/>
          <a:stretch>
            <a:fillRect/>
          </a:stretch>
        </p:blipFill>
        <p:spPr bwMode="auto">
          <a:xfrm>
            <a:off x="7452320" y="5538489"/>
            <a:ext cx="1691680" cy="131951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works\MEC Works\MEC_Project\MEC Branding\PSD Files\MEC-Logo_PNG.png"/>
          <p:cNvPicPr>
            <a:picLocks noChangeAspect="1" noChangeArrowheads="1"/>
          </p:cNvPicPr>
          <p:nvPr userDrawn="1"/>
        </p:nvPicPr>
        <p:blipFill>
          <a:blip r:embed="rId2" cstate="print"/>
          <a:srcRect b="35464"/>
          <a:stretch>
            <a:fillRect/>
          </a:stretch>
        </p:blipFill>
        <p:spPr bwMode="auto">
          <a:xfrm>
            <a:off x="7162320" y="332656"/>
            <a:ext cx="1529443" cy="576064"/>
          </a:xfrm>
          <a:prstGeom prst="rect">
            <a:avLst/>
          </a:prstGeom>
          <a:noFill/>
        </p:spPr>
      </p:pic>
      <p:pic>
        <p:nvPicPr>
          <p:cNvPr id="8" name="Picture 2" descr="D:\works\MEC Works\MEC_Project\MEC Branding\PSD Files\MEC-Logo_PNG.png"/>
          <p:cNvPicPr>
            <a:picLocks noChangeAspect="1" noChangeArrowheads="1"/>
          </p:cNvPicPr>
          <p:nvPr userDrawn="1"/>
        </p:nvPicPr>
        <p:blipFill>
          <a:blip r:embed="rId2" cstate="print"/>
          <a:srcRect t="69145" b="12416"/>
          <a:stretch>
            <a:fillRect/>
          </a:stretch>
        </p:blipFill>
        <p:spPr bwMode="auto">
          <a:xfrm>
            <a:off x="446337" y="6244740"/>
            <a:ext cx="2253456" cy="242504"/>
          </a:xfrm>
          <a:prstGeom prst="rect">
            <a:avLst/>
          </a:prstGeom>
          <a:noFill/>
        </p:spPr>
      </p:pic>
      <p:pic>
        <p:nvPicPr>
          <p:cNvPr id="9" name="Picture 5" descr="D:\works\MEC Works\MEC_Project\MEC Branding\PSD Files\Identity_Element_For_PPT&amp;Word.png"/>
          <p:cNvPicPr>
            <a:picLocks noChangeAspect="1" noChangeArrowheads="1"/>
          </p:cNvPicPr>
          <p:nvPr userDrawn="1"/>
        </p:nvPicPr>
        <p:blipFill>
          <a:blip r:embed="rId3" cstate="print"/>
          <a:srcRect/>
          <a:stretch>
            <a:fillRect/>
          </a:stretch>
        </p:blipFill>
        <p:spPr bwMode="auto">
          <a:xfrm>
            <a:off x="7452320" y="5538489"/>
            <a:ext cx="1691680" cy="1319511"/>
          </a:xfrm>
          <a:prstGeom prst="rect">
            <a:avLst/>
          </a:prstGeom>
          <a:noFill/>
        </p:spPr>
      </p:pic>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orks\MEC Works\Images\pictures for MEC\ECP-2012-7350.jpg"/>
          <p:cNvPicPr>
            <a:picLocks noChangeAspect="1" noChangeArrowheads="1"/>
          </p:cNvPicPr>
          <p:nvPr/>
        </p:nvPicPr>
        <p:blipFill>
          <a:blip r:embed="rId2" cstate="print">
            <a:duotone>
              <a:schemeClr val="bg2">
                <a:shade val="45000"/>
                <a:satMod val="135000"/>
              </a:schemeClr>
              <a:prstClr val="white"/>
            </a:duotone>
            <a:lum bright="20000"/>
          </a:blip>
          <a:srcRect l="8309" t="3246" b="28230"/>
          <a:stretch>
            <a:fillRect/>
          </a:stretch>
        </p:blipFill>
        <p:spPr bwMode="auto">
          <a:xfrm flipH="1">
            <a:off x="-1" y="0"/>
            <a:ext cx="9144001" cy="6858000"/>
          </a:xfrm>
          <a:prstGeom prst="rect">
            <a:avLst/>
          </a:prstGeom>
          <a:noFill/>
          <a:ln>
            <a:noFill/>
          </a:ln>
        </p:spPr>
      </p:pic>
      <p:sp>
        <p:nvSpPr>
          <p:cNvPr id="2" name="Title 1"/>
          <p:cNvSpPr>
            <a:spLocks noGrp="1"/>
          </p:cNvSpPr>
          <p:nvPr>
            <p:ph type="ctrTitle" idx="4294967295"/>
          </p:nvPr>
        </p:nvSpPr>
        <p:spPr>
          <a:xfrm>
            <a:off x="179512" y="1196752"/>
            <a:ext cx="7632848" cy="864096"/>
          </a:xfrm>
          <a:prstGeom prst="rect">
            <a:avLst/>
          </a:prstGeom>
        </p:spPr>
        <p:txBody>
          <a:bodyPr anchor="t">
            <a:noAutofit/>
          </a:bodyPr>
          <a:lstStyle/>
          <a:p>
            <a:pPr algn="l"/>
            <a:r>
              <a:rPr lang="en-US" sz="3500" b="1" dirty="0" smtClean="0">
                <a:solidFill>
                  <a:srgbClr val="FA551E"/>
                </a:solidFill>
                <a:latin typeface="Arial" pitchFamily="34" charset="0"/>
                <a:cs typeface="Arial" pitchFamily="34" charset="0"/>
              </a:rPr>
              <a:t>CS 101 Introduction to Computing</a:t>
            </a:r>
            <a:endParaRPr lang="en-IN" sz="3500" b="1" dirty="0">
              <a:solidFill>
                <a:srgbClr val="FA551E"/>
              </a:solidFill>
              <a:latin typeface="Arial" pitchFamily="34" charset="0"/>
              <a:cs typeface="Arial" pitchFamily="34" charset="0"/>
            </a:endParaRPr>
          </a:p>
        </p:txBody>
      </p:sp>
      <p:sp>
        <p:nvSpPr>
          <p:cNvPr id="3" name="Subtitle 2"/>
          <p:cNvSpPr>
            <a:spLocks noGrp="1"/>
          </p:cNvSpPr>
          <p:nvPr>
            <p:ph type="subTitle" idx="4294967295"/>
          </p:nvPr>
        </p:nvSpPr>
        <p:spPr>
          <a:xfrm>
            <a:off x="683568" y="2711350"/>
            <a:ext cx="8208912" cy="2877889"/>
          </a:xfrm>
          <a:prstGeom prst="rect">
            <a:avLst/>
          </a:prstGeom>
        </p:spPr>
        <p:txBody>
          <a:bodyPr anchor="t">
            <a:noAutofit/>
          </a:bodyPr>
          <a:lstStyle/>
          <a:p>
            <a:pPr>
              <a:buNone/>
            </a:pPr>
            <a:r>
              <a:rPr lang="en-US" sz="2600" dirty="0" smtClean="0">
                <a:latin typeface="Arial" pitchFamily="34" charset="0"/>
                <a:cs typeface="Arial" pitchFamily="34" charset="0"/>
              </a:rPr>
              <a:t>Semester –      2014 -15 / II Semester</a:t>
            </a:r>
          </a:p>
          <a:p>
            <a:pPr>
              <a:buNone/>
            </a:pPr>
            <a:r>
              <a:rPr lang="en-US" sz="2600" dirty="0" smtClean="0">
                <a:latin typeface="Arial" pitchFamily="34" charset="0"/>
                <a:cs typeface="Arial" pitchFamily="34" charset="0"/>
              </a:rPr>
              <a:t>Units –             2 – 0 – 2 – 3</a:t>
            </a:r>
          </a:p>
          <a:p>
            <a:pPr>
              <a:buNone/>
            </a:pPr>
            <a:r>
              <a:rPr lang="en-US" sz="2600" dirty="0" smtClean="0">
                <a:latin typeface="Arial" pitchFamily="34" charset="0"/>
                <a:cs typeface="Arial" pitchFamily="34" charset="0"/>
              </a:rPr>
              <a:t>Pre-requisite – None</a:t>
            </a:r>
          </a:p>
          <a:p>
            <a:pPr>
              <a:buNone/>
            </a:pPr>
            <a:r>
              <a:rPr lang="en-US" sz="2600" dirty="0" smtClean="0">
                <a:latin typeface="Arial" pitchFamily="34" charset="0"/>
                <a:cs typeface="Arial" pitchFamily="34" charset="0"/>
              </a:rPr>
              <a:t>Instructors –    Sanjay Dhande, Arya Bhattacharyya,     		    Didier </a:t>
            </a:r>
            <a:r>
              <a:rPr lang="en-US" sz="2600" dirty="0" err="1" smtClean="0">
                <a:latin typeface="Arial" pitchFamily="34" charset="0"/>
                <a:cs typeface="Arial" pitchFamily="34" charset="0"/>
              </a:rPr>
              <a:t>Cloutau</a:t>
            </a:r>
            <a:endParaRPr lang="en-US" sz="2600" dirty="0" smtClean="0">
              <a:latin typeface="Arial" pitchFamily="34" charset="0"/>
              <a:cs typeface="Arial" pitchFamily="34" charset="0"/>
            </a:endParaRPr>
          </a:p>
          <a:p>
            <a:pPr>
              <a:buNone/>
            </a:pPr>
            <a:r>
              <a:rPr lang="en-US" sz="2600" dirty="0" smtClean="0">
                <a:latin typeface="Arial" pitchFamily="34" charset="0"/>
                <a:cs typeface="Arial" pitchFamily="34" charset="0"/>
              </a:rPr>
              <a:t>Tutors –           Arya, </a:t>
            </a:r>
            <a:r>
              <a:rPr lang="en-US" sz="2600" dirty="0" err="1" smtClean="0">
                <a:latin typeface="Arial" pitchFamily="34" charset="0"/>
                <a:cs typeface="Arial" pitchFamily="34" charset="0"/>
              </a:rPr>
              <a:t>Lilian</a:t>
            </a:r>
            <a:r>
              <a:rPr lang="en-US" sz="2600" dirty="0" smtClean="0">
                <a:latin typeface="Arial" pitchFamily="34" charset="0"/>
                <a:cs typeface="Arial" pitchFamily="34" charset="0"/>
              </a:rPr>
              <a:t>, Vipin, Vivek, </a:t>
            </a:r>
            <a:r>
              <a:rPr lang="en-US" sz="2600" dirty="0" err="1" smtClean="0">
                <a:latin typeface="Arial" pitchFamily="34" charset="0"/>
                <a:cs typeface="Arial" pitchFamily="34" charset="0"/>
              </a:rPr>
              <a:t>Kondiah</a:t>
            </a:r>
            <a:endParaRPr lang="en-IN" sz="2600" dirty="0">
              <a:latin typeface="Arial" pitchFamily="34" charset="0"/>
              <a:cs typeface="Arial" pitchFamily="34" charset="0"/>
            </a:endParaRPr>
          </a:p>
        </p:txBody>
      </p:sp>
      <p:pic>
        <p:nvPicPr>
          <p:cNvPr id="10" name="Picture 2" descr="D:\works\MEC Works\MEC_Project\MEC Branding\PSD Files\MEC-Logo_PNG.png"/>
          <p:cNvPicPr>
            <a:picLocks noChangeAspect="1" noChangeArrowheads="1"/>
          </p:cNvPicPr>
          <p:nvPr/>
        </p:nvPicPr>
        <p:blipFill>
          <a:blip r:embed="rId3" cstate="print"/>
          <a:srcRect b="35464"/>
          <a:stretch>
            <a:fillRect/>
          </a:stretch>
        </p:blipFill>
        <p:spPr bwMode="auto">
          <a:xfrm>
            <a:off x="6588780" y="332656"/>
            <a:ext cx="2102984" cy="792088"/>
          </a:xfrm>
          <a:prstGeom prst="rect">
            <a:avLst/>
          </a:prstGeom>
          <a:noFill/>
        </p:spPr>
      </p:pic>
      <p:pic>
        <p:nvPicPr>
          <p:cNvPr id="11" name="Picture 2" descr="D:\works\MEC Works\MEC_Project\MEC Branding\PSD Files\MEC-Logo_PNG.png"/>
          <p:cNvPicPr>
            <a:picLocks noChangeAspect="1" noChangeArrowheads="1"/>
          </p:cNvPicPr>
          <p:nvPr/>
        </p:nvPicPr>
        <p:blipFill>
          <a:blip r:embed="rId3" cstate="print"/>
          <a:srcRect t="69145" b="12416"/>
          <a:stretch>
            <a:fillRect/>
          </a:stretch>
        </p:blipFill>
        <p:spPr bwMode="auto">
          <a:xfrm>
            <a:off x="446336" y="6199212"/>
            <a:ext cx="2676525" cy="288032"/>
          </a:xfrm>
          <a:prstGeom prst="rect">
            <a:avLst/>
          </a:prstGeom>
          <a:noFill/>
        </p:spPr>
      </p:pic>
      <p:pic>
        <p:nvPicPr>
          <p:cNvPr id="12" name="Picture 5" descr="D:\works\MEC Works\MEC_Project\MEC Branding\PSD Files\Identity_Element_For_PPT&amp;Word.png"/>
          <p:cNvPicPr>
            <a:picLocks noChangeAspect="1" noChangeArrowheads="1"/>
          </p:cNvPicPr>
          <p:nvPr/>
        </p:nvPicPr>
        <p:blipFill>
          <a:blip r:embed="rId4" cstate="print"/>
          <a:srcRect/>
          <a:stretch>
            <a:fillRect/>
          </a:stretch>
        </p:blipFill>
        <p:spPr bwMode="auto">
          <a:xfrm>
            <a:off x="7452320" y="5538489"/>
            <a:ext cx="1691680" cy="131951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3568" y="2287905"/>
            <a:ext cx="7772400" cy="578495"/>
          </a:xfrm>
          <a:prstGeom prst="rect">
            <a:avLst/>
          </a:prstGeom>
        </p:spPr>
        <p:txBody>
          <a:bodyPr anchor="t">
            <a:noAutofit/>
          </a:bodyPr>
          <a:lstStyle/>
          <a:p>
            <a:pPr algn="l"/>
            <a:r>
              <a:rPr lang="en-US" sz="3500" dirty="0" smtClean="0">
                <a:solidFill>
                  <a:schemeClr val="tx1">
                    <a:lumMod val="85000"/>
                    <a:lumOff val="15000"/>
                  </a:schemeClr>
                </a:solidFill>
                <a:latin typeface="Arial" pitchFamily="34" charset="0"/>
                <a:cs typeface="Arial" pitchFamily="34" charset="0"/>
              </a:rPr>
              <a:t>Thank You!</a:t>
            </a:r>
            <a:endParaRPr lang="en-IN" sz="3500" dirty="0">
              <a:solidFill>
                <a:schemeClr val="tx1">
                  <a:lumMod val="85000"/>
                  <a:lumOff val="15000"/>
                </a:schemeClr>
              </a:solidFill>
              <a:latin typeface="Arial" pitchFamily="34" charset="0"/>
              <a:cs typeface="Arial" pitchFamily="34" charset="0"/>
            </a:endParaRPr>
          </a:p>
        </p:txBody>
      </p:sp>
      <p:sp>
        <p:nvSpPr>
          <p:cNvPr id="5" name="Text Placeholder 2"/>
          <p:cNvSpPr txBox="1">
            <a:spLocks/>
          </p:cNvSpPr>
          <p:nvPr/>
        </p:nvSpPr>
        <p:spPr>
          <a:xfrm>
            <a:off x="683568" y="3007985"/>
            <a:ext cx="6734627" cy="276999"/>
          </a:xfrm>
          <a:prstGeom prst="rect">
            <a:avLst/>
          </a:prstGeom>
        </p:spPr>
        <p:txBody>
          <a:bodyPr/>
          <a:lstStyle/>
          <a:p>
            <a:pPr marL="342900" lvl="0" indent="-342900">
              <a:spcBef>
                <a:spcPct val="20000"/>
              </a:spcBef>
            </a:pPr>
            <a:r>
              <a:rPr kumimoji="0" lang="en-US" sz="1600" b="1" i="0" u="none" strike="noStrike" kern="1200" cap="none" spc="0" normalizeH="0" baseline="0" noProof="0" dirty="0" smtClean="0">
                <a:ln>
                  <a:noFill/>
                </a:ln>
                <a:solidFill>
                  <a:srgbClr val="FA551E"/>
                </a:solidFill>
                <a:effectLst/>
                <a:uLnTx/>
                <a:uFillTx/>
                <a:latin typeface="Arial" pitchFamily="34" charset="0"/>
                <a:cs typeface="Arial" pitchFamily="34" charset="0"/>
              </a:rPr>
              <a:t>Visit us at </a:t>
            </a:r>
            <a:r>
              <a:rPr lang="en-US" sz="1600" b="1" dirty="0" smtClean="0">
                <a:solidFill>
                  <a:srgbClr val="FA551E"/>
                </a:solidFill>
                <a:latin typeface="Arial" pitchFamily="34" charset="0"/>
                <a:cs typeface="Arial" pitchFamily="34" charset="0"/>
              </a:rPr>
              <a:t>www.mahindraecolecentrale.edu.in</a:t>
            </a:r>
            <a:endParaRPr kumimoji="0" lang="en-US" sz="1600" b="1" i="0" u="none" strike="noStrike" kern="1200" cap="none" spc="0" normalizeH="0" baseline="0" noProof="0" dirty="0">
              <a:ln>
                <a:noFill/>
              </a:ln>
              <a:solidFill>
                <a:srgbClr val="FA551E"/>
              </a:solidFill>
              <a:effectLst/>
              <a:uLnTx/>
              <a:uFillTx/>
              <a:latin typeface="Arial" pitchFamily="34" charset="0"/>
              <a:cs typeface="Arial" pitchFamily="34" charset="0"/>
            </a:endParaRPr>
          </a:p>
        </p:txBody>
      </p:sp>
      <p:sp>
        <p:nvSpPr>
          <p:cNvPr id="6" name="TextBox 5"/>
          <p:cNvSpPr txBox="1">
            <a:spLocks noChangeArrowheads="1"/>
          </p:cNvSpPr>
          <p:nvPr/>
        </p:nvSpPr>
        <p:spPr bwMode="gray">
          <a:xfrm>
            <a:off x="755576" y="3717032"/>
            <a:ext cx="7776864" cy="1708160"/>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1">
                    <a:lumMod val="85000"/>
                    <a:lumOff val="15000"/>
                  </a:schemeClr>
                </a:solidFill>
                <a:latin typeface="Arial" pitchFamily="34" charset="0"/>
                <a:cs typeface="Arial" pitchFamily="34" charset="0"/>
              </a:rPr>
              <a:t>Disclaimer </a:t>
            </a:r>
          </a:p>
          <a:p>
            <a:pPr algn="just">
              <a:spcBef>
                <a:spcPts val="600"/>
              </a:spcBef>
            </a:pPr>
            <a:r>
              <a:rPr lang="en-US" sz="800" dirty="0" smtClean="0">
                <a:solidFill>
                  <a:schemeClr val="tx1">
                    <a:lumMod val="65000"/>
                    <a:lumOff val="35000"/>
                  </a:schemeClr>
                </a:solidFill>
                <a:latin typeface="Arial" pitchFamily="34" charset="0"/>
                <a:cs typeface="Arial" pitchFamily="34" charset="0"/>
              </a:rPr>
              <a:t>Mhindra, Ecole Centrale, herein referred to as MEC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MEC or its subsidiaries. Any unauthorized use, disclosure or public dissemination of information contained herein is prohibited. Unless specifically noted, MEC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MEC. Information contained in a presentation hosted or promoted by MEC is provided “as is” without warranty of any kind, either expressed or implied, including any warranty of merchantability or fitness for a particular purpose. MEC assumes no liability or responsibility for the contents of a presentation or the opinions expressed by the presenters. All expressions of opinion are subject to change without notice.</a:t>
            </a:r>
          </a:p>
        </p:txBody>
      </p:sp>
      <p:sp>
        <p:nvSpPr>
          <p:cNvPr id="7" name="TextBox 20"/>
          <p:cNvSpPr txBox="1">
            <a:spLocks noChangeArrowheads="1"/>
          </p:cNvSpPr>
          <p:nvPr/>
        </p:nvSpPr>
        <p:spPr bwMode="gray">
          <a:xfrm>
            <a:off x="481013" y="6618257"/>
            <a:ext cx="2551981"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tx1">
                    <a:lumMod val="50000"/>
                    <a:lumOff val="50000"/>
                  </a:schemeClr>
                </a:solidFill>
                <a:latin typeface="Arial" pitchFamily="34" charset="0"/>
                <a:ea typeface="+mn-ea"/>
                <a:cs typeface="Arial" pitchFamily="34" charset="0"/>
              </a:rPr>
              <a:t>Copyright © 2012 Mahindra Satyam. All rights reserved.</a:t>
            </a:r>
            <a:endParaRPr lang="en-US" sz="800" kern="1200" dirty="0">
              <a:solidFill>
                <a:schemeClr val="tx1">
                  <a:lumMod val="50000"/>
                  <a:lumOff val="50000"/>
                </a:schemeClr>
              </a:solidFill>
              <a:latin typeface="Arial" pitchFamily="34" charset="0"/>
              <a:ea typeface="+mn-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2348880"/>
            <a:ext cx="7776864" cy="388843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Time Table: Lectures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Time Table: Lab Sessions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Lab Assignments – 15, Lab Sessions - 15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One Term Paper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Homework Assignments – 10, Lectures - 30</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Two Mid-semester Tests, End-semester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Attendance – Absolutely compulsory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course</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1, Section 1, 8 minutes</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Course Organization</a:t>
            </a:r>
            <a:endParaRPr lang="en-IN" sz="32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Historical Machines of Computing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Analytical</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Engine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smtClean="0">
                <a:latin typeface="Arial" pitchFamily="34" charset="0"/>
                <a:cs typeface="Arial" pitchFamily="34" charset="0"/>
              </a:rPr>
              <a:t>Difference</a:t>
            </a:r>
            <a:r>
              <a:rPr lang="en-US" sz="2400" dirty="0" smtClean="0">
                <a:latin typeface="Arial" pitchFamily="34" charset="0"/>
                <a:cs typeface="Arial" pitchFamily="34" charset="0"/>
              </a:rPr>
              <a:t> Engine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Jacquard</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Loom, Knitting Machine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Slide Rule, Logarithmic Tables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Calculators</a:t>
            </a:r>
          </a:p>
          <a:p>
            <a:pPr marL="342900" indent="-342900">
              <a:spcBef>
                <a:spcPct val="20000"/>
              </a:spcBef>
              <a:buFont typeface="Arial" pitchFamily="34" charset="0"/>
              <a:buChar char="•"/>
              <a:defRPr/>
            </a:pPr>
            <a:r>
              <a:rPr lang="en-US" sz="2400" dirty="0" smtClean="0">
                <a:latin typeface="Arial" pitchFamily="34" charset="0"/>
                <a:cs typeface="Arial" pitchFamily="34" charset="0"/>
              </a:rPr>
              <a:t>Unit Record </a:t>
            </a:r>
            <a:r>
              <a:rPr lang="en-US" sz="2400" dirty="0" smtClean="0">
                <a:latin typeface="Arial" pitchFamily="34" charset="0"/>
                <a:cs typeface="Arial" pitchFamily="34" charset="0"/>
              </a:rPr>
              <a:t>Machines</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ELIAC, UNIVAC computers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1, Section 2, 22 minutes</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History of Computing</a:t>
            </a:r>
            <a:endParaRPr lang="en-IN" sz="32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59832" y="2060848"/>
            <a:ext cx="5112568" cy="4320480"/>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Bits and Atoms – Discrete Nature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Information – Music, Graphics, Alphabets, Numerals, Symbols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Concept of Algorithm</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Machine execution of algorithm</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Data Structures</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Data packets – Transmission, Distribution and Assembly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Central, Distributed, Mobile Computing</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1, Section 3, 20 minutes</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Tipping Points of CS</a:t>
            </a:r>
            <a:endParaRPr lang="en-IN" sz="32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Divide and Conquer Approach</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Iterative Methods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Recursive Technique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Hill Climbing Methods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Parallel Technique</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Method of Induction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Logical Reasoning Technique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2, Section 1, 50 minutes</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Strategies of Problem-solving</a:t>
            </a:r>
            <a:endParaRPr lang="en-IN" sz="32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Input Devices / Unit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Output Devices / Unit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Storage Devices / Unit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Central Processing Unit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Computer Architecture</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Computer Network</a:t>
            </a:r>
          </a:p>
          <a:p>
            <a:pPr marL="342900" indent="-342900">
              <a:spcBef>
                <a:spcPct val="20000"/>
              </a:spcBef>
              <a:buFont typeface="Arial" pitchFamily="34" charset="0"/>
              <a:buChar char="•"/>
              <a:defRPr/>
            </a:pP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446550"/>
          </a:xfrm>
          <a:prstGeom prst="rect">
            <a:avLst/>
          </a:prstGeom>
          <a:noFill/>
        </p:spPr>
        <p:txBody>
          <a:bodyPr wrap="square" rtlCol="0">
            <a:spAutoFit/>
          </a:bodyPr>
          <a:lstStyle/>
          <a:p>
            <a:r>
              <a:rPr lang="en-US" sz="2000" dirty="0" smtClean="0">
                <a:latin typeface="Arial" pitchFamily="34" charset="0"/>
                <a:cs typeface="Arial" pitchFamily="34" charset="0"/>
              </a:rPr>
              <a:t>Lecture # 3, Section 1, 25 minutes</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Structure of a Computer</a:t>
            </a:r>
            <a:endParaRPr lang="en-IN" sz="32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492896"/>
            <a:ext cx="5112568" cy="3672408"/>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High Level Programming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Source code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Syntactical and Logical Errors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Compilation  and Execution</a:t>
            </a:r>
          </a:p>
          <a:p>
            <a:pPr marL="342900" indent="-342900">
              <a:spcBef>
                <a:spcPct val="20000"/>
              </a:spcBef>
              <a:buFont typeface="Arial" pitchFamily="34" charset="0"/>
              <a:buChar char="•"/>
              <a:defRPr/>
            </a:pPr>
            <a:r>
              <a:rPr lang="en-US" sz="2400" dirty="0" smtClean="0">
                <a:latin typeface="Arial" pitchFamily="34" charset="0"/>
                <a:cs typeface="Arial" pitchFamily="34" charset="0"/>
              </a:rPr>
              <a:t>Input / Output data</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Operating Systems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Compilers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Interpreters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938992"/>
          </a:xfrm>
          <a:prstGeom prst="rect">
            <a:avLst/>
          </a:prstGeom>
          <a:noFill/>
        </p:spPr>
        <p:txBody>
          <a:bodyPr wrap="square" rtlCol="0">
            <a:spAutoFit/>
          </a:bodyPr>
          <a:lstStyle/>
          <a:p>
            <a:r>
              <a:rPr lang="en-US" sz="2000" dirty="0" smtClean="0">
                <a:latin typeface="Arial" pitchFamily="34" charset="0"/>
                <a:cs typeface="Arial" pitchFamily="34" charset="0"/>
              </a:rPr>
              <a:t>Lecture # 3, Section 2, 25 minutes</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Concept of a Computer Program</a:t>
            </a:r>
            <a:endParaRPr lang="en-IN" sz="32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03848" y="2780928"/>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Machine Languages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Application Languages – F-77,,,</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Structured Languages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Object-oriented Languages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Interpretive Languages</a:t>
            </a:r>
          </a:p>
          <a:p>
            <a:pPr marL="342900" indent="-342900">
              <a:spcBef>
                <a:spcPct val="20000"/>
              </a:spcBef>
              <a:buFont typeface="Arial" pitchFamily="34" charset="0"/>
              <a:buChar char="•"/>
              <a:defRPr/>
            </a:pP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Processing of Programs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938992"/>
          </a:xfrm>
          <a:prstGeom prst="rect">
            <a:avLst/>
          </a:prstGeom>
          <a:noFill/>
        </p:spPr>
        <p:txBody>
          <a:bodyPr wrap="square" rtlCol="0">
            <a:spAutoFit/>
          </a:bodyPr>
          <a:lstStyle/>
          <a:p>
            <a:r>
              <a:rPr lang="en-US" sz="2000" dirty="0" smtClean="0">
                <a:latin typeface="Arial" pitchFamily="34" charset="0"/>
                <a:cs typeface="Arial" pitchFamily="34" charset="0"/>
              </a:rPr>
              <a:t>Lecture # 4, Section 1, 30 minutes</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Overview Languages of Programming</a:t>
            </a:r>
            <a:endParaRPr lang="en-IN" sz="32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492896"/>
            <a:ext cx="5112568" cy="3960440"/>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err="1" smtClean="0">
                <a:latin typeface="Arial" pitchFamily="34" charset="0"/>
                <a:cs typeface="Arial" pitchFamily="34" charset="0"/>
              </a:rPr>
              <a:t>Dijkstra’s</a:t>
            </a:r>
            <a:r>
              <a:rPr lang="en-US" sz="2400" dirty="0" smtClean="0">
                <a:latin typeface="Arial" pitchFamily="34" charset="0"/>
                <a:cs typeface="Arial" pitchFamily="34" charset="0"/>
              </a:rPr>
              <a:t> Principles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Basic constructs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Concept of Flow Chart</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Concept of Main Program and Sub-</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prgrams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Functions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Sub-routines or Sub-programs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Menu Driven concepts of programs</a:t>
            </a:r>
            <a:endParaRPr lang="en-US" sz="2400" noProof="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938992"/>
          </a:xfrm>
          <a:prstGeom prst="rect">
            <a:avLst/>
          </a:prstGeom>
          <a:noFill/>
        </p:spPr>
        <p:txBody>
          <a:bodyPr wrap="square" rtlCol="0">
            <a:spAutoFit/>
          </a:bodyPr>
          <a:lstStyle/>
          <a:p>
            <a:r>
              <a:rPr lang="en-US" sz="2000" dirty="0" smtClean="0">
                <a:latin typeface="Arial" pitchFamily="34" charset="0"/>
                <a:cs typeface="Arial" pitchFamily="34" charset="0"/>
              </a:rPr>
              <a:t>Lecture # 4, Section 2, 20 minutes</a:t>
            </a:r>
          </a:p>
          <a:p>
            <a:endParaRPr lang="en-US" sz="3600" dirty="0" smtClean="0">
              <a:latin typeface="Arial" pitchFamily="34" charset="0"/>
              <a:cs typeface="Arial" pitchFamily="34" charset="0"/>
            </a:endParaRPr>
          </a:p>
          <a:p>
            <a:r>
              <a:rPr lang="en-US" sz="3200" dirty="0" smtClean="0">
                <a:latin typeface="Arial" pitchFamily="34" charset="0"/>
                <a:cs typeface="Arial" pitchFamily="34" charset="0"/>
              </a:rPr>
              <a:t>Concepts of </a:t>
            </a:r>
          </a:p>
          <a:p>
            <a:r>
              <a:rPr lang="en-US" sz="3200" dirty="0" smtClean="0">
                <a:latin typeface="Arial" pitchFamily="34" charset="0"/>
                <a:cs typeface="Arial" pitchFamily="34" charset="0"/>
              </a:rPr>
              <a:t>Structured Programming</a:t>
            </a:r>
            <a:endParaRPr lang="en-IN" sz="32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TotalTime>
  <Words>714</Words>
  <Application>Microsoft Office PowerPoint</Application>
  <PresentationFormat>On-screen Show (4:3)</PresentationFormat>
  <Paragraphs>95</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Custom Design</vt:lpstr>
      <vt:lpstr>CS 101 Introduction to Computing</vt:lpstr>
      <vt:lpstr>Slide 2</vt:lpstr>
      <vt:lpstr>Slide 3</vt:lpstr>
      <vt:lpstr>Slide 4</vt:lpstr>
      <vt:lpstr>Slide 5</vt:lpstr>
      <vt:lpstr>Slide 6</vt:lpstr>
      <vt:lpstr>Slide 7</vt:lpstr>
      <vt:lpstr>Slide 8</vt:lpstr>
      <vt:lpstr>Slide 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creator>
  <cp:lastModifiedBy>Sanjay</cp:lastModifiedBy>
  <cp:revision>19</cp:revision>
  <dcterms:created xsi:type="dcterms:W3CDTF">2014-10-24T11:59:12Z</dcterms:created>
  <dcterms:modified xsi:type="dcterms:W3CDTF">2014-12-07T17:19:46Z</dcterms:modified>
</cp:coreProperties>
</file>